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91" r:id="rId3"/>
    <p:sldId id="270" r:id="rId4"/>
    <p:sldId id="268" r:id="rId5"/>
    <p:sldId id="269" r:id="rId6"/>
    <p:sldId id="274" r:id="rId7"/>
    <p:sldId id="266" r:id="rId8"/>
    <p:sldId id="285" r:id="rId9"/>
    <p:sldId id="262" r:id="rId10"/>
    <p:sldId id="257" r:id="rId11"/>
    <p:sldId id="259" r:id="rId12"/>
    <p:sldId id="279" r:id="rId13"/>
    <p:sldId id="271" r:id="rId14"/>
    <p:sldId id="273" r:id="rId15"/>
    <p:sldId id="272" r:id="rId16"/>
    <p:sldId id="287" r:id="rId17"/>
    <p:sldId id="282" r:id="rId18"/>
    <p:sldId id="281" r:id="rId19"/>
    <p:sldId id="288" r:id="rId20"/>
    <p:sldId id="264" r:id="rId21"/>
    <p:sldId id="275" r:id="rId22"/>
    <p:sldId id="283" r:id="rId23"/>
    <p:sldId id="284" r:id="rId24"/>
    <p:sldId id="276" r:id="rId25"/>
    <p:sldId id="277" r:id="rId26"/>
    <p:sldId id="278" r:id="rId27"/>
    <p:sldId id="258" r:id="rId28"/>
    <p:sldId id="290" r:id="rId29"/>
    <p:sldId id="289" r:id="rId30"/>
    <p:sldId id="265" r:id="rId31"/>
    <p:sldId id="29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740" y="-63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50" d="100"/>
          <a:sy n="50" d="100"/>
        </p:scale>
        <p:origin x="-1504" y="-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E44B-40C2-4276-A3D0-6FB3FCB38F84}" type="doc">
      <dgm:prSet loTypeId="urn:microsoft.com/office/officeart/2005/8/layout/hProcess11" loCatId="process" qsTypeId="urn:microsoft.com/office/officeart/2005/8/quickstyle/simple1" qsCatId="simple" csTypeId="urn:microsoft.com/office/officeart/2005/8/colors/colorful5" csCatId="colorful" phldr="1"/>
      <dgm:spPr/>
    </dgm:pt>
    <dgm:pt modelId="{35557D89-8CE1-48DB-81C5-E0F78CE9709B}">
      <dgm:prSet phldrT="[Text]" custT="1"/>
      <dgm:spPr/>
      <dgm:t>
        <a:bodyPr/>
        <a:lstStyle/>
        <a:p>
          <a:r>
            <a:rPr lang="en-US" sz="1800" b="1" dirty="0" smtClean="0">
              <a:solidFill>
                <a:schemeClr val="tx1">
                  <a:lumMod val="65000"/>
                  <a:lumOff val="35000"/>
                </a:schemeClr>
              </a:solidFill>
            </a:rPr>
            <a:t>Affective Statements</a:t>
          </a:r>
          <a:endParaRPr lang="en-US" sz="1800" b="1" dirty="0">
            <a:solidFill>
              <a:schemeClr val="tx1">
                <a:lumMod val="65000"/>
                <a:lumOff val="35000"/>
              </a:schemeClr>
            </a:solidFill>
          </a:endParaRPr>
        </a:p>
      </dgm:t>
    </dgm:pt>
    <dgm:pt modelId="{9D9A2AB9-F16A-425C-94E0-490925D12252}" type="parTrans" cxnId="{75567286-AC8B-4D74-B75F-6C99BFC1BF82}">
      <dgm:prSet/>
      <dgm:spPr/>
      <dgm:t>
        <a:bodyPr/>
        <a:lstStyle/>
        <a:p>
          <a:endParaRPr lang="en-US"/>
        </a:p>
      </dgm:t>
    </dgm:pt>
    <dgm:pt modelId="{57CB3B6F-8F45-41C4-B43E-072C24000A05}" type="sibTrans" cxnId="{75567286-AC8B-4D74-B75F-6C99BFC1BF82}">
      <dgm:prSet/>
      <dgm:spPr/>
      <dgm:t>
        <a:bodyPr/>
        <a:lstStyle/>
        <a:p>
          <a:endParaRPr lang="en-US"/>
        </a:p>
      </dgm:t>
    </dgm:pt>
    <dgm:pt modelId="{3882508C-0220-45D6-807B-3E4CE150CD8B}">
      <dgm:prSet phldrT="[Text]" custT="1"/>
      <dgm:spPr/>
      <dgm:t>
        <a:bodyPr/>
        <a:lstStyle/>
        <a:p>
          <a:pPr>
            <a:lnSpc>
              <a:spcPct val="100000"/>
            </a:lnSpc>
          </a:pPr>
          <a:r>
            <a:rPr lang="en-US" sz="1800" b="1" dirty="0" smtClean="0">
              <a:solidFill>
                <a:schemeClr val="tx1">
                  <a:lumMod val="65000"/>
                  <a:lumOff val="35000"/>
                </a:schemeClr>
              </a:solidFill>
            </a:rPr>
            <a:t>Small Impromptu Conference</a:t>
          </a:r>
          <a:endParaRPr lang="en-US" sz="1800" b="1" dirty="0">
            <a:solidFill>
              <a:schemeClr val="tx1">
                <a:lumMod val="65000"/>
                <a:lumOff val="35000"/>
              </a:schemeClr>
            </a:solidFill>
          </a:endParaRPr>
        </a:p>
      </dgm:t>
    </dgm:pt>
    <dgm:pt modelId="{CA4E6D69-CF1C-4E6B-BE3E-EECE9496F761}" type="parTrans" cxnId="{0F24967C-8D4E-47E3-B433-A57B0DE938E7}">
      <dgm:prSet/>
      <dgm:spPr/>
      <dgm:t>
        <a:bodyPr/>
        <a:lstStyle/>
        <a:p>
          <a:endParaRPr lang="en-US"/>
        </a:p>
      </dgm:t>
    </dgm:pt>
    <dgm:pt modelId="{C055EE29-3C69-4423-9167-623010CB2E16}" type="sibTrans" cxnId="{0F24967C-8D4E-47E3-B433-A57B0DE938E7}">
      <dgm:prSet/>
      <dgm:spPr/>
      <dgm:t>
        <a:bodyPr/>
        <a:lstStyle/>
        <a:p>
          <a:endParaRPr lang="en-US"/>
        </a:p>
      </dgm:t>
    </dgm:pt>
    <dgm:pt modelId="{52E7837D-0B9E-417F-98EF-9899B2F16927}">
      <dgm:prSet phldrT="[Text]" custT="1"/>
      <dgm:spPr/>
      <dgm:t>
        <a:bodyPr/>
        <a:lstStyle/>
        <a:p>
          <a:r>
            <a:rPr lang="en-US" sz="1800" b="1" dirty="0" smtClean="0">
              <a:solidFill>
                <a:schemeClr val="tx1">
                  <a:lumMod val="65000"/>
                  <a:lumOff val="35000"/>
                </a:schemeClr>
              </a:solidFill>
            </a:rPr>
            <a:t>Formal Conference</a:t>
          </a:r>
          <a:endParaRPr lang="en-US" sz="1800" b="1" dirty="0">
            <a:solidFill>
              <a:schemeClr val="tx1">
                <a:lumMod val="65000"/>
                <a:lumOff val="35000"/>
              </a:schemeClr>
            </a:solidFill>
          </a:endParaRPr>
        </a:p>
      </dgm:t>
    </dgm:pt>
    <dgm:pt modelId="{FFEAD586-0EFF-41C8-AD2E-A9644ADCACF7}" type="parTrans" cxnId="{76CDB6B6-6D50-49F5-BD48-E196F0A4A752}">
      <dgm:prSet/>
      <dgm:spPr/>
      <dgm:t>
        <a:bodyPr/>
        <a:lstStyle/>
        <a:p>
          <a:endParaRPr lang="en-US"/>
        </a:p>
      </dgm:t>
    </dgm:pt>
    <dgm:pt modelId="{BD05795F-0B65-45FE-B453-793195536A40}" type="sibTrans" cxnId="{76CDB6B6-6D50-49F5-BD48-E196F0A4A752}">
      <dgm:prSet/>
      <dgm:spPr/>
      <dgm:t>
        <a:bodyPr/>
        <a:lstStyle/>
        <a:p>
          <a:endParaRPr lang="en-US"/>
        </a:p>
      </dgm:t>
    </dgm:pt>
    <dgm:pt modelId="{09D9DEED-3FB6-4B21-AADE-C44FF409F257}">
      <dgm:prSet phldrT="[Text]" custT="1"/>
      <dgm:spPr/>
      <dgm:t>
        <a:bodyPr/>
        <a:lstStyle/>
        <a:p>
          <a:r>
            <a:rPr lang="en-US" sz="1800" b="1" dirty="0" smtClean="0">
              <a:solidFill>
                <a:schemeClr val="tx1">
                  <a:lumMod val="65000"/>
                  <a:lumOff val="35000"/>
                </a:schemeClr>
              </a:solidFill>
            </a:rPr>
            <a:t>Group or Circle</a:t>
          </a:r>
          <a:endParaRPr lang="en-US" sz="1800" b="1" dirty="0">
            <a:solidFill>
              <a:schemeClr val="tx1">
                <a:lumMod val="65000"/>
                <a:lumOff val="35000"/>
              </a:schemeClr>
            </a:solidFill>
          </a:endParaRPr>
        </a:p>
      </dgm:t>
    </dgm:pt>
    <dgm:pt modelId="{CE0C4125-5D02-4839-A56A-61818F8D1EF0}" type="parTrans" cxnId="{8A7C83D8-747D-4178-8C9A-C90AA56D06D7}">
      <dgm:prSet/>
      <dgm:spPr/>
      <dgm:t>
        <a:bodyPr/>
        <a:lstStyle/>
        <a:p>
          <a:endParaRPr lang="en-US"/>
        </a:p>
      </dgm:t>
    </dgm:pt>
    <dgm:pt modelId="{CEB7E250-435F-406D-A9A4-FBE19B1B7B51}" type="sibTrans" cxnId="{8A7C83D8-747D-4178-8C9A-C90AA56D06D7}">
      <dgm:prSet/>
      <dgm:spPr/>
      <dgm:t>
        <a:bodyPr/>
        <a:lstStyle/>
        <a:p>
          <a:endParaRPr lang="en-US"/>
        </a:p>
      </dgm:t>
    </dgm:pt>
    <dgm:pt modelId="{F022C333-6BFB-434D-8FC1-6363BCBACB64}">
      <dgm:prSet phldrT="[Text]" custT="1"/>
      <dgm:spPr/>
      <dgm:t>
        <a:bodyPr/>
        <a:lstStyle/>
        <a:p>
          <a:r>
            <a:rPr lang="en-US" sz="1800" b="1" dirty="0" smtClean="0">
              <a:solidFill>
                <a:schemeClr val="tx1">
                  <a:lumMod val="65000"/>
                  <a:lumOff val="35000"/>
                </a:schemeClr>
              </a:solidFill>
            </a:rPr>
            <a:t>Affective Questions</a:t>
          </a:r>
          <a:endParaRPr lang="en-US" sz="1800" b="1" dirty="0">
            <a:solidFill>
              <a:schemeClr val="tx1">
                <a:lumMod val="65000"/>
                <a:lumOff val="35000"/>
              </a:schemeClr>
            </a:solidFill>
          </a:endParaRPr>
        </a:p>
      </dgm:t>
    </dgm:pt>
    <dgm:pt modelId="{EB2E45AB-E136-43F2-A68C-C916C859DF60}" type="parTrans" cxnId="{A108BDFE-3D1C-44D5-A4CE-5BAC7D6B3D67}">
      <dgm:prSet/>
      <dgm:spPr/>
      <dgm:t>
        <a:bodyPr/>
        <a:lstStyle/>
        <a:p>
          <a:endParaRPr lang="en-US"/>
        </a:p>
      </dgm:t>
    </dgm:pt>
    <dgm:pt modelId="{18DDE3B1-57B8-4596-A3F8-6AD6E7823014}" type="sibTrans" cxnId="{A108BDFE-3D1C-44D5-A4CE-5BAC7D6B3D67}">
      <dgm:prSet/>
      <dgm:spPr/>
      <dgm:t>
        <a:bodyPr/>
        <a:lstStyle/>
        <a:p>
          <a:endParaRPr lang="en-US"/>
        </a:p>
      </dgm:t>
    </dgm:pt>
    <dgm:pt modelId="{3A000914-DA0D-4BD3-B51C-C16247122F93}" type="pres">
      <dgm:prSet presAssocID="{39EDE44B-40C2-4276-A3D0-6FB3FCB38F84}" presName="Name0" presStyleCnt="0">
        <dgm:presLayoutVars>
          <dgm:dir/>
          <dgm:resizeHandles val="exact"/>
        </dgm:presLayoutVars>
      </dgm:prSet>
      <dgm:spPr/>
    </dgm:pt>
    <dgm:pt modelId="{32C1F5A9-F97E-437C-B746-C0DED37B2F57}" type="pres">
      <dgm:prSet presAssocID="{39EDE44B-40C2-4276-A3D0-6FB3FCB38F84}" presName="arrow" presStyleLbl="bgShp" presStyleIdx="0" presStyleCnt="1"/>
      <dgm:spPr/>
    </dgm:pt>
    <dgm:pt modelId="{8910BDDD-65C6-4806-BC81-E406DDD2B78B}" type="pres">
      <dgm:prSet presAssocID="{39EDE44B-40C2-4276-A3D0-6FB3FCB38F84}" presName="points" presStyleCnt="0"/>
      <dgm:spPr/>
    </dgm:pt>
    <dgm:pt modelId="{0CB6A43D-CD45-4352-87DF-D020182AB319}" type="pres">
      <dgm:prSet presAssocID="{35557D89-8CE1-48DB-81C5-E0F78CE9709B}" presName="compositeA" presStyleCnt="0"/>
      <dgm:spPr/>
    </dgm:pt>
    <dgm:pt modelId="{3FBED370-E649-4864-9E69-4EDBFF9A45BA}" type="pres">
      <dgm:prSet presAssocID="{35557D89-8CE1-48DB-81C5-E0F78CE9709B}" presName="textA" presStyleLbl="revTx" presStyleIdx="0" presStyleCnt="5" custScaleX="127821">
        <dgm:presLayoutVars>
          <dgm:bulletEnabled val="1"/>
        </dgm:presLayoutVars>
      </dgm:prSet>
      <dgm:spPr/>
      <dgm:t>
        <a:bodyPr/>
        <a:lstStyle/>
        <a:p>
          <a:endParaRPr lang="en-US"/>
        </a:p>
      </dgm:t>
    </dgm:pt>
    <dgm:pt modelId="{379F3B2E-AE78-493E-87E4-BBF6ADDABDCD}" type="pres">
      <dgm:prSet presAssocID="{35557D89-8CE1-48DB-81C5-E0F78CE9709B}" presName="circleA" presStyleLbl="node1" presStyleIdx="0" presStyleCnt="5"/>
      <dgm:spPr/>
    </dgm:pt>
    <dgm:pt modelId="{5EEFE821-A9DA-4377-B310-541A7D042774}" type="pres">
      <dgm:prSet presAssocID="{35557D89-8CE1-48DB-81C5-E0F78CE9709B}" presName="spaceA" presStyleCnt="0"/>
      <dgm:spPr/>
    </dgm:pt>
    <dgm:pt modelId="{C67BDA32-5EA9-4D8E-BD3A-33903B9251A8}" type="pres">
      <dgm:prSet presAssocID="{57CB3B6F-8F45-41C4-B43E-072C24000A05}" presName="space" presStyleCnt="0"/>
      <dgm:spPr/>
    </dgm:pt>
    <dgm:pt modelId="{4E14B6F5-B741-4430-973C-953340D640D2}" type="pres">
      <dgm:prSet presAssocID="{F022C333-6BFB-434D-8FC1-6363BCBACB64}" presName="compositeB" presStyleCnt="0"/>
      <dgm:spPr/>
    </dgm:pt>
    <dgm:pt modelId="{0B7CF1E4-1F46-4B85-B510-F8C671CEEEEB}" type="pres">
      <dgm:prSet presAssocID="{F022C333-6BFB-434D-8FC1-6363BCBACB64}" presName="textB" presStyleLbl="revTx" presStyleIdx="1" presStyleCnt="5" custScaleX="110517">
        <dgm:presLayoutVars>
          <dgm:bulletEnabled val="1"/>
        </dgm:presLayoutVars>
      </dgm:prSet>
      <dgm:spPr/>
      <dgm:t>
        <a:bodyPr/>
        <a:lstStyle/>
        <a:p>
          <a:endParaRPr lang="en-US"/>
        </a:p>
      </dgm:t>
    </dgm:pt>
    <dgm:pt modelId="{69E9A24D-98D7-4471-8F6A-112D99555339}" type="pres">
      <dgm:prSet presAssocID="{F022C333-6BFB-434D-8FC1-6363BCBACB64}" presName="circleB" presStyleLbl="node1" presStyleIdx="1" presStyleCnt="5"/>
      <dgm:spPr/>
    </dgm:pt>
    <dgm:pt modelId="{9FA5DF86-B518-498F-BD38-F5770F317A36}" type="pres">
      <dgm:prSet presAssocID="{F022C333-6BFB-434D-8FC1-6363BCBACB64}" presName="spaceB" presStyleCnt="0"/>
      <dgm:spPr/>
    </dgm:pt>
    <dgm:pt modelId="{AB588E58-C061-4A18-8011-F357729C3714}" type="pres">
      <dgm:prSet presAssocID="{18DDE3B1-57B8-4596-A3F8-6AD6E7823014}" presName="space" presStyleCnt="0"/>
      <dgm:spPr/>
    </dgm:pt>
    <dgm:pt modelId="{9D2D700F-07F3-44CB-A846-1C262664A510}" type="pres">
      <dgm:prSet presAssocID="{3882508C-0220-45D6-807B-3E4CE150CD8B}" presName="compositeA" presStyleCnt="0"/>
      <dgm:spPr/>
    </dgm:pt>
    <dgm:pt modelId="{4E625097-F739-41F5-B345-67B7B951F739}" type="pres">
      <dgm:prSet presAssocID="{3882508C-0220-45D6-807B-3E4CE150CD8B}" presName="textA" presStyleLbl="revTx" presStyleIdx="2" presStyleCnt="5" custScaleX="138981">
        <dgm:presLayoutVars>
          <dgm:bulletEnabled val="1"/>
        </dgm:presLayoutVars>
      </dgm:prSet>
      <dgm:spPr/>
      <dgm:t>
        <a:bodyPr/>
        <a:lstStyle/>
        <a:p>
          <a:endParaRPr lang="en-US"/>
        </a:p>
      </dgm:t>
    </dgm:pt>
    <dgm:pt modelId="{DD231B87-F4EC-45A4-BE54-A5D0189A5DE3}" type="pres">
      <dgm:prSet presAssocID="{3882508C-0220-45D6-807B-3E4CE150CD8B}" presName="circleA" presStyleLbl="node1" presStyleIdx="2" presStyleCnt="5"/>
      <dgm:spPr/>
    </dgm:pt>
    <dgm:pt modelId="{584AF729-C7E2-43E7-BF4F-17054F321587}" type="pres">
      <dgm:prSet presAssocID="{3882508C-0220-45D6-807B-3E4CE150CD8B}" presName="spaceA" presStyleCnt="0"/>
      <dgm:spPr/>
    </dgm:pt>
    <dgm:pt modelId="{AA14792C-DF47-4A87-B417-E9EEA75AC9F5}" type="pres">
      <dgm:prSet presAssocID="{C055EE29-3C69-4423-9167-623010CB2E16}" presName="space" presStyleCnt="0"/>
      <dgm:spPr/>
    </dgm:pt>
    <dgm:pt modelId="{F389D13C-EC8A-440E-9CB9-56E245B437B2}" type="pres">
      <dgm:prSet presAssocID="{09D9DEED-3FB6-4B21-AADE-C44FF409F257}" presName="compositeB" presStyleCnt="0"/>
      <dgm:spPr/>
    </dgm:pt>
    <dgm:pt modelId="{5F113429-3DC0-42EF-B3E7-B33565B9BDBC}" type="pres">
      <dgm:prSet presAssocID="{09D9DEED-3FB6-4B21-AADE-C44FF409F257}" presName="textB" presStyleLbl="revTx" presStyleIdx="3" presStyleCnt="5" custScaleX="124206">
        <dgm:presLayoutVars>
          <dgm:bulletEnabled val="1"/>
        </dgm:presLayoutVars>
      </dgm:prSet>
      <dgm:spPr/>
      <dgm:t>
        <a:bodyPr/>
        <a:lstStyle/>
        <a:p>
          <a:endParaRPr lang="en-US"/>
        </a:p>
      </dgm:t>
    </dgm:pt>
    <dgm:pt modelId="{341B6232-BC90-4E3E-AA0E-777692F19F59}" type="pres">
      <dgm:prSet presAssocID="{09D9DEED-3FB6-4B21-AADE-C44FF409F257}" presName="circleB" presStyleLbl="node1" presStyleIdx="3" presStyleCnt="5"/>
      <dgm:spPr/>
    </dgm:pt>
    <dgm:pt modelId="{7BD9C926-5FA1-4079-B333-8B7CC745C5B2}" type="pres">
      <dgm:prSet presAssocID="{09D9DEED-3FB6-4B21-AADE-C44FF409F257}" presName="spaceB" presStyleCnt="0"/>
      <dgm:spPr/>
    </dgm:pt>
    <dgm:pt modelId="{73283417-1ED3-4990-8253-C9E78477BC5A}" type="pres">
      <dgm:prSet presAssocID="{CEB7E250-435F-406D-A9A4-FBE19B1B7B51}" presName="space" presStyleCnt="0"/>
      <dgm:spPr/>
    </dgm:pt>
    <dgm:pt modelId="{38E364ED-F75C-4B6C-A4DA-1350688EFB64}" type="pres">
      <dgm:prSet presAssocID="{52E7837D-0B9E-417F-98EF-9899B2F16927}" presName="compositeA" presStyleCnt="0"/>
      <dgm:spPr/>
    </dgm:pt>
    <dgm:pt modelId="{CE69C9DF-8444-400B-84DF-447035336CB4}" type="pres">
      <dgm:prSet presAssocID="{52E7837D-0B9E-417F-98EF-9899B2F16927}" presName="textA" presStyleLbl="revTx" presStyleIdx="4" presStyleCnt="5" custScaleX="149627">
        <dgm:presLayoutVars>
          <dgm:bulletEnabled val="1"/>
        </dgm:presLayoutVars>
      </dgm:prSet>
      <dgm:spPr/>
      <dgm:t>
        <a:bodyPr/>
        <a:lstStyle/>
        <a:p>
          <a:endParaRPr lang="en-US"/>
        </a:p>
      </dgm:t>
    </dgm:pt>
    <dgm:pt modelId="{345A929C-B093-444B-9A84-E714C2188A8B}" type="pres">
      <dgm:prSet presAssocID="{52E7837D-0B9E-417F-98EF-9899B2F16927}" presName="circleA" presStyleLbl="node1" presStyleIdx="4" presStyleCnt="5"/>
      <dgm:spPr/>
    </dgm:pt>
    <dgm:pt modelId="{4B4E4B0F-DB8C-413A-BD1A-F60E7036BA23}" type="pres">
      <dgm:prSet presAssocID="{52E7837D-0B9E-417F-98EF-9899B2F16927}" presName="spaceA" presStyleCnt="0"/>
      <dgm:spPr/>
    </dgm:pt>
  </dgm:ptLst>
  <dgm:cxnLst>
    <dgm:cxn modelId="{75567286-AC8B-4D74-B75F-6C99BFC1BF82}" srcId="{39EDE44B-40C2-4276-A3D0-6FB3FCB38F84}" destId="{35557D89-8CE1-48DB-81C5-E0F78CE9709B}" srcOrd="0" destOrd="0" parTransId="{9D9A2AB9-F16A-425C-94E0-490925D12252}" sibTransId="{57CB3B6F-8F45-41C4-B43E-072C24000A05}"/>
    <dgm:cxn modelId="{75B6287A-1CD0-49AD-A15B-F083162B71D5}" type="presOf" srcId="{35557D89-8CE1-48DB-81C5-E0F78CE9709B}" destId="{3FBED370-E649-4864-9E69-4EDBFF9A45BA}" srcOrd="0" destOrd="0" presId="urn:microsoft.com/office/officeart/2005/8/layout/hProcess11"/>
    <dgm:cxn modelId="{B70D60EE-B5CC-43D2-8DD5-7F5FC51FD24E}" type="presOf" srcId="{09D9DEED-3FB6-4B21-AADE-C44FF409F257}" destId="{5F113429-3DC0-42EF-B3E7-B33565B9BDBC}" srcOrd="0" destOrd="0" presId="urn:microsoft.com/office/officeart/2005/8/layout/hProcess11"/>
    <dgm:cxn modelId="{E72EBBF6-3C0F-48A1-BC62-FF9CE6B2AD8A}" type="presOf" srcId="{52E7837D-0B9E-417F-98EF-9899B2F16927}" destId="{CE69C9DF-8444-400B-84DF-447035336CB4}" srcOrd="0" destOrd="0" presId="urn:microsoft.com/office/officeart/2005/8/layout/hProcess11"/>
    <dgm:cxn modelId="{0F24967C-8D4E-47E3-B433-A57B0DE938E7}" srcId="{39EDE44B-40C2-4276-A3D0-6FB3FCB38F84}" destId="{3882508C-0220-45D6-807B-3E4CE150CD8B}" srcOrd="2" destOrd="0" parTransId="{CA4E6D69-CF1C-4E6B-BE3E-EECE9496F761}" sibTransId="{C055EE29-3C69-4423-9167-623010CB2E16}"/>
    <dgm:cxn modelId="{F1734220-ECF1-4011-9A39-3E1FC6032801}" type="presOf" srcId="{39EDE44B-40C2-4276-A3D0-6FB3FCB38F84}" destId="{3A000914-DA0D-4BD3-B51C-C16247122F93}" srcOrd="0" destOrd="0" presId="urn:microsoft.com/office/officeart/2005/8/layout/hProcess11"/>
    <dgm:cxn modelId="{ED4F9715-A84A-48C5-BD38-3763DE4878F9}" type="presOf" srcId="{3882508C-0220-45D6-807B-3E4CE150CD8B}" destId="{4E625097-F739-41F5-B345-67B7B951F739}" srcOrd="0" destOrd="0" presId="urn:microsoft.com/office/officeart/2005/8/layout/hProcess11"/>
    <dgm:cxn modelId="{DAFFCDDB-29B5-4B81-9240-190B49AE356C}" type="presOf" srcId="{F022C333-6BFB-434D-8FC1-6363BCBACB64}" destId="{0B7CF1E4-1F46-4B85-B510-F8C671CEEEEB}" srcOrd="0" destOrd="0" presId="urn:microsoft.com/office/officeart/2005/8/layout/hProcess11"/>
    <dgm:cxn modelId="{8A7C83D8-747D-4178-8C9A-C90AA56D06D7}" srcId="{39EDE44B-40C2-4276-A3D0-6FB3FCB38F84}" destId="{09D9DEED-3FB6-4B21-AADE-C44FF409F257}" srcOrd="3" destOrd="0" parTransId="{CE0C4125-5D02-4839-A56A-61818F8D1EF0}" sibTransId="{CEB7E250-435F-406D-A9A4-FBE19B1B7B51}"/>
    <dgm:cxn modelId="{76CDB6B6-6D50-49F5-BD48-E196F0A4A752}" srcId="{39EDE44B-40C2-4276-A3D0-6FB3FCB38F84}" destId="{52E7837D-0B9E-417F-98EF-9899B2F16927}" srcOrd="4" destOrd="0" parTransId="{FFEAD586-0EFF-41C8-AD2E-A9644ADCACF7}" sibTransId="{BD05795F-0B65-45FE-B453-793195536A40}"/>
    <dgm:cxn modelId="{A108BDFE-3D1C-44D5-A4CE-5BAC7D6B3D67}" srcId="{39EDE44B-40C2-4276-A3D0-6FB3FCB38F84}" destId="{F022C333-6BFB-434D-8FC1-6363BCBACB64}" srcOrd="1" destOrd="0" parTransId="{EB2E45AB-E136-43F2-A68C-C916C859DF60}" sibTransId="{18DDE3B1-57B8-4596-A3F8-6AD6E7823014}"/>
    <dgm:cxn modelId="{718F3F2C-0AD3-4A8F-B574-15436F1E678A}" type="presParOf" srcId="{3A000914-DA0D-4BD3-B51C-C16247122F93}" destId="{32C1F5A9-F97E-437C-B746-C0DED37B2F57}" srcOrd="0" destOrd="0" presId="urn:microsoft.com/office/officeart/2005/8/layout/hProcess11"/>
    <dgm:cxn modelId="{A59B28F5-BCCB-455C-A12A-BAE26075D270}" type="presParOf" srcId="{3A000914-DA0D-4BD3-B51C-C16247122F93}" destId="{8910BDDD-65C6-4806-BC81-E406DDD2B78B}" srcOrd="1" destOrd="0" presId="urn:microsoft.com/office/officeart/2005/8/layout/hProcess11"/>
    <dgm:cxn modelId="{1A84718A-4CCB-440C-B340-CB78546A36A3}" type="presParOf" srcId="{8910BDDD-65C6-4806-BC81-E406DDD2B78B}" destId="{0CB6A43D-CD45-4352-87DF-D020182AB319}" srcOrd="0" destOrd="0" presId="urn:microsoft.com/office/officeart/2005/8/layout/hProcess11"/>
    <dgm:cxn modelId="{8E17132C-A86E-4E52-9778-C369E9516E79}" type="presParOf" srcId="{0CB6A43D-CD45-4352-87DF-D020182AB319}" destId="{3FBED370-E649-4864-9E69-4EDBFF9A45BA}" srcOrd="0" destOrd="0" presId="urn:microsoft.com/office/officeart/2005/8/layout/hProcess11"/>
    <dgm:cxn modelId="{83DAD781-7D00-484A-B7E0-B5FDEE10721B}" type="presParOf" srcId="{0CB6A43D-CD45-4352-87DF-D020182AB319}" destId="{379F3B2E-AE78-493E-87E4-BBF6ADDABDCD}" srcOrd="1" destOrd="0" presId="urn:microsoft.com/office/officeart/2005/8/layout/hProcess11"/>
    <dgm:cxn modelId="{2D2748A6-79C1-4CA6-A453-8027BFE2E937}" type="presParOf" srcId="{0CB6A43D-CD45-4352-87DF-D020182AB319}" destId="{5EEFE821-A9DA-4377-B310-541A7D042774}" srcOrd="2" destOrd="0" presId="urn:microsoft.com/office/officeart/2005/8/layout/hProcess11"/>
    <dgm:cxn modelId="{5B92441F-9EC6-4688-A05A-AC0595BE2303}" type="presParOf" srcId="{8910BDDD-65C6-4806-BC81-E406DDD2B78B}" destId="{C67BDA32-5EA9-4D8E-BD3A-33903B9251A8}" srcOrd="1" destOrd="0" presId="urn:microsoft.com/office/officeart/2005/8/layout/hProcess11"/>
    <dgm:cxn modelId="{745FC6D3-18B6-4F83-8664-2A6B4281B153}" type="presParOf" srcId="{8910BDDD-65C6-4806-BC81-E406DDD2B78B}" destId="{4E14B6F5-B741-4430-973C-953340D640D2}" srcOrd="2" destOrd="0" presId="urn:microsoft.com/office/officeart/2005/8/layout/hProcess11"/>
    <dgm:cxn modelId="{68A3566E-52F3-4067-B897-F0F18BAD2136}" type="presParOf" srcId="{4E14B6F5-B741-4430-973C-953340D640D2}" destId="{0B7CF1E4-1F46-4B85-B510-F8C671CEEEEB}" srcOrd="0" destOrd="0" presId="urn:microsoft.com/office/officeart/2005/8/layout/hProcess11"/>
    <dgm:cxn modelId="{3F985780-6EFC-4995-B289-2FDA6FDF1E16}" type="presParOf" srcId="{4E14B6F5-B741-4430-973C-953340D640D2}" destId="{69E9A24D-98D7-4471-8F6A-112D99555339}" srcOrd="1" destOrd="0" presId="urn:microsoft.com/office/officeart/2005/8/layout/hProcess11"/>
    <dgm:cxn modelId="{5240C2EB-88C2-4AC5-BB3C-E3CC5735EA09}" type="presParOf" srcId="{4E14B6F5-B741-4430-973C-953340D640D2}" destId="{9FA5DF86-B518-498F-BD38-F5770F317A36}" srcOrd="2" destOrd="0" presId="urn:microsoft.com/office/officeart/2005/8/layout/hProcess11"/>
    <dgm:cxn modelId="{348BF0F6-2E6E-4806-B133-4E384D3671BD}" type="presParOf" srcId="{8910BDDD-65C6-4806-BC81-E406DDD2B78B}" destId="{AB588E58-C061-4A18-8011-F357729C3714}" srcOrd="3" destOrd="0" presId="urn:microsoft.com/office/officeart/2005/8/layout/hProcess11"/>
    <dgm:cxn modelId="{F3F37209-9DF2-4770-B17E-F20BE5774261}" type="presParOf" srcId="{8910BDDD-65C6-4806-BC81-E406DDD2B78B}" destId="{9D2D700F-07F3-44CB-A846-1C262664A510}" srcOrd="4" destOrd="0" presId="urn:microsoft.com/office/officeart/2005/8/layout/hProcess11"/>
    <dgm:cxn modelId="{6494AEC4-94EC-45DC-B60B-D78B6C35319A}" type="presParOf" srcId="{9D2D700F-07F3-44CB-A846-1C262664A510}" destId="{4E625097-F739-41F5-B345-67B7B951F739}" srcOrd="0" destOrd="0" presId="urn:microsoft.com/office/officeart/2005/8/layout/hProcess11"/>
    <dgm:cxn modelId="{6C574891-D1D1-4860-84C7-0B657F1C0A6E}" type="presParOf" srcId="{9D2D700F-07F3-44CB-A846-1C262664A510}" destId="{DD231B87-F4EC-45A4-BE54-A5D0189A5DE3}" srcOrd="1" destOrd="0" presId="urn:microsoft.com/office/officeart/2005/8/layout/hProcess11"/>
    <dgm:cxn modelId="{0C372024-6F9A-4674-943B-1763277386B1}" type="presParOf" srcId="{9D2D700F-07F3-44CB-A846-1C262664A510}" destId="{584AF729-C7E2-43E7-BF4F-17054F321587}" srcOrd="2" destOrd="0" presId="urn:microsoft.com/office/officeart/2005/8/layout/hProcess11"/>
    <dgm:cxn modelId="{B1596BBB-BEC9-492A-8B44-E21F6026B1E4}" type="presParOf" srcId="{8910BDDD-65C6-4806-BC81-E406DDD2B78B}" destId="{AA14792C-DF47-4A87-B417-E9EEA75AC9F5}" srcOrd="5" destOrd="0" presId="urn:microsoft.com/office/officeart/2005/8/layout/hProcess11"/>
    <dgm:cxn modelId="{F213D752-6342-4EF5-8731-2C02808CA7E3}" type="presParOf" srcId="{8910BDDD-65C6-4806-BC81-E406DDD2B78B}" destId="{F389D13C-EC8A-440E-9CB9-56E245B437B2}" srcOrd="6" destOrd="0" presId="urn:microsoft.com/office/officeart/2005/8/layout/hProcess11"/>
    <dgm:cxn modelId="{7DE4FA57-13AD-456C-8550-69C7B60855AA}" type="presParOf" srcId="{F389D13C-EC8A-440E-9CB9-56E245B437B2}" destId="{5F113429-3DC0-42EF-B3E7-B33565B9BDBC}" srcOrd="0" destOrd="0" presId="urn:microsoft.com/office/officeart/2005/8/layout/hProcess11"/>
    <dgm:cxn modelId="{833161B4-6BBF-41BC-8AC4-A77333A31C8C}" type="presParOf" srcId="{F389D13C-EC8A-440E-9CB9-56E245B437B2}" destId="{341B6232-BC90-4E3E-AA0E-777692F19F59}" srcOrd="1" destOrd="0" presId="urn:microsoft.com/office/officeart/2005/8/layout/hProcess11"/>
    <dgm:cxn modelId="{9C5D634D-1600-4808-A4F8-B4E77951F18B}" type="presParOf" srcId="{F389D13C-EC8A-440E-9CB9-56E245B437B2}" destId="{7BD9C926-5FA1-4079-B333-8B7CC745C5B2}" srcOrd="2" destOrd="0" presId="urn:microsoft.com/office/officeart/2005/8/layout/hProcess11"/>
    <dgm:cxn modelId="{1F227208-EFAA-4810-9B44-9E4EEC324DB0}" type="presParOf" srcId="{8910BDDD-65C6-4806-BC81-E406DDD2B78B}" destId="{73283417-1ED3-4990-8253-C9E78477BC5A}" srcOrd="7" destOrd="0" presId="urn:microsoft.com/office/officeart/2005/8/layout/hProcess11"/>
    <dgm:cxn modelId="{900123ED-0DD4-40BD-9A25-31C3D993917D}" type="presParOf" srcId="{8910BDDD-65C6-4806-BC81-E406DDD2B78B}" destId="{38E364ED-F75C-4B6C-A4DA-1350688EFB64}" srcOrd="8" destOrd="0" presId="urn:microsoft.com/office/officeart/2005/8/layout/hProcess11"/>
    <dgm:cxn modelId="{9CEFF419-55A4-4C17-A294-EDD2D97C9D64}" type="presParOf" srcId="{38E364ED-F75C-4B6C-A4DA-1350688EFB64}" destId="{CE69C9DF-8444-400B-84DF-447035336CB4}" srcOrd="0" destOrd="0" presId="urn:microsoft.com/office/officeart/2005/8/layout/hProcess11"/>
    <dgm:cxn modelId="{814BE163-7912-4B23-B0A8-CD1A620EBEF4}" type="presParOf" srcId="{38E364ED-F75C-4B6C-A4DA-1350688EFB64}" destId="{345A929C-B093-444B-9A84-E714C2188A8B}" srcOrd="1" destOrd="0" presId="urn:microsoft.com/office/officeart/2005/8/layout/hProcess11"/>
    <dgm:cxn modelId="{E8E89003-CC87-41CF-80DD-9A35921DAF9A}" type="presParOf" srcId="{38E364ED-F75C-4B6C-A4DA-1350688EFB64}" destId="{4B4E4B0F-DB8C-413A-BD1A-F60E7036BA2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BED77-1528-4E57-8535-3D71235DD0AF}" type="doc">
      <dgm:prSet loTypeId="urn:microsoft.com/office/officeart/2005/8/layout/pyramid2" loCatId="pyramid" qsTypeId="urn:microsoft.com/office/officeart/2005/8/quickstyle/simple1" qsCatId="simple" csTypeId="urn:microsoft.com/office/officeart/2005/8/colors/accent1_2" csCatId="accent1" phldr="1"/>
      <dgm:spPr/>
    </dgm:pt>
    <dgm:pt modelId="{20F48351-96E8-4930-A88A-58D66068E3DA}">
      <dgm:prSet phldrT="[Text]" custT="1"/>
      <dgm:spPr/>
      <dgm:t>
        <a:bodyPr/>
        <a:lstStyle/>
        <a:p>
          <a:pPr algn="l"/>
          <a:endParaRPr lang="en-US" sz="2400" dirty="0" smtClean="0"/>
        </a:p>
        <a:p>
          <a:pPr algn="l"/>
          <a:r>
            <a:rPr lang="en-US" sz="2000" dirty="0" smtClean="0"/>
            <a:t>    </a:t>
          </a:r>
          <a:endParaRPr lang="en-US" sz="2000" dirty="0"/>
        </a:p>
      </dgm:t>
    </dgm:pt>
    <dgm:pt modelId="{5DF8B922-84C0-462E-ABEC-0AEAC9A11B61}" type="parTrans" cxnId="{60199A7A-B2BA-4072-B7F2-F547322F0E09}">
      <dgm:prSet/>
      <dgm:spPr/>
      <dgm:t>
        <a:bodyPr/>
        <a:lstStyle/>
        <a:p>
          <a:endParaRPr lang="en-US"/>
        </a:p>
      </dgm:t>
    </dgm:pt>
    <dgm:pt modelId="{24D1F3EF-C3A7-4062-94F3-F7B31F828A01}" type="sibTrans" cxnId="{60199A7A-B2BA-4072-B7F2-F547322F0E09}">
      <dgm:prSet/>
      <dgm:spPr/>
      <dgm:t>
        <a:bodyPr/>
        <a:lstStyle/>
        <a:p>
          <a:endParaRPr lang="en-US"/>
        </a:p>
      </dgm:t>
    </dgm:pt>
    <dgm:pt modelId="{86F09014-17C6-40A2-9EE0-47542DAB08CF}">
      <dgm:prSet phldrT="[Text]" custT="1"/>
      <dgm:spPr/>
      <dgm:t>
        <a:bodyPr/>
        <a:lstStyle/>
        <a:p>
          <a:pPr marL="0" indent="0" algn="l">
            <a:lnSpc>
              <a:spcPct val="100000"/>
            </a:lnSpc>
          </a:pPr>
          <a:endParaRPr lang="en-US" sz="2000" dirty="0"/>
        </a:p>
      </dgm:t>
    </dgm:pt>
    <dgm:pt modelId="{8E312A31-8058-49BB-9300-07B72FE63AB9}" type="parTrans" cxnId="{EDC66E54-0B9C-40AF-93C4-D0675D14A681}">
      <dgm:prSet/>
      <dgm:spPr/>
      <dgm:t>
        <a:bodyPr/>
        <a:lstStyle/>
        <a:p>
          <a:endParaRPr lang="en-US"/>
        </a:p>
      </dgm:t>
    </dgm:pt>
    <dgm:pt modelId="{B06E0C69-0EC3-4729-B947-3A7032B4BE31}" type="sibTrans" cxnId="{EDC66E54-0B9C-40AF-93C4-D0675D14A681}">
      <dgm:prSet/>
      <dgm:spPr/>
      <dgm:t>
        <a:bodyPr/>
        <a:lstStyle/>
        <a:p>
          <a:endParaRPr lang="en-US"/>
        </a:p>
      </dgm:t>
    </dgm:pt>
    <dgm:pt modelId="{8AD2B1CD-CBE0-4E47-B1F6-CDF97AB41341}">
      <dgm:prSet phldrT="[Text]" custT="1"/>
      <dgm:spPr/>
      <dgm:t>
        <a:bodyPr/>
        <a:lstStyle/>
        <a:p>
          <a:pPr algn="l">
            <a:lnSpc>
              <a:spcPct val="90000"/>
            </a:lnSpc>
          </a:pPr>
          <a:r>
            <a:rPr lang="en-US" sz="2800" dirty="0" smtClean="0"/>
            <a:t>  </a:t>
          </a:r>
        </a:p>
        <a:p>
          <a:pPr algn="l">
            <a:lnSpc>
              <a:spcPct val="90000"/>
            </a:lnSpc>
          </a:pPr>
          <a:r>
            <a:rPr lang="en-US" sz="2400" dirty="0" smtClean="0"/>
            <a:t/>
          </a:r>
          <a:br>
            <a:rPr lang="en-US" sz="2400" dirty="0" smtClean="0"/>
          </a:br>
          <a:r>
            <a:rPr lang="en-US" sz="2400" dirty="0" smtClean="0"/>
            <a:t>   </a:t>
          </a:r>
          <a:endParaRPr lang="en-US" sz="2400" dirty="0"/>
        </a:p>
      </dgm:t>
    </dgm:pt>
    <dgm:pt modelId="{ABBEB6B4-E1BC-44BF-AFD3-1502045C4C4A}" type="parTrans" cxnId="{AB89B299-2E43-4F18-A65B-927062A943F2}">
      <dgm:prSet/>
      <dgm:spPr/>
      <dgm:t>
        <a:bodyPr/>
        <a:lstStyle/>
        <a:p>
          <a:endParaRPr lang="en-US"/>
        </a:p>
      </dgm:t>
    </dgm:pt>
    <dgm:pt modelId="{B19FC697-9D73-45F6-AC40-7518F2C3BE0F}" type="sibTrans" cxnId="{AB89B299-2E43-4F18-A65B-927062A943F2}">
      <dgm:prSet/>
      <dgm:spPr/>
      <dgm:t>
        <a:bodyPr/>
        <a:lstStyle/>
        <a:p>
          <a:endParaRPr lang="en-US"/>
        </a:p>
      </dgm:t>
    </dgm:pt>
    <dgm:pt modelId="{A2A1D0CA-DFDF-4057-B34C-C17430F77298}" type="pres">
      <dgm:prSet presAssocID="{55FBED77-1528-4E57-8535-3D71235DD0AF}" presName="compositeShape" presStyleCnt="0">
        <dgm:presLayoutVars>
          <dgm:dir/>
          <dgm:resizeHandles/>
        </dgm:presLayoutVars>
      </dgm:prSet>
      <dgm:spPr/>
    </dgm:pt>
    <dgm:pt modelId="{07C0D8BD-5D51-445E-BC59-A8AB6B98516E}" type="pres">
      <dgm:prSet presAssocID="{55FBED77-1528-4E57-8535-3D71235DD0AF}" presName="pyramid" presStyleLbl="node1" presStyleIdx="0" presStyleCnt="1" custLinFactNeighborX="-9489"/>
      <dgm:spPr/>
    </dgm:pt>
    <dgm:pt modelId="{8F6A6F8B-21DA-4A85-A58E-9743AA53E5ED}" type="pres">
      <dgm:prSet presAssocID="{55FBED77-1528-4E57-8535-3D71235DD0AF}" presName="theList" presStyleCnt="0"/>
      <dgm:spPr/>
    </dgm:pt>
    <dgm:pt modelId="{D2B82361-19D7-475C-899F-A5B5B770B179}" type="pres">
      <dgm:prSet presAssocID="{20F48351-96E8-4930-A88A-58D66068E3DA}" presName="aNode" presStyleLbl="fgAcc1" presStyleIdx="0" presStyleCnt="3" custScaleX="167453" custScaleY="166863" custLinFactY="-20484" custLinFactNeighborX="32747" custLinFactNeighborY="-100000">
        <dgm:presLayoutVars>
          <dgm:bulletEnabled val="1"/>
        </dgm:presLayoutVars>
      </dgm:prSet>
      <dgm:spPr/>
      <dgm:t>
        <a:bodyPr/>
        <a:lstStyle/>
        <a:p>
          <a:endParaRPr lang="en-US"/>
        </a:p>
      </dgm:t>
    </dgm:pt>
    <dgm:pt modelId="{EB647E22-A8F7-4DF3-9809-4719DCB0FFD7}" type="pres">
      <dgm:prSet presAssocID="{20F48351-96E8-4930-A88A-58D66068E3DA}" presName="aSpace" presStyleCnt="0"/>
      <dgm:spPr/>
    </dgm:pt>
    <dgm:pt modelId="{597F1DA5-B012-4BAC-973F-146638C1D30B}" type="pres">
      <dgm:prSet presAssocID="{86F09014-17C6-40A2-9EE0-47542DAB08CF}" presName="aNode" presStyleLbl="fgAcc1" presStyleIdx="1" presStyleCnt="3" custScaleX="177043" custScaleY="210053" custLinFactNeighborX="17289" custLinFactNeighborY="-48817">
        <dgm:presLayoutVars>
          <dgm:bulletEnabled val="1"/>
        </dgm:presLayoutVars>
      </dgm:prSet>
      <dgm:spPr/>
      <dgm:t>
        <a:bodyPr/>
        <a:lstStyle/>
        <a:p>
          <a:endParaRPr lang="en-US"/>
        </a:p>
      </dgm:t>
    </dgm:pt>
    <dgm:pt modelId="{2D401EE2-6C90-4E0E-A9DB-BBD27EFAD2AD}" type="pres">
      <dgm:prSet presAssocID="{86F09014-17C6-40A2-9EE0-47542DAB08CF}" presName="aSpace" presStyleCnt="0"/>
      <dgm:spPr/>
    </dgm:pt>
    <dgm:pt modelId="{7BC9C3A4-2A11-409D-BB41-4FD753E1F268}" type="pres">
      <dgm:prSet presAssocID="{8AD2B1CD-CBE0-4E47-B1F6-CDF97AB41341}" presName="aNode" presStyleLbl="fgAcc1" presStyleIdx="2" presStyleCnt="3" custScaleX="186842" custScaleY="259387" custLinFactY="92" custLinFactNeighborX="12390" custLinFactNeighborY="100000">
        <dgm:presLayoutVars>
          <dgm:bulletEnabled val="1"/>
        </dgm:presLayoutVars>
      </dgm:prSet>
      <dgm:spPr/>
      <dgm:t>
        <a:bodyPr/>
        <a:lstStyle/>
        <a:p>
          <a:endParaRPr lang="en-US"/>
        </a:p>
      </dgm:t>
    </dgm:pt>
    <dgm:pt modelId="{353F1307-314E-424C-BD11-017EC2F4A3B9}" type="pres">
      <dgm:prSet presAssocID="{8AD2B1CD-CBE0-4E47-B1F6-CDF97AB41341}" presName="aSpace" presStyleCnt="0"/>
      <dgm:spPr/>
    </dgm:pt>
  </dgm:ptLst>
  <dgm:cxnLst>
    <dgm:cxn modelId="{EDC66E54-0B9C-40AF-93C4-D0675D14A681}" srcId="{55FBED77-1528-4E57-8535-3D71235DD0AF}" destId="{86F09014-17C6-40A2-9EE0-47542DAB08CF}" srcOrd="1" destOrd="0" parTransId="{8E312A31-8058-49BB-9300-07B72FE63AB9}" sibTransId="{B06E0C69-0EC3-4729-B947-3A7032B4BE31}"/>
    <dgm:cxn modelId="{F90EBCA6-20AE-46D7-9A0F-BA4729CF2CE1}" type="presOf" srcId="{86F09014-17C6-40A2-9EE0-47542DAB08CF}" destId="{597F1DA5-B012-4BAC-973F-146638C1D30B}" srcOrd="0" destOrd="0" presId="urn:microsoft.com/office/officeart/2005/8/layout/pyramid2"/>
    <dgm:cxn modelId="{996517A0-C581-4B00-82CD-6F14C1B2C52F}" type="presOf" srcId="{8AD2B1CD-CBE0-4E47-B1F6-CDF97AB41341}" destId="{7BC9C3A4-2A11-409D-BB41-4FD753E1F268}" srcOrd="0" destOrd="0" presId="urn:microsoft.com/office/officeart/2005/8/layout/pyramid2"/>
    <dgm:cxn modelId="{60199A7A-B2BA-4072-B7F2-F547322F0E09}" srcId="{55FBED77-1528-4E57-8535-3D71235DD0AF}" destId="{20F48351-96E8-4930-A88A-58D66068E3DA}" srcOrd="0" destOrd="0" parTransId="{5DF8B922-84C0-462E-ABEC-0AEAC9A11B61}" sibTransId="{24D1F3EF-C3A7-4062-94F3-F7B31F828A01}"/>
    <dgm:cxn modelId="{D5285FD8-3B1D-4423-984A-AF94E8DAFC5E}" type="presOf" srcId="{20F48351-96E8-4930-A88A-58D66068E3DA}" destId="{D2B82361-19D7-475C-899F-A5B5B770B179}" srcOrd="0" destOrd="0" presId="urn:microsoft.com/office/officeart/2005/8/layout/pyramid2"/>
    <dgm:cxn modelId="{AB89B299-2E43-4F18-A65B-927062A943F2}" srcId="{55FBED77-1528-4E57-8535-3D71235DD0AF}" destId="{8AD2B1CD-CBE0-4E47-B1F6-CDF97AB41341}" srcOrd="2" destOrd="0" parTransId="{ABBEB6B4-E1BC-44BF-AFD3-1502045C4C4A}" sibTransId="{B19FC697-9D73-45F6-AC40-7518F2C3BE0F}"/>
    <dgm:cxn modelId="{89C3B549-73B4-45D2-A293-2A032316F6D0}" type="presOf" srcId="{55FBED77-1528-4E57-8535-3D71235DD0AF}" destId="{A2A1D0CA-DFDF-4057-B34C-C17430F77298}" srcOrd="0" destOrd="0" presId="urn:microsoft.com/office/officeart/2005/8/layout/pyramid2"/>
    <dgm:cxn modelId="{C019C35A-D4A0-42B2-BBAA-5DB99E977E1E}" type="presParOf" srcId="{A2A1D0CA-DFDF-4057-B34C-C17430F77298}" destId="{07C0D8BD-5D51-445E-BC59-A8AB6B98516E}" srcOrd="0" destOrd="0" presId="urn:microsoft.com/office/officeart/2005/8/layout/pyramid2"/>
    <dgm:cxn modelId="{D13BEDD7-E1CB-4230-A0FD-D548AAD90DC4}" type="presParOf" srcId="{A2A1D0CA-DFDF-4057-B34C-C17430F77298}" destId="{8F6A6F8B-21DA-4A85-A58E-9743AA53E5ED}" srcOrd="1" destOrd="0" presId="urn:microsoft.com/office/officeart/2005/8/layout/pyramid2"/>
    <dgm:cxn modelId="{69D047AA-C3C9-490C-A439-F3DBBE6B83A0}" type="presParOf" srcId="{8F6A6F8B-21DA-4A85-A58E-9743AA53E5ED}" destId="{D2B82361-19D7-475C-899F-A5B5B770B179}" srcOrd="0" destOrd="0" presId="urn:microsoft.com/office/officeart/2005/8/layout/pyramid2"/>
    <dgm:cxn modelId="{3922FF5D-7594-4AA8-8726-F5B70EB248B1}" type="presParOf" srcId="{8F6A6F8B-21DA-4A85-A58E-9743AA53E5ED}" destId="{EB647E22-A8F7-4DF3-9809-4719DCB0FFD7}" srcOrd="1" destOrd="0" presId="urn:microsoft.com/office/officeart/2005/8/layout/pyramid2"/>
    <dgm:cxn modelId="{E53B454C-11A0-4D1E-B6C6-084272302003}" type="presParOf" srcId="{8F6A6F8B-21DA-4A85-A58E-9743AA53E5ED}" destId="{597F1DA5-B012-4BAC-973F-146638C1D30B}" srcOrd="2" destOrd="0" presId="urn:microsoft.com/office/officeart/2005/8/layout/pyramid2"/>
    <dgm:cxn modelId="{3992EB6A-77CB-409F-A1DC-0484B0ED1F01}" type="presParOf" srcId="{8F6A6F8B-21DA-4A85-A58E-9743AA53E5ED}" destId="{2D401EE2-6C90-4E0E-A9DB-BBD27EFAD2AD}" srcOrd="3" destOrd="0" presId="urn:microsoft.com/office/officeart/2005/8/layout/pyramid2"/>
    <dgm:cxn modelId="{98355998-E3B7-4E7E-9FBD-F0B8E5AF300F}" type="presParOf" srcId="{8F6A6F8B-21DA-4A85-A58E-9743AA53E5ED}" destId="{7BC9C3A4-2A11-409D-BB41-4FD753E1F268}" srcOrd="4" destOrd="0" presId="urn:microsoft.com/office/officeart/2005/8/layout/pyramid2"/>
    <dgm:cxn modelId="{99671293-5DB7-4848-8CFD-C52FF022AE53}" type="presParOf" srcId="{8F6A6F8B-21DA-4A85-A58E-9743AA53E5ED}" destId="{353F1307-314E-424C-BD11-017EC2F4A3B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BED77-1528-4E57-8535-3D71235DD0AF}" type="doc">
      <dgm:prSet loTypeId="urn:microsoft.com/office/officeart/2005/8/layout/pyramid2" loCatId="pyramid" qsTypeId="urn:microsoft.com/office/officeart/2005/8/quickstyle/simple1" qsCatId="simple" csTypeId="urn:microsoft.com/office/officeart/2005/8/colors/accent1_2" csCatId="accent1" phldr="1"/>
      <dgm:spPr/>
    </dgm:pt>
    <dgm:pt modelId="{20F48351-96E8-4930-A88A-58D66068E3DA}">
      <dgm:prSet phldrT="[Text]" custT="1"/>
      <dgm:spPr/>
      <dgm:t>
        <a:bodyPr/>
        <a:lstStyle/>
        <a:p>
          <a:pPr algn="l"/>
          <a:endParaRPr lang="en-US" sz="2400" dirty="0" smtClean="0"/>
        </a:p>
        <a:p>
          <a:pPr algn="l"/>
          <a:r>
            <a:rPr lang="en-US" sz="2400" b="1" dirty="0" smtClean="0">
              <a:solidFill>
                <a:schemeClr val="tx2"/>
              </a:solidFill>
            </a:rPr>
            <a:t>Repair Harm &amp; Restore Relationships</a:t>
          </a:r>
        </a:p>
        <a:p>
          <a:pPr algn="l"/>
          <a:r>
            <a:rPr lang="en-US" sz="2000" dirty="0" smtClean="0"/>
            <a:t>     Formal restorative conference</a:t>
          </a:r>
        </a:p>
        <a:p>
          <a:pPr algn="l"/>
          <a:r>
            <a:rPr lang="en-US" sz="2000" dirty="0" smtClean="0"/>
            <a:t>    </a:t>
          </a:r>
          <a:endParaRPr lang="en-US" sz="2000" dirty="0"/>
        </a:p>
      </dgm:t>
    </dgm:pt>
    <dgm:pt modelId="{5DF8B922-84C0-462E-ABEC-0AEAC9A11B61}" type="parTrans" cxnId="{60199A7A-B2BA-4072-B7F2-F547322F0E09}">
      <dgm:prSet/>
      <dgm:spPr/>
      <dgm:t>
        <a:bodyPr/>
        <a:lstStyle/>
        <a:p>
          <a:endParaRPr lang="en-US"/>
        </a:p>
      </dgm:t>
    </dgm:pt>
    <dgm:pt modelId="{24D1F3EF-C3A7-4062-94F3-F7B31F828A01}" type="sibTrans" cxnId="{60199A7A-B2BA-4072-B7F2-F547322F0E09}">
      <dgm:prSet/>
      <dgm:spPr/>
      <dgm:t>
        <a:bodyPr/>
        <a:lstStyle/>
        <a:p>
          <a:endParaRPr lang="en-US"/>
        </a:p>
      </dgm:t>
    </dgm:pt>
    <dgm:pt modelId="{86F09014-17C6-40A2-9EE0-47542DAB08CF}">
      <dgm:prSet phldrT="[Text]" custT="1"/>
      <dgm:spPr/>
      <dgm:t>
        <a:bodyPr/>
        <a:lstStyle/>
        <a:p>
          <a:pPr marL="0" indent="0" algn="l">
            <a:lnSpc>
              <a:spcPct val="100000"/>
            </a:lnSpc>
          </a:pPr>
          <a:r>
            <a:rPr lang="en-US" sz="2400" b="1" dirty="0" smtClean="0">
              <a:solidFill>
                <a:schemeClr val="tx2"/>
              </a:solidFill>
            </a:rPr>
            <a:t>Repair Harm &amp; Restore Relationships</a:t>
          </a:r>
          <a:br>
            <a:rPr lang="en-US" sz="2400" b="1" dirty="0" smtClean="0">
              <a:solidFill>
                <a:schemeClr val="tx2"/>
              </a:solidFill>
            </a:rPr>
          </a:br>
          <a:r>
            <a:rPr lang="en-US" sz="2400" dirty="0" smtClean="0"/>
            <a:t>    </a:t>
          </a:r>
          <a:r>
            <a:rPr lang="en-US" sz="2000" dirty="0" smtClean="0"/>
            <a:t>Impromptu conferences</a:t>
          </a:r>
          <a:br>
            <a:rPr lang="en-US" sz="2000" dirty="0" smtClean="0"/>
          </a:br>
          <a:r>
            <a:rPr lang="en-US" sz="2000" dirty="0" smtClean="0"/>
            <a:t>     Circles for problem-solving &amp; conflict resolution</a:t>
          </a:r>
          <a:endParaRPr lang="en-US" sz="2000" dirty="0"/>
        </a:p>
      </dgm:t>
    </dgm:pt>
    <dgm:pt modelId="{8E312A31-8058-49BB-9300-07B72FE63AB9}" type="parTrans" cxnId="{EDC66E54-0B9C-40AF-93C4-D0675D14A681}">
      <dgm:prSet/>
      <dgm:spPr/>
      <dgm:t>
        <a:bodyPr/>
        <a:lstStyle/>
        <a:p>
          <a:endParaRPr lang="en-US"/>
        </a:p>
      </dgm:t>
    </dgm:pt>
    <dgm:pt modelId="{B06E0C69-0EC3-4729-B947-3A7032B4BE31}" type="sibTrans" cxnId="{EDC66E54-0B9C-40AF-93C4-D0675D14A681}">
      <dgm:prSet/>
      <dgm:spPr/>
      <dgm:t>
        <a:bodyPr/>
        <a:lstStyle/>
        <a:p>
          <a:endParaRPr lang="en-US"/>
        </a:p>
      </dgm:t>
    </dgm:pt>
    <dgm:pt modelId="{8AD2B1CD-CBE0-4E47-B1F6-CDF97AB41341}">
      <dgm:prSet phldrT="[Text]" custT="1"/>
      <dgm:spPr/>
      <dgm:t>
        <a:bodyPr/>
        <a:lstStyle/>
        <a:p>
          <a:pPr algn="l">
            <a:lnSpc>
              <a:spcPct val="90000"/>
            </a:lnSpc>
          </a:pPr>
          <a:r>
            <a:rPr lang="en-US" sz="2800" dirty="0" smtClean="0"/>
            <a:t>  </a:t>
          </a:r>
        </a:p>
        <a:p>
          <a:pPr algn="l">
            <a:lnSpc>
              <a:spcPct val="90000"/>
            </a:lnSpc>
          </a:pPr>
          <a:r>
            <a:rPr lang="en-US" sz="2400" b="1" dirty="0" smtClean="0">
              <a:solidFill>
                <a:schemeClr val="tx2"/>
              </a:solidFill>
            </a:rPr>
            <a:t>Build Community &amp; Relationships</a:t>
          </a:r>
          <a:br>
            <a:rPr lang="en-US" sz="2400" b="1" dirty="0" smtClean="0">
              <a:solidFill>
                <a:schemeClr val="tx2"/>
              </a:solidFill>
            </a:rPr>
          </a:br>
          <a:r>
            <a:rPr lang="en-US" sz="2400" dirty="0" smtClean="0"/>
            <a:t>   </a:t>
          </a:r>
          <a:r>
            <a:rPr lang="en-US" sz="2000" dirty="0" smtClean="0"/>
            <a:t>Community-Building Circles  </a:t>
          </a:r>
          <a:r>
            <a:rPr lang="en-US" sz="1600" dirty="0" smtClean="0"/>
            <a:t>(students &amp; staff) </a:t>
          </a:r>
          <a:br>
            <a:rPr lang="en-US" sz="1600" dirty="0" smtClean="0"/>
          </a:br>
          <a:r>
            <a:rPr lang="en-US" sz="2000" dirty="0" smtClean="0"/>
            <a:t>    Affective Questions </a:t>
          </a:r>
          <a:br>
            <a:rPr lang="en-US" sz="2000" dirty="0" smtClean="0"/>
          </a:br>
          <a:r>
            <a:rPr lang="en-US" sz="2000" dirty="0" smtClean="0"/>
            <a:t>    Affective Statements    </a:t>
          </a:r>
          <a:r>
            <a:rPr lang="en-US" sz="2400" dirty="0" smtClean="0"/>
            <a:t/>
          </a:r>
          <a:br>
            <a:rPr lang="en-US" sz="2400" dirty="0" smtClean="0"/>
          </a:br>
          <a:r>
            <a:rPr lang="en-US" sz="2400" dirty="0" smtClean="0"/>
            <a:t>   </a:t>
          </a:r>
          <a:endParaRPr lang="en-US" sz="2400" dirty="0"/>
        </a:p>
      </dgm:t>
    </dgm:pt>
    <dgm:pt modelId="{ABBEB6B4-E1BC-44BF-AFD3-1502045C4C4A}" type="parTrans" cxnId="{AB89B299-2E43-4F18-A65B-927062A943F2}">
      <dgm:prSet/>
      <dgm:spPr/>
      <dgm:t>
        <a:bodyPr/>
        <a:lstStyle/>
        <a:p>
          <a:endParaRPr lang="en-US"/>
        </a:p>
      </dgm:t>
    </dgm:pt>
    <dgm:pt modelId="{B19FC697-9D73-45F6-AC40-7518F2C3BE0F}" type="sibTrans" cxnId="{AB89B299-2E43-4F18-A65B-927062A943F2}">
      <dgm:prSet/>
      <dgm:spPr/>
      <dgm:t>
        <a:bodyPr/>
        <a:lstStyle/>
        <a:p>
          <a:endParaRPr lang="en-US"/>
        </a:p>
      </dgm:t>
    </dgm:pt>
    <dgm:pt modelId="{A2A1D0CA-DFDF-4057-B34C-C17430F77298}" type="pres">
      <dgm:prSet presAssocID="{55FBED77-1528-4E57-8535-3D71235DD0AF}" presName="compositeShape" presStyleCnt="0">
        <dgm:presLayoutVars>
          <dgm:dir/>
          <dgm:resizeHandles/>
        </dgm:presLayoutVars>
      </dgm:prSet>
      <dgm:spPr/>
    </dgm:pt>
    <dgm:pt modelId="{07C0D8BD-5D51-445E-BC59-A8AB6B98516E}" type="pres">
      <dgm:prSet presAssocID="{55FBED77-1528-4E57-8535-3D71235DD0AF}" presName="pyramid" presStyleLbl="node1" presStyleIdx="0" presStyleCnt="1" custLinFactNeighborX="-9489"/>
      <dgm:spPr/>
    </dgm:pt>
    <dgm:pt modelId="{8F6A6F8B-21DA-4A85-A58E-9743AA53E5ED}" type="pres">
      <dgm:prSet presAssocID="{55FBED77-1528-4E57-8535-3D71235DD0AF}" presName="theList" presStyleCnt="0"/>
      <dgm:spPr/>
    </dgm:pt>
    <dgm:pt modelId="{D2B82361-19D7-475C-899F-A5B5B770B179}" type="pres">
      <dgm:prSet presAssocID="{20F48351-96E8-4930-A88A-58D66068E3DA}" presName="aNode" presStyleLbl="fgAcc1" presStyleIdx="0" presStyleCnt="3" custScaleX="167453" custScaleY="166863" custLinFactY="-20484" custLinFactNeighborX="32747" custLinFactNeighborY="-100000">
        <dgm:presLayoutVars>
          <dgm:bulletEnabled val="1"/>
        </dgm:presLayoutVars>
      </dgm:prSet>
      <dgm:spPr/>
      <dgm:t>
        <a:bodyPr/>
        <a:lstStyle/>
        <a:p>
          <a:endParaRPr lang="en-US"/>
        </a:p>
      </dgm:t>
    </dgm:pt>
    <dgm:pt modelId="{EB647E22-A8F7-4DF3-9809-4719DCB0FFD7}" type="pres">
      <dgm:prSet presAssocID="{20F48351-96E8-4930-A88A-58D66068E3DA}" presName="aSpace" presStyleCnt="0"/>
      <dgm:spPr/>
    </dgm:pt>
    <dgm:pt modelId="{597F1DA5-B012-4BAC-973F-146638C1D30B}" type="pres">
      <dgm:prSet presAssocID="{86F09014-17C6-40A2-9EE0-47542DAB08CF}" presName="aNode" presStyleLbl="fgAcc1" presStyleIdx="1" presStyleCnt="3" custScaleX="177043" custScaleY="210053" custLinFactNeighborX="17289" custLinFactNeighborY="-48817">
        <dgm:presLayoutVars>
          <dgm:bulletEnabled val="1"/>
        </dgm:presLayoutVars>
      </dgm:prSet>
      <dgm:spPr/>
      <dgm:t>
        <a:bodyPr/>
        <a:lstStyle/>
        <a:p>
          <a:endParaRPr lang="en-US"/>
        </a:p>
      </dgm:t>
    </dgm:pt>
    <dgm:pt modelId="{2D401EE2-6C90-4E0E-A9DB-BBD27EFAD2AD}" type="pres">
      <dgm:prSet presAssocID="{86F09014-17C6-40A2-9EE0-47542DAB08CF}" presName="aSpace" presStyleCnt="0"/>
      <dgm:spPr/>
    </dgm:pt>
    <dgm:pt modelId="{7BC9C3A4-2A11-409D-BB41-4FD753E1F268}" type="pres">
      <dgm:prSet presAssocID="{8AD2B1CD-CBE0-4E47-B1F6-CDF97AB41341}" presName="aNode" presStyleLbl="fgAcc1" presStyleIdx="2" presStyleCnt="3" custScaleX="186842" custScaleY="259387" custLinFactY="92" custLinFactNeighborX="12390" custLinFactNeighborY="100000">
        <dgm:presLayoutVars>
          <dgm:bulletEnabled val="1"/>
        </dgm:presLayoutVars>
      </dgm:prSet>
      <dgm:spPr/>
      <dgm:t>
        <a:bodyPr/>
        <a:lstStyle/>
        <a:p>
          <a:endParaRPr lang="en-US"/>
        </a:p>
      </dgm:t>
    </dgm:pt>
    <dgm:pt modelId="{353F1307-314E-424C-BD11-017EC2F4A3B9}" type="pres">
      <dgm:prSet presAssocID="{8AD2B1CD-CBE0-4E47-B1F6-CDF97AB41341}" presName="aSpace" presStyleCnt="0"/>
      <dgm:spPr/>
    </dgm:pt>
  </dgm:ptLst>
  <dgm:cxnLst>
    <dgm:cxn modelId="{21957592-A741-4905-BC40-67D2C4B11D29}" type="presOf" srcId="{20F48351-96E8-4930-A88A-58D66068E3DA}" destId="{D2B82361-19D7-475C-899F-A5B5B770B179}" srcOrd="0" destOrd="0" presId="urn:microsoft.com/office/officeart/2005/8/layout/pyramid2"/>
    <dgm:cxn modelId="{1A5DD701-F271-4741-BC45-E1923BBD521D}" type="presOf" srcId="{86F09014-17C6-40A2-9EE0-47542DAB08CF}" destId="{597F1DA5-B012-4BAC-973F-146638C1D30B}" srcOrd="0" destOrd="0" presId="urn:microsoft.com/office/officeart/2005/8/layout/pyramid2"/>
    <dgm:cxn modelId="{EDC66E54-0B9C-40AF-93C4-D0675D14A681}" srcId="{55FBED77-1528-4E57-8535-3D71235DD0AF}" destId="{86F09014-17C6-40A2-9EE0-47542DAB08CF}" srcOrd="1" destOrd="0" parTransId="{8E312A31-8058-49BB-9300-07B72FE63AB9}" sibTransId="{B06E0C69-0EC3-4729-B947-3A7032B4BE31}"/>
    <dgm:cxn modelId="{C21A461D-C4DD-4E8D-BFFD-CCBF072FCA30}" type="presOf" srcId="{55FBED77-1528-4E57-8535-3D71235DD0AF}" destId="{A2A1D0CA-DFDF-4057-B34C-C17430F77298}" srcOrd="0" destOrd="0" presId="urn:microsoft.com/office/officeart/2005/8/layout/pyramid2"/>
    <dgm:cxn modelId="{E852B4C0-250D-4CDD-AD26-C8097ACDE150}" type="presOf" srcId="{8AD2B1CD-CBE0-4E47-B1F6-CDF97AB41341}" destId="{7BC9C3A4-2A11-409D-BB41-4FD753E1F268}" srcOrd="0" destOrd="0" presId="urn:microsoft.com/office/officeart/2005/8/layout/pyramid2"/>
    <dgm:cxn modelId="{60199A7A-B2BA-4072-B7F2-F547322F0E09}" srcId="{55FBED77-1528-4E57-8535-3D71235DD0AF}" destId="{20F48351-96E8-4930-A88A-58D66068E3DA}" srcOrd="0" destOrd="0" parTransId="{5DF8B922-84C0-462E-ABEC-0AEAC9A11B61}" sibTransId="{24D1F3EF-C3A7-4062-94F3-F7B31F828A01}"/>
    <dgm:cxn modelId="{AB89B299-2E43-4F18-A65B-927062A943F2}" srcId="{55FBED77-1528-4E57-8535-3D71235DD0AF}" destId="{8AD2B1CD-CBE0-4E47-B1F6-CDF97AB41341}" srcOrd="2" destOrd="0" parTransId="{ABBEB6B4-E1BC-44BF-AFD3-1502045C4C4A}" sibTransId="{B19FC697-9D73-45F6-AC40-7518F2C3BE0F}"/>
    <dgm:cxn modelId="{A19C1CF1-70A7-40E1-BD54-B740E7A5A1FD}" type="presParOf" srcId="{A2A1D0CA-DFDF-4057-B34C-C17430F77298}" destId="{07C0D8BD-5D51-445E-BC59-A8AB6B98516E}" srcOrd="0" destOrd="0" presId="urn:microsoft.com/office/officeart/2005/8/layout/pyramid2"/>
    <dgm:cxn modelId="{F7D43E9F-C1CC-4FF8-A558-F6550120389C}" type="presParOf" srcId="{A2A1D0CA-DFDF-4057-B34C-C17430F77298}" destId="{8F6A6F8B-21DA-4A85-A58E-9743AA53E5ED}" srcOrd="1" destOrd="0" presId="urn:microsoft.com/office/officeart/2005/8/layout/pyramid2"/>
    <dgm:cxn modelId="{BC7477DD-AEEA-4D06-B760-DC715477F13B}" type="presParOf" srcId="{8F6A6F8B-21DA-4A85-A58E-9743AA53E5ED}" destId="{D2B82361-19D7-475C-899F-A5B5B770B179}" srcOrd="0" destOrd="0" presId="urn:microsoft.com/office/officeart/2005/8/layout/pyramid2"/>
    <dgm:cxn modelId="{1ED13C25-4F64-4DAC-96A6-952CFA7D0080}" type="presParOf" srcId="{8F6A6F8B-21DA-4A85-A58E-9743AA53E5ED}" destId="{EB647E22-A8F7-4DF3-9809-4719DCB0FFD7}" srcOrd="1" destOrd="0" presId="urn:microsoft.com/office/officeart/2005/8/layout/pyramid2"/>
    <dgm:cxn modelId="{12C95E8D-5B29-4E24-99F2-45C3EE53E376}" type="presParOf" srcId="{8F6A6F8B-21DA-4A85-A58E-9743AA53E5ED}" destId="{597F1DA5-B012-4BAC-973F-146638C1D30B}" srcOrd="2" destOrd="0" presId="urn:microsoft.com/office/officeart/2005/8/layout/pyramid2"/>
    <dgm:cxn modelId="{44C009B8-8DD9-412A-90AF-A4B541883265}" type="presParOf" srcId="{8F6A6F8B-21DA-4A85-A58E-9743AA53E5ED}" destId="{2D401EE2-6C90-4E0E-A9DB-BBD27EFAD2AD}" srcOrd="3" destOrd="0" presId="urn:microsoft.com/office/officeart/2005/8/layout/pyramid2"/>
    <dgm:cxn modelId="{4E0E5427-61B7-45AC-B58D-CC606DA0D37D}" type="presParOf" srcId="{8F6A6F8B-21DA-4A85-A58E-9743AA53E5ED}" destId="{7BC9C3A4-2A11-409D-BB41-4FD753E1F268}" srcOrd="4" destOrd="0" presId="urn:microsoft.com/office/officeart/2005/8/layout/pyramid2"/>
    <dgm:cxn modelId="{9D6DC101-9467-4E26-99B5-FE053C332581}" type="presParOf" srcId="{8F6A6F8B-21DA-4A85-A58E-9743AA53E5ED}" destId="{353F1307-314E-424C-BD11-017EC2F4A3B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F5A9-F97E-437C-B746-C0DED37B2F57}">
      <dsp:nvSpPr>
        <dsp:cNvPr id="0" name=""/>
        <dsp:cNvSpPr/>
      </dsp:nvSpPr>
      <dsp:spPr>
        <a:xfrm>
          <a:off x="0" y="1403508"/>
          <a:ext cx="9144000" cy="1871345"/>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ED370-E649-4864-9E69-4EDBFF9A45BA}">
      <dsp:nvSpPr>
        <dsp:cNvPr id="0" name=""/>
        <dsp:cNvSpPr/>
      </dsp:nvSpPr>
      <dsp:spPr>
        <a:xfrm>
          <a:off x="1981" y="0"/>
          <a:ext cx="1566573" cy="187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1">
                  <a:lumMod val="65000"/>
                  <a:lumOff val="35000"/>
                </a:schemeClr>
              </a:solidFill>
            </a:rPr>
            <a:t>Affective Statements</a:t>
          </a:r>
          <a:endParaRPr lang="en-US" sz="1800" b="1" kern="1200" dirty="0">
            <a:solidFill>
              <a:schemeClr val="tx1">
                <a:lumMod val="65000"/>
                <a:lumOff val="35000"/>
              </a:schemeClr>
            </a:solidFill>
          </a:endParaRPr>
        </a:p>
      </dsp:txBody>
      <dsp:txXfrm>
        <a:off x="1981" y="0"/>
        <a:ext cx="1566573" cy="1871345"/>
      </dsp:txXfrm>
    </dsp:sp>
    <dsp:sp modelId="{379F3B2E-AE78-493E-87E4-BBF6ADDABDCD}">
      <dsp:nvSpPr>
        <dsp:cNvPr id="0" name=""/>
        <dsp:cNvSpPr/>
      </dsp:nvSpPr>
      <dsp:spPr>
        <a:xfrm>
          <a:off x="551350" y="2105263"/>
          <a:ext cx="467836" cy="467836"/>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CF1E4-1F46-4B85-B510-F8C671CEEEEB}">
      <dsp:nvSpPr>
        <dsp:cNvPr id="0" name=""/>
        <dsp:cNvSpPr/>
      </dsp:nvSpPr>
      <dsp:spPr>
        <a:xfrm>
          <a:off x="1629835" y="2807017"/>
          <a:ext cx="1354495" cy="187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tx1">
                  <a:lumMod val="65000"/>
                  <a:lumOff val="35000"/>
                </a:schemeClr>
              </a:solidFill>
            </a:rPr>
            <a:t>Affective Questions</a:t>
          </a:r>
          <a:endParaRPr lang="en-US" sz="1800" b="1" kern="1200" dirty="0">
            <a:solidFill>
              <a:schemeClr val="tx1">
                <a:lumMod val="65000"/>
                <a:lumOff val="35000"/>
              </a:schemeClr>
            </a:solidFill>
          </a:endParaRPr>
        </a:p>
      </dsp:txBody>
      <dsp:txXfrm>
        <a:off x="1629835" y="2807017"/>
        <a:ext cx="1354495" cy="1871345"/>
      </dsp:txXfrm>
    </dsp:sp>
    <dsp:sp modelId="{69E9A24D-98D7-4471-8F6A-112D99555339}">
      <dsp:nvSpPr>
        <dsp:cNvPr id="0" name=""/>
        <dsp:cNvSpPr/>
      </dsp:nvSpPr>
      <dsp:spPr>
        <a:xfrm>
          <a:off x="2073165" y="2105263"/>
          <a:ext cx="467836" cy="467836"/>
        </a:xfrm>
        <a:prstGeom prst="ellipse">
          <a:avLst/>
        </a:prstGeom>
        <a:solidFill>
          <a:schemeClr val="accent5">
            <a:hueOff val="1758620"/>
            <a:satOff val="-14175"/>
            <a:lumOff val="402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25097-F739-41F5-B345-67B7B951F739}">
      <dsp:nvSpPr>
        <dsp:cNvPr id="0" name=""/>
        <dsp:cNvSpPr/>
      </dsp:nvSpPr>
      <dsp:spPr>
        <a:xfrm>
          <a:off x="3045611" y="0"/>
          <a:ext cx="1703350" cy="187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100000"/>
            </a:lnSpc>
            <a:spcBef>
              <a:spcPct val="0"/>
            </a:spcBef>
            <a:spcAft>
              <a:spcPct val="35000"/>
            </a:spcAft>
          </a:pPr>
          <a:r>
            <a:rPr lang="en-US" sz="1800" b="1" kern="1200" dirty="0" smtClean="0">
              <a:solidFill>
                <a:schemeClr val="tx1">
                  <a:lumMod val="65000"/>
                  <a:lumOff val="35000"/>
                </a:schemeClr>
              </a:solidFill>
            </a:rPr>
            <a:t>Small Impromptu Conference</a:t>
          </a:r>
          <a:endParaRPr lang="en-US" sz="1800" b="1" kern="1200" dirty="0">
            <a:solidFill>
              <a:schemeClr val="tx1">
                <a:lumMod val="65000"/>
                <a:lumOff val="35000"/>
              </a:schemeClr>
            </a:solidFill>
          </a:endParaRPr>
        </a:p>
      </dsp:txBody>
      <dsp:txXfrm>
        <a:off x="3045611" y="0"/>
        <a:ext cx="1703350" cy="1871345"/>
      </dsp:txXfrm>
    </dsp:sp>
    <dsp:sp modelId="{DD231B87-F4EC-45A4-BE54-A5D0189A5DE3}">
      <dsp:nvSpPr>
        <dsp:cNvPr id="0" name=""/>
        <dsp:cNvSpPr/>
      </dsp:nvSpPr>
      <dsp:spPr>
        <a:xfrm>
          <a:off x="3663368" y="2105263"/>
          <a:ext cx="467836" cy="467836"/>
        </a:xfrm>
        <a:prstGeom prst="ellipse">
          <a:avLst/>
        </a:prstGeom>
        <a:solidFill>
          <a:schemeClr val="accent5">
            <a:hueOff val="3517239"/>
            <a:satOff val="-28349"/>
            <a:lumOff val="804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13429-3DC0-42EF-B3E7-B33565B9BDBC}">
      <dsp:nvSpPr>
        <dsp:cNvPr id="0" name=""/>
        <dsp:cNvSpPr/>
      </dsp:nvSpPr>
      <dsp:spPr>
        <a:xfrm>
          <a:off x="4810241" y="2807017"/>
          <a:ext cx="1522268" cy="187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tx1">
                  <a:lumMod val="65000"/>
                  <a:lumOff val="35000"/>
                </a:schemeClr>
              </a:solidFill>
            </a:rPr>
            <a:t>Group or Circle</a:t>
          </a:r>
          <a:endParaRPr lang="en-US" sz="1800" b="1" kern="1200" dirty="0">
            <a:solidFill>
              <a:schemeClr val="tx1">
                <a:lumMod val="65000"/>
                <a:lumOff val="35000"/>
              </a:schemeClr>
            </a:solidFill>
          </a:endParaRPr>
        </a:p>
      </dsp:txBody>
      <dsp:txXfrm>
        <a:off x="4810241" y="2807017"/>
        <a:ext cx="1522268" cy="1871345"/>
      </dsp:txXfrm>
    </dsp:sp>
    <dsp:sp modelId="{341B6232-BC90-4E3E-AA0E-777692F19F59}">
      <dsp:nvSpPr>
        <dsp:cNvPr id="0" name=""/>
        <dsp:cNvSpPr/>
      </dsp:nvSpPr>
      <dsp:spPr>
        <a:xfrm>
          <a:off x="5337457" y="2105263"/>
          <a:ext cx="467836" cy="467836"/>
        </a:xfrm>
        <a:prstGeom prst="ellipse">
          <a:avLst/>
        </a:prstGeom>
        <a:solidFill>
          <a:schemeClr val="accent5">
            <a:hueOff val="5275859"/>
            <a:satOff val="-42524"/>
            <a:lumOff val="12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69C9DF-8444-400B-84DF-447035336CB4}">
      <dsp:nvSpPr>
        <dsp:cNvPr id="0" name=""/>
        <dsp:cNvSpPr/>
      </dsp:nvSpPr>
      <dsp:spPr>
        <a:xfrm>
          <a:off x="6393790" y="0"/>
          <a:ext cx="1833827" cy="1871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1">
                  <a:lumMod val="65000"/>
                  <a:lumOff val="35000"/>
                </a:schemeClr>
              </a:solidFill>
            </a:rPr>
            <a:t>Formal Conference</a:t>
          </a:r>
          <a:endParaRPr lang="en-US" sz="1800" b="1" kern="1200" dirty="0">
            <a:solidFill>
              <a:schemeClr val="tx1">
                <a:lumMod val="65000"/>
                <a:lumOff val="35000"/>
              </a:schemeClr>
            </a:solidFill>
          </a:endParaRPr>
        </a:p>
      </dsp:txBody>
      <dsp:txXfrm>
        <a:off x="6393790" y="0"/>
        <a:ext cx="1833827" cy="1871345"/>
      </dsp:txXfrm>
    </dsp:sp>
    <dsp:sp modelId="{345A929C-B093-444B-9A84-E714C2188A8B}">
      <dsp:nvSpPr>
        <dsp:cNvPr id="0" name=""/>
        <dsp:cNvSpPr/>
      </dsp:nvSpPr>
      <dsp:spPr>
        <a:xfrm>
          <a:off x="7076786" y="2105263"/>
          <a:ext cx="467836" cy="467836"/>
        </a:xfrm>
        <a:prstGeom prst="ellipse">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0D8BD-5D51-445E-BC59-A8AB6B98516E}">
      <dsp:nvSpPr>
        <dsp:cNvPr id="0" name=""/>
        <dsp:cNvSpPr/>
      </dsp:nvSpPr>
      <dsp:spPr>
        <a:xfrm>
          <a:off x="0" y="0"/>
          <a:ext cx="5308600" cy="5308600"/>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82361-19D7-475C-899F-A5B5B770B179}">
      <dsp:nvSpPr>
        <dsp:cNvPr id="0" name=""/>
        <dsp:cNvSpPr/>
      </dsp:nvSpPr>
      <dsp:spPr>
        <a:xfrm>
          <a:off x="2680083" y="326390"/>
          <a:ext cx="5778116" cy="1050167"/>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000" kern="1200" dirty="0" smtClean="0"/>
            <a:t>    </a:t>
          </a:r>
          <a:endParaRPr lang="en-US" sz="2000" kern="1200" dirty="0"/>
        </a:p>
      </dsp:txBody>
      <dsp:txXfrm>
        <a:off x="2731348" y="377655"/>
        <a:ext cx="5675586" cy="947637"/>
      </dsp:txXfrm>
    </dsp:sp>
    <dsp:sp modelId="{597F1DA5-B012-4BAC-973F-146638C1D30B}">
      <dsp:nvSpPr>
        <dsp:cNvPr id="0" name=""/>
        <dsp:cNvSpPr/>
      </dsp:nvSpPr>
      <dsp:spPr>
        <a:xfrm>
          <a:off x="2349168" y="1624412"/>
          <a:ext cx="6109028" cy="13219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pPr>
          <a:endParaRPr lang="en-US" sz="2000" kern="1200" dirty="0"/>
        </a:p>
      </dsp:txBody>
      <dsp:txXfrm>
        <a:off x="2413702" y="1688946"/>
        <a:ext cx="5979960" cy="1192920"/>
      </dsp:txXfrm>
    </dsp:sp>
    <dsp:sp modelId="{7BC9C3A4-2A11-409D-BB41-4FD753E1F268}">
      <dsp:nvSpPr>
        <dsp:cNvPr id="0" name=""/>
        <dsp:cNvSpPr/>
      </dsp:nvSpPr>
      <dsp:spPr>
        <a:xfrm>
          <a:off x="2011048" y="3142723"/>
          <a:ext cx="6447151" cy="1632476"/>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p>
        <a:p>
          <a:pPr lvl="0" algn="l" defTabSz="1244600">
            <a:lnSpc>
              <a:spcPct val="90000"/>
            </a:lnSpc>
            <a:spcBef>
              <a:spcPct val="0"/>
            </a:spcBef>
            <a:spcAft>
              <a:spcPct val="35000"/>
            </a:spcAft>
          </a:pPr>
          <a:r>
            <a:rPr lang="en-US" sz="2400" kern="1200" dirty="0" smtClean="0"/>
            <a:t/>
          </a:r>
          <a:br>
            <a:rPr lang="en-US" sz="2400" kern="1200" dirty="0" smtClean="0"/>
          </a:br>
          <a:r>
            <a:rPr lang="en-US" sz="2400" kern="1200" dirty="0" smtClean="0"/>
            <a:t>   </a:t>
          </a:r>
          <a:endParaRPr lang="en-US" sz="2400" kern="1200" dirty="0"/>
        </a:p>
      </dsp:txBody>
      <dsp:txXfrm>
        <a:off x="2090739" y="3222414"/>
        <a:ext cx="6287769" cy="1473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0D8BD-5D51-445E-BC59-A8AB6B98516E}">
      <dsp:nvSpPr>
        <dsp:cNvPr id="0" name=""/>
        <dsp:cNvSpPr/>
      </dsp:nvSpPr>
      <dsp:spPr>
        <a:xfrm>
          <a:off x="0" y="0"/>
          <a:ext cx="5308600" cy="5308600"/>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82361-19D7-475C-899F-A5B5B770B179}">
      <dsp:nvSpPr>
        <dsp:cNvPr id="0" name=""/>
        <dsp:cNvSpPr/>
      </dsp:nvSpPr>
      <dsp:spPr>
        <a:xfrm>
          <a:off x="2680083" y="326390"/>
          <a:ext cx="5778116" cy="1050167"/>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US" sz="2400" kern="1200" dirty="0" smtClean="0"/>
        </a:p>
        <a:p>
          <a:pPr lvl="0" algn="l" defTabSz="1066800">
            <a:lnSpc>
              <a:spcPct val="90000"/>
            </a:lnSpc>
            <a:spcBef>
              <a:spcPct val="0"/>
            </a:spcBef>
            <a:spcAft>
              <a:spcPct val="35000"/>
            </a:spcAft>
          </a:pPr>
          <a:r>
            <a:rPr lang="en-US" sz="2400" b="1" kern="1200" dirty="0" smtClean="0">
              <a:solidFill>
                <a:schemeClr val="tx2"/>
              </a:solidFill>
            </a:rPr>
            <a:t>Repair Harm &amp; Restore Relationships</a:t>
          </a:r>
        </a:p>
        <a:p>
          <a:pPr lvl="0" algn="l" defTabSz="1066800">
            <a:lnSpc>
              <a:spcPct val="90000"/>
            </a:lnSpc>
            <a:spcBef>
              <a:spcPct val="0"/>
            </a:spcBef>
            <a:spcAft>
              <a:spcPct val="35000"/>
            </a:spcAft>
          </a:pPr>
          <a:r>
            <a:rPr lang="en-US" sz="2000" kern="1200" dirty="0" smtClean="0"/>
            <a:t>     Formal restorative conference</a:t>
          </a:r>
        </a:p>
        <a:p>
          <a:pPr lvl="0" algn="l" defTabSz="1066800">
            <a:lnSpc>
              <a:spcPct val="90000"/>
            </a:lnSpc>
            <a:spcBef>
              <a:spcPct val="0"/>
            </a:spcBef>
            <a:spcAft>
              <a:spcPct val="35000"/>
            </a:spcAft>
          </a:pPr>
          <a:r>
            <a:rPr lang="en-US" sz="2000" kern="1200" dirty="0" smtClean="0"/>
            <a:t>    </a:t>
          </a:r>
          <a:endParaRPr lang="en-US" sz="2000" kern="1200" dirty="0"/>
        </a:p>
      </dsp:txBody>
      <dsp:txXfrm>
        <a:off x="2731348" y="377655"/>
        <a:ext cx="5675586" cy="947637"/>
      </dsp:txXfrm>
    </dsp:sp>
    <dsp:sp modelId="{597F1DA5-B012-4BAC-973F-146638C1D30B}">
      <dsp:nvSpPr>
        <dsp:cNvPr id="0" name=""/>
        <dsp:cNvSpPr/>
      </dsp:nvSpPr>
      <dsp:spPr>
        <a:xfrm>
          <a:off x="2349168" y="1624412"/>
          <a:ext cx="6109028" cy="1321988"/>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pPr>
          <a:r>
            <a:rPr lang="en-US" sz="2400" b="1" kern="1200" dirty="0" smtClean="0">
              <a:solidFill>
                <a:schemeClr val="tx2"/>
              </a:solidFill>
            </a:rPr>
            <a:t>Repair Harm &amp; Restore Relationships</a:t>
          </a:r>
          <a:br>
            <a:rPr lang="en-US" sz="2400" b="1" kern="1200" dirty="0" smtClean="0">
              <a:solidFill>
                <a:schemeClr val="tx2"/>
              </a:solidFill>
            </a:rPr>
          </a:br>
          <a:r>
            <a:rPr lang="en-US" sz="2400" kern="1200" dirty="0" smtClean="0"/>
            <a:t>    </a:t>
          </a:r>
          <a:r>
            <a:rPr lang="en-US" sz="2000" kern="1200" dirty="0" smtClean="0"/>
            <a:t>Impromptu conferences</a:t>
          </a:r>
          <a:br>
            <a:rPr lang="en-US" sz="2000" kern="1200" dirty="0" smtClean="0"/>
          </a:br>
          <a:r>
            <a:rPr lang="en-US" sz="2000" kern="1200" dirty="0" smtClean="0"/>
            <a:t>     Circles for problem-solving &amp; conflict resolution</a:t>
          </a:r>
          <a:endParaRPr lang="en-US" sz="2000" kern="1200" dirty="0"/>
        </a:p>
      </dsp:txBody>
      <dsp:txXfrm>
        <a:off x="2413702" y="1688946"/>
        <a:ext cx="5979960" cy="1192920"/>
      </dsp:txXfrm>
    </dsp:sp>
    <dsp:sp modelId="{7BC9C3A4-2A11-409D-BB41-4FD753E1F268}">
      <dsp:nvSpPr>
        <dsp:cNvPr id="0" name=""/>
        <dsp:cNvSpPr/>
      </dsp:nvSpPr>
      <dsp:spPr>
        <a:xfrm>
          <a:off x="2011048" y="3142723"/>
          <a:ext cx="6447151" cy="1632476"/>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  </a:t>
          </a:r>
        </a:p>
        <a:p>
          <a:pPr lvl="0" algn="l" defTabSz="1244600">
            <a:lnSpc>
              <a:spcPct val="90000"/>
            </a:lnSpc>
            <a:spcBef>
              <a:spcPct val="0"/>
            </a:spcBef>
            <a:spcAft>
              <a:spcPct val="35000"/>
            </a:spcAft>
          </a:pPr>
          <a:r>
            <a:rPr lang="en-US" sz="2400" b="1" kern="1200" dirty="0" smtClean="0">
              <a:solidFill>
                <a:schemeClr val="tx2"/>
              </a:solidFill>
            </a:rPr>
            <a:t>Build Community &amp; Relationships</a:t>
          </a:r>
          <a:br>
            <a:rPr lang="en-US" sz="2400" b="1" kern="1200" dirty="0" smtClean="0">
              <a:solidFill>
                <a:schemeClr val="tx2"/>
              </a:solidFill>
            </a:rPr>
          </a:br>
          <a:r>
            <a:rPr lang="en-US" sz="2400" kern="1200" dirty="0" smtClean="0"/>
            <a:t>   </a:t>
          </a:r>
          <a:r>
            <a:rPr lang="en-US" sz="2000" kern="1200" dirty="0" smtClean="0"/>
            <a:t>Community-Building Circles  </a:t>
          </a:r>
          <a:r>
            <a:rPr lang="en-US" sz="1600" kern="1200" dirty="0" smtClean="0"/>
            <a:t>(students &amp; staff) </a:t>
          </a:r>
          <a:br>
            <a:rPr lang="en-US" sz="1600" kern="1200" dirty="0" smtClean="0"/>
          </a:br>
          <a:r>
            <a:rPr lang="en-US" sz="2000" kern="1200" dirty="0" smtClean="0"/>
            <a:t>    Affective Questions </a:t>
          </a:r>
          <a:br>
            <a:rPr lang="en-US" sz="2000" kern="1200" dirty="0" smtClean="0"/>
          </a:br>
          <a:r>
            <a:rPr lang="en-US" sz="2000" kern="1200" dirty="0" smtClean="0"/>
            <a:t>    Affective Statements    </a:t>
          </a:r>
          <a:r>
            <a:rPr lang="en-US" sz="2400" kern="1200" dirty="0" smtClean="0"/>
            <a:t/>
          </a:r>
          <a:br>
            <a:rPr lang="en-US" sz="2400" kern="1200" dirty="0" smtClean="0"/>
          </a:br>
          <a:r>
            <a:rPr lang="en-US" sz="2400" kern="1200" dirty="0" smtClean="0"/>
            <a:t>   </a:t>
          </a:r>
          <a:endParaRPr lang="en-US" sz="2400" kern="1200" dirty="0"/>
        </a:p>
      </dsp:txBody>
      <dsp:txXfrm>
        <a:off x="2090739" y="3222414"/>
        <a:ext cx="6287769" cy="14730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r>
              <a:rPr lang="en-US" dirty="0"/>
              <a:t>Integrating Restorative Practices into Your </a:t>
            </a:r>
            <a:r>
              <a:rPr lang="en-US" dirty="0" smtClean="0"/>
              <a:t>Tiered Behavioral </a:t>
            </a:r>
            <a:r>
              <a:rPr lang="en-US" dirty="0"/>
              <a:t>Support System</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r>
              <a:rPr lang="en-US" dirty="0" smtClean="0"/>
              <a:t>April 15, 2015</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r>
              <a:rPr lang="en-US" dirty="0" smtClean="0"/>
              <a:t>Dr. Lucy A. Vezzuto, OCDE</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B6DECF28-7E6D-4DA7-AA46-960BC3E057BF}" type="slidenum">
              <a:rPr lang="en-US" smtClean="0"/>
              <a:t>‹#›</a:t>
            </a:fld>
            <a:endParaRPr lang="en-US"/>
          </a:p>
        </p:txBody>
      </p:sp>
    </p:spTree>
    <p:extLst>
      <p:ext uri="{BB962C8B-B14F-4D97-AF65-F5344CB8AC3E}">
        <p14:creationId xmlns:p14="http://schemas.microsoft.com/office/powerpoint/2010/main" val="178409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2A1A364B-0975-49A6-B5F4-75CA027AFD7B}" type="datetimeFigureOut">
              <a:rPr lang="en-US" smtClean="0"/>
              <a:t>4/23/2015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AD40B9E0-A935-4FF6-AA1B-4D60B2301B00}" type="slidenum">
              <a:rPr lang="en-US" smtClean="0"/>
              <a:t>‹#›</a:t>
            </a:fld>
            <a:endParaRPr lang="en-US"/>
          </a:p>
        </p:txBody>
      </p:sp>
    </p:spTree>
    <p:extLst>
      <p:ext uri="{BB962C8B-B14F-4D97-AF65-F5344CB8AC3E}">
        <p14:creationId xmlns:p14="http://schemas.microsoft.com/office/powerpoint/2010/main" val="353273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q.cde.ca.gov/dataquest/SuspExp/SEGlossary.asp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a:t>
            </a:fld>
            <a:endParaRPr lang="en-US"/>
          </a:p>
        </p:txBody>
      </p:sp>
    </p:spTree>
    <p:extLst>
      <p:ext uri="{BB962C8B-B14F-4D97-AF65-F5344CB8AC3E}">
        <p14:creationId xmlns:p14="http://schemas.microsoft.com/office/powerpoint/2010/main" val="247476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10</a:t>
            </a:fld>
            <a:endParaRPr lang="en-US"/>
          </a:p>
        </p:txBody>
      </p:sp>
    </p:spTree>
    <p:extLst>
      <p:ext uri="{BB962C8B-B14F-4D97-AF65-F5344CB8AC3E}">
        <p14:creationId xmlns:p14="http://schemas.microsoft.com/office/powerpoint/2010/main" val="417334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 to wrongdoing</a:t>
            </a:r>
          </a:p>
          <a:p>
            <a:r>
              <a:rPr lang="en-US" dirty="0" smtClean="0"/>
              <a:t>Go beyond punitive to permissive continuum</a:t>
            </a:r>
          </a:p>
          <a:p>
            <a:r>
              <a:rPr lang="en-US" dirty="0" smtClean="0"/>
              <a:t>Control</a:t>
            </a:r>
            <a:r>
              <a:rPr lang="en-US" baseline="0" dirty="0" smtClean="0"/>
              <a:t> and supports</a:t>
            </a:r>
          </a:p>
          <a:p>
            <a:r>
              <a:rPr lang="en-US" dirty="0" smtClean="0"/>
              <a:t>HELP TEACHERS REFLECT ON THEIR APPROACH USING THIS MATRIX. AND UNDERSTNANDNG RESTORATIVE IS BOTH HIGH CONTROL AND HIGH SUPPORT</a:t>
            </a:r>
            <a:endParaRPr lang="en-US" dirty="0"/>
          </a:p>
        </p:txBody>
      </p:sp>
      <p:sp>
        <p:nvSpPr>
          <p:cNvPr id="4" name="Slide Number Placeholder 3"/>
          <p:cNvSpPr>
            <a:spLocks noGrp="1"/>
          </p:cNvSpPr>
          <p:nvPr>
            <p:ph type="sldNum" sz="quarter" idx="10"/>
          </p:nvPr>
        </p:nvSpPr>
        <p:spPr/>
        <p:txBody>
          <a:bodyPr/>
          <a:lstStyle/>
          <a:p>
            <a:fld id="{AD40B9E0-A935-4FF6-AA1B-4D60B2301B00}" type="slidenum">
              <a:rPr lang="en-US" smtClean="0"/>
              <a:t>12</a:t>
            </a:fld>
            <a:endParaRPr lang="en-US"/>
          </a:p>
        </p:txBody>
      </p:sp>
    </p:spTree>
    <p:extLst>
      <p:ext uri="{BB962C8B-B14F-4D97-AF65-F5344CB8AC3E}">
        <p14:creationId xmlns:p14="http://schemas.microsoft.com/office/powerpoint/2010/main" val="42625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13</a:t>
            </a:fld>
            <a:endParaRPr lang="en-US"/>
          </a:p>
        </p:txBody>
      </p:sp>
    </p:spTree>
    <p:extLst>
      <p:ext uri="{BB962C8B-B14F-4D97-AF65-F5344CB8AC3E}">
        <p14:creationId xmlns:p14="http://schemas.microsoft.com/office/powerpoint/2010/main" val="46891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14</a:t>
            </a:fld>
            <a:endParaRPr lang="en-US"/>
          </a:p>
        </p:txBody>
      </p:sp>
    </p:spTree>
    <p:extLst>
      <p:ext uri="{BB962C8B-B14F-4D97-AF65-F5344CB8AC3E}">
        <p14:creationId xmlns:p14="http://schemas.microsoft.com/office/powerpoint/2010/main" val="299286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t>Conflict is part of life. As educators we continually deal with it. </a:t>
            </a:r>
          </a:p>
          <a:p>
            <a:pPr eaLnBrk="1" hangingPunct="1">
              <a:spcBef>
                <a:spcPct val="0"/>
              </a:spcBef>
            </a:pPr>
            <a:endParaRPr lang="en-US" altLang="en-US" sz="1600" dirty="0"/>
          </a:p>
          <a:p>
            <a:pPr eaLnBrk="1" hangingPunct="1">
              <a:spcBef>
                <a:spcPct val="0"/>
              </a:spcBef>
            </a:pPr>
            <a:r>
              <a:rPr lang="en-US" altLang="en-US" sz="1600" dirty="0"/>
              <a:t>RP helps us rethink our approach to turn misbehavior and conflict into an opportunity to learn and build better relationships. </a:t>
            </a:r>
          </a:p>
          <a:p>
            <a:pPr eaLnBrk="1" hangingPunct="1">
              <a:spcBef>
                <a:spcPct val="0"/>
              </a:spcBef>
            </a:pPr>
            <a:endParaRPr lang="en-US" altLang="en-US" sz="1600" dirty="0"/>
          </a:p>
          <a:p>
            <a:pPr eaLnBrk="1" hangingPunct="1">
              <a:spcBef>
                <a:spcPct val="0"/>
              </a:spcBef>
            </a:pPr>
            <a:r>
              <a:rPr lang="en-US" altLang="en-US" sz="1600" dirty="0"/>
              <a:t>Emphasis is on natural consequences rather than punishment that excludes and doesn’t restore relationships or allow her restitution. </a:t>
            </a:r>
          </a:p>
          <a:p>
            <a:pPr eaLnBrk="1" hangingPunct="1">
              <a:spcBef>
                <a:spcPct val="0"/>
              </a:spcBef>
            </a:pPr>
            <a:endParaRPr lang="en-US" altLang="en-US" dirty="0"/>
          </a:p>
          <a:p>
            <a:pPr eaLnBrk="1" hangingPunct="1">
              <a:spcBef>
                <a:spcPct val="0"/>
              </a:spcBef>
            </a:pPr>
            <a:endParaRPr lang="en-US" altLang="en-US" dirty="0" smtClean="0"/>
          </a:p>
          <a:p>
            <a:pPr eaLnBrk="1" hangingPunct="1">
              <a:spcBef>
                <a:spcPct val="0"/>
              </a:spcBef>
            </a:pPr>
            <a:r>
              <a:rPr lang="en-US" altLang="en-US" dirty="0" smtClean="0"/>
              <a:t>Think of a recent discipline scenario that occurred at your school.  Practice using the Restorative Questions with a partner.</a:t>
            </a:r>
          </a:p>
          <a:p>
            <a:pPr eaLnBrk="1" hangingPunct="1">
              <a:spcBef>
                <a:spcPct val="0"/>
              </a:spcBef>
            </a:pPr>
            <a:r>
              <a:rPr lang="en-US" altLang="en-US" dirty="0" smtClean="0"/>
              <a:t>What did you observe?</a:t>
            </a:r>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56913" indent="-291120">
              <a:defRPr>
                <a:solidFill>
                  <a:schemeClr val="tx1"/>
                </a:solidFill>
                <a:latin typeface="Times New Roman" pitchFamily="18" charset="0"/>
              </a:defRPr>
            </a:lvl2pPr>
            <a:lvl3pPr marL="1164483" indent="-232896">
              <a:defRPr>
                <a:solidFill>
                  <a:schemeClr val="tx1"/>
                </a:solidFill>
                <a:latin typeface="Times New Roman" pitchFamily="18" charset="0"/>
              </a:defRPr>
            </a:lvl3pPr>
            <a:lvl4pPr marL="1630275" indent="-232896">
              <a:defRPr>
                <a:solidFill>
                  <a:schemeClr val="tx1"/>
                </a:solidFill>
                <a:latin typeface="Times New Roman" pitchFamily="18" charset="0"/>
              </a:defRPr>
            </a:lvl4pPr>
            <a:lvl5pPr marL="2096068" indent="-232896">
              <a:defRPr>
                <a:solidFill>
                  <a:schemeClr val="tx1"/>
                </a:solidFill>
                <a:latin typeface="Times New Roman" pitchFamily="18" charset="0"/>
              </a:defRPr>
            </a:lvl5pPr>
            <a:lvl6pPr marL="2561860" indent="-232896" fontAlgn="base">
              <a:spcBef>
                <a:spcPct val="0"/>
              </a:spcBef>
              <a:spcAft>
                <a:spcPct val="0"/>
              </a:spcAft>
              <a:defRPr>
                <a:solidFill>
                  <a:schemeClr val="tx1"/>
                </a:solidFill>
                <a:latin typeface="Times New Roman" pitchFamily="18" charset="0"/>
              </a:defRPr>
            </a:lvl6pPr>
            <a:lvl7pPr marL="3027652" indent="-232896" fontAlgn="base">
              <a:spcBef>
                <a:spcPct val="0"/>
              </a:spcBef>
              <a:spcAft>
                <a:spcPct val="0"/>
              </a:spcAft>
              <a:defRPr>
                <a:solidFill>
                  <a:schemeClr val="tx1"/>
                </a:solidFill>
                <a:latin typeface="Times New Roman" pitchFamily="18" charset="0"/>
              </a:defRPr>
            </a:lvl7pPr>
            <a:lvl8pPr marL="3493445" indent="-232896" fontAlgn="base">
              <a:spcBef>
                <a:spcPct val="0"/>
              </a:spcBef>
              <a:spcAft>
                <a:spcPct val="0"/>
              </a:spcAft>
              <a:defRPr>
                <a:solidFill>
                  <a:schemeClr val="tx1"/>
                </a:solidFill>
                <a:latin typeface="Times New Roman" pitchFamily="18" charset="0"/>
              </a:defRPr>
            </a:lvl8pPr>
            <a:lvl9pPr marL="3959239" indent="-232896"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72120BF0-8063-4F29-8EC5-1A33E4704FD2}" type="slidenum">
              <a:rPr lang="en-US" altLang="en-US" smtClean="0">
                <a:latin typeface="Calibri" pitchFamily="34" charset="0"/>
              </a:rPr>
              <a:pPr fontAlgn="base">
                <a:spcBef>
                  <a:spcPct val="0"/>
                </a:spcBef>
                <a:spcAft>
                  <a:spcPct val="0"/>
                </a:spcAft>
                <a:defRPr/>
              </a:pPr>
              <a:t>15</a:t>
            </a:fld>
            <a:endParaRPr lang="en-US"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16</a:t>
            </a:fld>
            <a:endParaRPr lang="en-US"/>
          </a:p>
        </p:txBody>
      </p:sp>
    </p:spTree>
    <p:extLst>
      <p:ext uri="{BB962C8B-B14F-4D97-AF65-F5344CB8AC3E}">
        <p14:creationId xmlns:p14="http://schemas.microsoft.com/office/powerpoint/2010/main" val="97522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17</a:t>
            </a:fld>
            <a:endParaRPr lang="en-US"/>
          </a:p>
        </p:txBody>
      </p:sp>
    </p:spTree>
    <p:extLst>
      <p:ext uri="{BB962C8B-B14F-4D97-AF65-F5344CB8AC3E}">
        <p14:creationId xmlns:p14="http://schemas.microsoft.com/office/powerpoint/2010/main" val="57821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 RESPONSE NEEDS;</a:t>
            </a:r>
          </a:p>
          <a:p>
            <a:r>
              <a:rPr lang="en-US" dirty="0" smtClean="0"/>
              <a:t>PREDICTABILITY,</a:t>
            </a:r>
          </a:p>
          <a:p>
            <a:r>
              <a:rPr lang="en-US" dirty="0" smtClean="0"/>
              <a:t>SAFETY</a:t>
            </a:r>
          </a:p>
          <a:p>
            <a:r>
              <a:rPr lang="en-US" dirty="0" smtClean="0"/>
              <a:t>LISTENING TO THE STORY</a:t>
            </a:r>
          </a:p>
          <a:p>
            <a:r>
              <a:rPr lang="en-US" dirty="0" smtClean="0"/>
              <a:t>WAY TO DE-ESCALATE EMOTIONS AND HELP TO REGULATE EMOTIONS AND  THE STRESS RESPONSE.</a:t>
            </a:r>
          </a:p>
          <a:p>
            <a:r>
              <a:rPr lang="en-US" dirty="0" smtClean="0"/>
              <a:t>NEUROSCIENCE</a:t>
            </a:r>
            <a:endParaRPr lang="en-US" dirty="0"/>
          </a:p>
        </p:txBody>
      </p:sp>
      <p:sp>
        <p:nvSpPr>
          <p:cNvPr id="4" name="Slide Number Placeholder 3"/>
          <p:cNvSpPr>
            <a:spLocks noGrp="1"/>
          </p:cNvSpPr>
          <p:nvPr>
            <p:ph type="sldNum" sz="quarter" idx="10"/>
          </p:nvPr>
        </p:nvSpPr>
        <p:spPr/>
        <p:txBody>
          <a:bodyPr/>
          <a:lstStyle/>
          <a:p>
            <a:fld id="{AD40B9E0-A935-4FF6-AA1B-4D60B2301B00}" type="slidenum">
              <a:rPr lang="en-US" smtClean="0"/>
              <a:t>18</a:t>
            </a:fld>
            <a:endParaRPr lang="en-US"/>
          </a:p>
        </p:txBody>
      </p:sp>
    </p:spTree>
    <p:extLst>
      <p:ext uri="{BB962C8B-B14F-4D97-AF65-F5344CB8AC3E}">
        <p14:creationId xmlns:p14="http://schemas.microsoft.com/office/powerpoint/2010/main" val="131523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4990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a:t>
            </a:fld>
            <a:endParaRPr lang="en-US"/>
          </a:p>
        </p:txBody>
      </p:sp>
    </p:spTree>
    <p:extLst>
      <p:ext uri="{BB962C8B-B14F-4D97-AF65-F5344CB8AC3E}">
        <p14:creationId xmlns:p14="http://schemas.microsoft.com/office/powerpoint/2010/main" val="143478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20</a:t>
            </a:fld>
            <a:endParaRPr lang="en-US"/>
          </a:p>
        </p:txBody>
      </p:sp>
    </p:spTree>
    <p:extLst>
      <p:ext uri="{BB962C8B-B14F-4D97-AF65-F5344CB8AC3E}">
        <p14:creationId xmlns:p14="http://schemas.microsoft.com/office/powerpoint/2010/main" val="284990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21</a:t>
            </a:fld>
            <a:endParaRPr lang="en-US"/>
          </a:p>
        </p:txBody>
      </p:sp>
    </p:spTree>
    <p:extLst>
      <p:ext uri="{BB962C8B-B14F-4D97-AF65-F5344CB8AC3E}">
        <p14:creationId xmlns:p14="http://schemas.microsoft.com/office/powerpoint/2010/main" val="427873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22</a:t>
            </a:fld>
            <a:endParaRPr lang="en-US"/>
          </a:p>
        </p:txBody>
      </p:sp>
    </p:spTree>
    <p:extLst>
      <p:ext uri="{BB962C8B-B14F-4D97-AF65-F5344CB8AC3E}">
        <p14:creationId xmlns:p14="http://schemas.microsoft.com/office/powerpoint/2010/main" val="152179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23</a:t>
            </a:fld>
            <a:endParaRPr lang="en-US"/>
          </a:p>
        </p:txBody>
      </p:sp>
    </p:spTree>
    <p:extLst>
      <p:ext uri="{BB962C8B-B14F-4D97-AF65-F5344CB8AC3E}">
        <p14:creationId xmlns:p14="http://schemas.microsoft.com/office/powerpoint/2010/main" val="2651358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Rural Fringe Middle School</a:t>
            </a:r>
          </a:p>
          <a:p>
            <a:r>
              <a:rPr lang="en-US" sz="2000" dirty="0"/>
              <a:t>grades 6–8</a:t>
            </a:r>
          </a:p>
          <a:p>
            <a:r>
              <a:rPr lang="en-US" sz="2000" dirty="0"/>
              <a:t>37 Teachers</a:t>
            </a:r>
          </a:p>
          <a:p>
            <a:r>
              <a:rPr lang="en-US" sz="2000" dirty="0"/>
              <a:t>529 Students</a:t>
            </a:r>
          </a:p>
          <a:p>
            <a:r>
              <a:rPr lang="en-US" sz="2000" dirty="0"/>
              <a:t>›› Grade 6: 179</a:t>
            </a:r>
          </a:p>
          <a:p>
            <a:r>
              <a:rPr lang="en-US" sz="2000" dirty="0"/>
              <a:t>›› Grade 7: 176</a:t>
            </a:r>
          </a:p>
          <a:p>
            <a:r>
              <a:rPr lang="en-US" sz="2000" dirty="0"/>
              <a:t>›› Grade 8: 174</a:t>
            </a:r>
          </a:p>
        </p:txBody>
      </p:sp>
      <p:sp>
        <p:nvSpPr>
          <p:cNvPr id="4" name="Slide Number Placeholder 3"/>
          <p:cNvSpPr>
            <a:spLocks noGrp="1"/>
          </p:cNvSpPr>
          <p:nvPr>
            <p:ph type="sldNum" sz="quarter" idx="10"/>
          </p:nvPr>
        </p:nvSpPr>
        <p:spPr/>
        <p:txBody>
          <a:bodyPr/>
          <a:lstStyle/>
          <a:p>
            <a:fld id="{AD40B9E0-A935-4FF6-AA1B-4D60B2301B00}" type="slidenum">
              <a:rPr lang="en-US" smtClean="0"/>
              <a:t>24</a:t>
            </a:fld>
            <a:endParaRPr lang="en-US"/>
          </a:p>
        </p:txBody>
      </p:sp>
    </p:spTree>
    <p:extLst>
      <p:ext uri="{BB962C8B-B14F-4D97-AF65-F5344CB8AC3E}">
        <p14:creationId xmlns:p14="http://schemas.microsoft.com/office/powerpoint/2010/main" val="3499247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Suburban High School</a:t>
            </a:r>
          </a:p>
          <a:p>
            <a:r>
              <a:rPr lang="en-US" dirty="0"/>
              <a:t>grades 8–12</a:t>
            </a:r>
          </a:p>
          <a:p>
            <a:r>
              <a:rPr lang="en-US" dirty="0"/>
              <a:t>68 Teachers</a:t>
            </a:r>
          </a:p>
          <a:p>
            <a:r>
              <a:rPr lang="en-US" dirty="0"/>
              <a:t>834 Students</a:t>
            </a:r>
          </a:p>
          <a:p>
            <a:r>
              <a:rPr lang="en-US" dirty="0"/>
              <a:t>›› Grade 8: 154</a:t>
            </a:r>
          </a:p>
          <a:p>
            <a:r>
              <a:rPr lang="en-US" dirty="0"/>
              <a:t>›› Grade 9: 159</a:t>
            </a:r>
          </a:p>
          <a:p>
            <a:r>
              <a:rPr lang="en-US" dirty="0"/>
              <a:t>›› Grade 10: 157</a:t>
            </a:r>
          </a:p>
          <a:p>
            <a:r>
              <a:rPr lang="en-US" dirty="0"/>
              <a:t>›› Grade 11: 200</a:t>
            </a:r>
          </a:p>
          <a:p>
            <a:r>
              <a:rPr lang="en-US" dirty="0"/>
              <a:t>›› Grade 12: 164</a:t>
            </a:r>
          </a:p>
          <a:p>
            <a:r>
              <a:rPr lang="en-US" dirty="0"/>
              <a:t>Source:</a:t>
            </a:r>
          </a:p>
        </p:txBody>
      </p:sp>
      <p:sp>
        <p:nvSpPr>
          <p:cNvPr id="4" name="Slide Number Placeholder 3"/>
          <p:cNvSpPr>
            <a:spLocks noGrp="1"/>
          </p:cNvSpPr>
          <p:nvPr>
            <p:ph type="sldNum" sz="quarter" idx="10"/>
          </p:nvPr>
        </p:nvSpPr>
        <p:spPr/>
        <p:txBody>
          <a:bodyPr/>
          <a:lstStyle/>
          <a:p>
            <a:fld id="{AD40B9E0-A935-4FF6-AA1B-4D60B2301B00}" type="slidenum">
              <a:rPr lang="en-US" smtClean="0"/>
              <a:t>25</a:t>
            </a:fld>
            <a:endParaRPr lang="en-US"/>
          </a:p>
        </p:txBody>
      </p:sp>
    </p:spTree>
    <p:extLst>
      <p:ext uri="{BB962C8B-B14F-4D97-AF65-F5344CB8AC3E}">
        <p14:creationId xmlns:p14="http://schemas.microsoft.com/office/powerpoint/2010/main" val="4035794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Fringe High School</a:t>
            </a:r>
          </a:p>
          <a:p>
            <a:r>
              <a:rPr lang="en-US" dirty="0"/>
              <a:t>grades 9–12</a:t>
            </a:r>
          </a:p>
          <a:p>
            <a:r>
              <a:rPr lang="en-US" dirty="0"/>
              <a:t>52 Teachers</a:t>
            </a:r>
          </a:p>
          <a:p>
            <a:r>
              <a:rPr lang="en-US" dirty="0"/>
              <a:t>743 Students</a:t>
            </a:r>
          </a:p>
          <a:p>
            <a:r>
              <a:rPr lang="en-US" dirty="0"/>
              <a:t>›› Grade 9: 175</a:t>
            </a:r>
          </a:p>
          <a:p>
            <a:r>
              <a:rPr lang="en-US" dirty="0"/>
              <a:t>›› Grade 10: 198</a:t>
            </a:r>
          </a:p>
          <a:p>
            <a:r>
              <a:rPr lang="en-US" dirty="0"/>
              <a:t>›› Grade 11: 205</a:t>
            </a:r>
          </a:p>
          <a:p>
            <a:r>
              <a:rPr lang="en-US" dirty="0"/>
              <a:t>›› Grade 12: 165</a:t>
            </a:r>
          </a:p>
        </p:txBody>
      </p:sp>
      <p:sp>
        <p:nvSpPr>
          <p:cNvPr id="4" name="Slide Number Placeholder 3"/>
          <p:cNvSpPr>
            <a:spLocks noGrp="1"/>
          </p:cNvSpPr>
          <p:nvPr>
            <p:ph type="sldNum" sz="quarter" idx="10"/>
          </p:nvPr>
        </p:nvSpPr>
        <p:spPr/>
        <p:txBody>
          <a:bodyPr/>
          <a:lstStyle/>
          <a:p>
            <a:fld id="{AD40B9E0-A935-4FF6-AA1B-4D60B2301B00}" type="slidenum">
              <a:rPr lang="en-US" smtClean="0"/>
              <a:t>26</a:t>
            </a:fld>
            <a:endParaRPr lang="en-US"/>
          </a:p>
        </p:txBody>
      </p:sp>
    </p:spTree>
    <p:extLst>
      <p:ext uri="{BB962C8B-B14F-4D97-AF65-F5344CB8AC3E}">
        <p14:creationId xmlns:p14="http://schemas.microsoft.com/office/powerpoint/2010/main" val="60432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B9E0-A935-4FF6-AA1B-4D60B2301B00}" type="slidenum">
              <a:rPr lang="en-US" smtClean="0"/>
              <a:t>27</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87" y="4493261"/>
            <a:ext cx="4439920" cy="331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68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28</a:t>
            </a:fld>
            <a:endParaRPr lang="en-US"/>
          </a:p>
        </p:txBody>
      </p:sp>
    </p:spTree>
    <p:extLst>
      <p:ext uri="{BB962C8B-B14F-4D97-AF65-F5344CB8AC3E}">
        <p14:creationId xmlns:p14="http://schemas.microsoft.com/office/powerpoint/2010/main" val="2707041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29</a:t>
            </a:fld>
            <a:endParaRPr lang="en-US"/>
          </a:p>
        </p:txBody>
      </p:sp>
    </p:spTree>
    <p:extLst>
      <p:ext uri="{BB962C8B-B14F-4D97-AF65-F5344CB8AC3E}">
        <p14:creationId xmlns:p14="http://schemas.microsoft.com/office/powerpoint/2010/main" val="271164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Criminal justice field  restorative justice; outcomes positive for victims and offenders alike, including reduction in reoffending</a:t>
            </a:r>
          </a:p>
          <a:p>
            <a:pPr eaLnBrk="1" hangingPunct="1">
              <a:spcBef>
                <a:spcPct val="0"/>
              </a:spcBef>
            </a:pPr>
            <a:endParaRPr lang="en-US" altLang="en-US" dirty="0"/>
          </a:p>
          <a:p>
            <a:pPr eaLnBrk="1" hangingPunct="1">
              <a:spcBef>
                <a:spcPct val="0"/>
              </a:spcBef>
            </a:pPr>
            <a:r>
              <a:rPr lang="en-US" altLang="en-US" dirty="0" smtClean="0"/>
              <a:t>Restorative means to believe that decisions are best made and conflicts best resolved by those most directly involved in them. </a:t>
            </a:r>
          </a:p>
          <a:p>
            <a:pPr eaLnBrk="1" hangingPunct="1">
              <a:spcBef>
                <a:spcPct val="0"/>
              </a:spcBef>
            </a:pPr>
            <a:r>
              <a:rPr lang="en-US" altLang="en-US" dirty="0"/>
              <a:t>	</a:t>
            </a:r>
            <a:endParaRPr lang="en-US" altLang="en-US" dirty="0" smtClean="0"/>
          </a:p>
          <a:p>
            <a:pPr eaLnBrk="1" hangingPunct="1">
              <a:spcBef>
                <a:spcPct val="0"/>
              </a:spcBef>
            </a:pPr>
            <a:r>
              <a:rPr lang="en-US" altLang="en-US" dirty="0" smtClean="0"/>
              <a:t>NOT MERELY A DISCIPLINE APPROACH; WAY TO ACTIVITY ENGAGE KIDS IN TAKING RESPONSIBILITY IN LEARNING AND ENHANCES TEACHING AS WELL. </a:t>
            </a:r>
          </a:p>
          <a:p>
            <a:pPr eaLnBrk="1" hangingPunct="1">
              <a:spcBef>
                <a:spcPct val="0"/>
              </a:spcBef>
            </a:pPr>
            <a:r>
              <a:rPr lang="en-US" altLang="en-US" dirty="0" smtClean="0"/>
              <a:t>PARTICIPATORY STRATEGIES HAVE PRACTICAL implications for educating young people to take responsibility outside of school </a:t>
            </a:r>
          </a:p>
          <a:p>
            <a:pPr eaLnBrk="1" hangingPunct="1">
              <a:spcBef>
                <a:spcPct val="0"/>
              </a:spcBef>
            </a:pPr>
            <a:endParaRPr lang="en-US" altLang="en-US" dirty="0" smtClean="0"/>
          </a:p>
          <a:p>
            <a:pPr eaLnBrk="1" hangingPunct="1">
              <a:spcBef>
                <a:spcPct val="0"/>
              </a:spcBef>
            </a:pPr>
            <a:r>
              <a:rPr lang="en-US" altLang="en-US" dirty="0" smtClean="0"/>
              <a:t>LANGUAGE IS IMPORTANT AS ‘PRACTICES’ </a:t>
            </a:r>
            <a:r>
              <a:rPr lang="en-US" altLang="en-US" dirty="0" err="1" smtClean="0"/>
              <a:t>COMPATIble</a:t>
            </a:r>
            <a:r>
              <a:rPr lang="en-US" altLang="en-US" dirty="0" smtClean="0"/>
              <a:t> with education in that it supports a prevention and intervention approach. Not about criminal behavior  at the far end of the behavioral spectrum. It conducive to our focus on school climate and building community.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30</a:t>
            </a:fld>
            <a:endParaRPr lang="en-US"/>
          </a:p>
        </p:txBody>
      </p:sp>
    </p:spTree>
    <p:extLst>
      <p:ext uri="{BB962C8B-B14F-4D97-AF65-F5344CB8AC3E}">
        <p14:creationId xmlns:p14="http://schemas.microsoft.com/office/powerpoint/2010/main" val="98560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31</a:t>
            </a:fld>
            <a:endParaRPr lang="en-US"/>
          </a:p>
        </p:txBody>
      </p:sp>
    </p:spTree>
    <p:extLst>
      <p:ext uri="{BB962C8B-B14F-4D97-AF65-F5344CB8AC3E}">
        <p14:creationId xmlns:p14="http://schemas.microsoft.com/office/powerpoint/2010/main" val="62913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14862" indent="-274947">
              <a:defRPr>
                <a:solidFill>
                  <a:schemeClr val="tx1"/>
                </a:solidFill>
                <a:latin typeface="Times New Roman" pitchFamily="18" charset="0"/>
              </a:defRPr>
            </a:lvl2pPr>
            <a:lvl3pPr marL="1099789" indent="-219958">
              <a:defRPr>
                <a:solidFill>
                  <a:schemeClr val="tx1"/>
                </a:solidFill>
                <a:latin typeface="Times New Roman" pitchFamily="18" charset="0"/>
              </a:defRPr>
            </a:lvl3pPr>
            <a:lvl4pPr marL="1541321" indent="-219958">
              <a:defRPr>
                <a:solidFill>
                  <a:schemeClr val="tx1"/>
                </a:solidFill>
                <a:latin typeface="Times New Roman" pitchFamily="18" charset="0"/>
              </a:defRPr>
            </a:lvl4pPr>
            <a:lvl5pPr marL="1981237" indent="-219958">
              <a:defRPr>
                <a:solidFill>
                  <a:schemeClr val="tx1"/>
                </a:solidFill>
                <a:latin typeface="Times New Roman" pitchFamily="18" charset="0"/>
              </a:defRPr>
            </a:lvl5pPr>
            <a:lvl6pPr marL="2447030" indent="-219958" fontAlgn="base">
              <a:spcBef>
                <a:spcPct val="0"/>
              </a:spcBef>
              <a:spcAft>
                <a:spcPct val="0"/>
              </a:spcAft>
              <a:defRPr>
                <a:solidFill>
                  <a:schemeClr val="tx1"/>
                </a:solidFill>
                <a:latin typeface="Times New Roman" pitchFamily="18" charset="0"/>
              </a:defRPr>
            </a:lvl6pPr>
            <a:lvl7pPr marL="2912823" indent="-219958" fontAlgn="base">
              <a:spcBef>
                <a:spcPct val="0"/>
              </a:spcBef>
              <a:spcAft>
                <a:spcPct val="0"/>
              </a:spcAft>
              <a:defRPr>
                <a:solidFill>
                  <a:schemeClr val="tx1"/>
                </a:solidFill>
                <a:latin typeface="Times New Roman" pitchFamily="18" charset="0"/>
              </a:defRPr>
            </a:lvl7pPr>
            <a:lvl8pPr marL="3378615" indent="-219958" fontAlgn="base">
              <a:spcBef>
                <a:spcPct val="0"/>
              </a:spcBef>
              <a:spcAft>
                <a:spcPct val="0"/>
              </a:spcAft>
              <a:defRPr>
                <a:solidFill>
                  <a:schemeClr val="tx1"/>
                </a:solidFill>
                <a:latin typeface="Times New Roman" pitchFamily="18" charset="0"/>
              </a:defRPr>
            </a:lvl8pPr>
            <a:lvl9pPr marL="3844407" indent="-219958"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A33C44FA-AF8D-49D9-9B5D-623185A6E6A3}" type="slidenum">
              <a:rPr lang="en-US" altLang="en-US" smtClean="0">
                <a:solidFill>
                  <a:srgbClr val="000000"/>
                </a:solidFill>
                <a:latin typeface="Arial" pitchFamily="34" charset="0"/>
              </a:rPr>
              <a:pPr fontAlgn="base">
                <a:spcBef>
                  <a:spcPct val="0"/>
                </a:spcBef>
                <a:spcAft>
                  <a:spcPct val="0"/>
                </a:spcAft>
                <a:defRPr/>
              </a:pPr>
              <a:t>4</a:t>
            </a:fld>
            <a:endParaRPr lang="en-US" altLang="en-US" smtClean="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5A5EA11-F0DA-4FC6-B31A-6081D73044D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6</a:t>
            </a:fld>
            <a:endParaRPr lang="en-US"/>
          </a:p>
        </p:txBody>
      </p:sp>
    </p:spTree>
    <p:extLst>
      <p:ext uri="{BB962C8B-B14F-4D97-AF65-F5344CB8AC3E}">
        <p14:creationId xmlns:p14="http://schemas.microsoft.com/office/powerpoint/2010/main" val="247693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83380"/>
            <a:ext cx="5686213" cy="4880610"/>
          </a:xfrm>
        </p:spPr>
        <p:txBody>
          <a:bodyPr/>
          <a:lstStyle/>
          <a:p>
            <a:r>
              <a:rPr lang="en-US" dirty="0"/>
              <a:t>The California Dept. of Education and the State Superintendent have advocated for the reduction of suspension and expulsions on campus through the use of restorative justice and practices (CDE, 2015).  The restorative approach is also recommended to address disparities in discipline among students of color that result in loss of instructional time.</a:t>
            </a:r>
          </a:p>
          <a:p>
            <a:r>
              <a:rPr lang="en-US" i="1" dirty="0"/>
              <a:t>Willful defiance became identified with the problem of high rates of expulsions and suspensions after the CDE reported a </a:t>
            </a:r>
            <a:r>
              <a:rPr lang="en-US" b="1" i="1" dirty="0"/>
              <a:t>high number of minority students</a:t>
            </a:r>
            <a:r>
              <a:rPr lang="en-US" i="1" dirty="0"/>
              <a:t> were suspended for this cause. Those figures helped spur the passage of Assembly Bill 420, supported by the CDE …. The bill, signed into law last year, limits suspensions and expulsions for disruptive behavior in certain grades</a:t>
            </a:r>
            <a:r>
              <a:rPr lang="en-US" dirty="0"/>
              <a:t>” (CDE, 2015).</a:t>
            </a:r>
          </a:p>
          <a:p>
            <a:r>
              <a:rPr lang="en-US" b="1" dirty="0"/>
              <a:t>General Description of this Report</a:t>
            </a:r>
            <a:endParaRPr lang="en-US" dirty="0"/>
          </a:p>
          <a:p>
            <a:r>
              <a:rPr lang="en-US" sz="1400" b="1" dirty="0"/>
              <a:t>This report provides a count of students who were involved in one or more incidents</a:t>
            </a:r>
            <a:r>
              <a:rPr lang="en-US" sz="1400" b="1" baseline="30000" dirty="0"/>
              <a:t>1</a:t>
            </a:r>
            <a:r>
              <a:rPr lang="en-US" sz="1400" b="1" dirty="0"/>
              <a:t> during the academic year in which the most severe offense committed by the student was a violation of California Education Code Section 48900(k), otherwise known as "Defiance," and who were subsequently suspended or expelled</a:t>
            </a:r>
            <a:r>
              <a:rPr lang="en-US" sz="1400" b="1" baseline="30000" dirty="0"/>
              <a:t>2</a:t>
            </a:r>
            <a:r>
              <a:rPr lang="en-US" sz="1400" b="1" dirty="0"/>
              <a:t> from school as a result of the incident. </a:t>
            </a:r>
          </a:p>
          <a:p>
            <a:r>
              <a:rPr lang="en-US" dirty="0"/>
              <a:t>Counts of students involved in all other incidents in which the most severe offense was something other than Defiance are provided for contrast (see </a:t>
            </a:r>
            <a:r>
              <a:rPr lang="en-US" dirty="0">
                <a:hlinkClick r:id="rId3"/>
              </a:rPr>
              <a:t>Glossary</a:t>
            </a:r>
            <a:r>
              <a:rPr lang="en-US" dirty="0"/>
              <a:t>). </a:t>
            </a:r>
          </a:p>
          <a:p>
            <a:r>
              <a:rPr lang="en-US" baseline="30000" dirty="0"/>
              <a:t>1</a:t>
            </a:r>
            <a:r>
              <a:rPr lang="en-US" dirty="0"/>
              <a:t>An incident is defined as one or more students committing one or more offenses on the same date at the same time. </a:t>
            </a:r>
            <a:br>
              <a:rPr lang="en-US" dirty="0"/>
            </a:br>
            <a:r>
              <a:rPr lang="en-US" baseline="30000" dirty="0"/>
              <a:t>2</a:t>
            </a:r>
            <a:r>
              <a:rPr lang="en-US" dirty="0"/>
              <a:t>Expulsion counts include all expulsions, even those expulsions where the term of the expulsion has been shortened or the enforcement of the expulsion has been suspended.</a:t>
            </a:r>
          </a:p>
          <a:p>
            <a:endParaRPr lang="en-US" dirty="0"/>
          </a:p>
        </p:txBody>
      </p:sp>
      <p:sp>
        <p:nvSpPr>
          <p:cNvPr id="4" name="Slide Number Placeholder 3"/>
          <p:cNvSpPr>
            <a:spLocks noGrp="1"/>
          </p:cNvSpPr>
          <p:nvPr>
            <p:ph type="sldNum" sz="quarter" idx="10"/>
          </p:nvPr>
        </p:nvSpPr>
        <p:spPr/>
        <p:txBody>
          <a:bodyPr/>
          <a:lstStyle/>
          <a:p>
            <a:fld id="{AD40B9E0-A935-4FF6-AA1B-4D60B2301B00}" type="slidenum">
              <a:rPr lang="en-US" smtClean="0"/>
              <a:t>7</a:t>
            </a:fld>
            <a:endParaRPr lang="en-US"/>
          </a:p>
        </p:txBody>
      </p:sp>
    </p:spTree>
    <p:extLst>
      <p:ext uri="{BB962C8B-B14F-4D97-AF65-F5344CB8AC3E}">
        <p14:creationId xmlns:p14="http://schemas.microsoft.com/office/powerpoint/2010/main" val="36480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0B9E0-A935-4FF6-AA1B-4D60B2301B00}" type="slidenum">
              <a:rPr lang="en-US" smtClean="0"/>
              <a:t>8</a:t>
            </a:fld>
            <a:endParaRPr lang="en-US"/>
          </a:p>
        </p:txBody>
      </p:sp>
    </p:spTree>
    <p:extLst>
      <p:ext uri="{BB962C8B-B14F-4D97-AF65-F5344CB8AC3E}">
        <p14:creationId xmlns:p14="http://schemas.microsoft.com/office/powerpoint/2010/main" val="172063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2400" dirty="0">
                <a:latin typeface="Arial" charset="0"/>
              </a:rPr>
              <a:t>When conflict occurs…</a:t>
            </a:r>
          </a:p>
          <a:p>
            <a:pPr lvl="1"/>
            <a:r>
              <a:rPr lang="en-US" dirty="0" smtClean="0">
                <a:latin typeface="Arial" charset="0"/>
              </a:rPr>
              <a:t>Victims and wrongdoers work together to repair the harm caused</a:t>
            </a:r>
          </a:p>
          <a:p>
            <a:pPr lvl="1"/>
            <a:r>
              <a:rPr lang="en-US" dirty="0" smtClean="0">
                <a:latin typeface="Arial" charset="0"/>
              </a:rPr>
              <a:t>RP encourages dialogue between the victim and offender and emphasizes values of empathy, respect, honesty, acceptance, responsibility and accountability</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pPr/>
              <a:t>9</a:t>
            </a:fld>
            <a:endParaRPr lang="en-US"/>
          </a:p>
        </p:txBody>
      </p:sp>
    </p:spTree>
    <p:extLst>
      <p:ext uri="{BB962C8B-B14F-4D97-AF65-F5344CB8AC3E}">
        <p14:creationId xmlns:p14="http://schemas.microsoft.com/office/powerpoint/2010/main" val="19438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1F47C3A-E1E5-4D01-A835-40130E2CD51E}" type="datetimeFigureOut">
              <a:rPr lang="en-US" smtClean="0"/>
              <a:t>4/23/2015</a:t>
            </a:fld>
            <a:endParaRPr lang="en-US"/>
          </a:p>
        </p:txBody>
      </p:sp>
      <p:sp>
        <p:nvSpPr>
          <p:cNvPr id="8" name="Slide Number Placeholder 7"/>
          <p:cNvSpPr>
            <a:spLocks noGrp="1"/>
          </p:cNvSpPr>
          <p:nvPr>
            <p:ph type="sldNum" sz="quarter" idx="11"/>
          </p:nvPr>
        </p:nvSpPr>
        <p:spPr/>
        <p:txBody>
          <a:bodyPr/>
          <a:lstStyle/>
          <a:p>
            <a:fld id="{55B767E0-A11B-4BF6-980A-2A6D37B2313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47C3A-E1E5-4D01-A835-40130E2CD51E}"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47C3A-E1E5-4D01-A835-40130E2CD51E}"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1F47C3A-E1E5-4D01-A835-40130E2CD51E}"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47C3A-E1E5-4D01-A835-40130E2CD51E}"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67E0-A11B-4BF6-980A-2A6D37B2313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1F47C3A-E1E5-4D01-A835-40130E2CD51E}"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67E0-A11B-4BF6-980A-2A6D37B2313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1F47C3A-E1E5-4D01-A835-40130E2CD51E}"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767E0-A11B-4BF6-980A-2A6D37B2313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F47C3A-E1E5-4D01-A835-40130E2CD51E}"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47C3A-E1E5-4D01-A835-40130E2CD51E}"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47C3A-E1E5-4D01-A835-40130E2CD51E}"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47C3A-E1E5-4D01-A835-40130E2CD51E}"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67E0-A11B-4BF6-980A-2A6D37B231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1F47C3A-E1E5-4D01-A835-40130E2CD51E}" type="datetimeFigureOut">
              <a:rPr lang="en-US" smtClean="0"/>
              <a:t>4/23/2015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5B767E0-A11B-4BF6-980A-2A6D37B2313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iersf.org/RestorativePractices/media/restorative_practices_and_san_francisco_public_schools_640x360.mp4"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ignityinschools.org/taxonomy/term/71"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772400" cy="1752599"/>
          </a:xfrm>
        </p:spPr>
        <p:txBody>
          <a:bodyPr/>
          <a:lstStyle/>
          <a:p>
            <a:r>
              <a:rPr lang="en-US" sz="4000" dirty="0"/>
              <a:t>Integrating Restorative Practices </a:t>
            </a:r>
            <a:r>
              <a:rPr lang="en-US" sz="4000" dirty="0" smtClean="0"/>
              <a:t>within a Multi-tiered</a:t>
            </a:r>
            <a:r>
              <a:rPr lang="en-US" sz="4000" dirty="0"/>
              <a:t/>
            </a:r>
            <a:br>
              <a:rPr lang="en-US" sz="4000" dirty="0"/>
            </a:br>
            <a:r>
              <a:rPr lang="en-US" sz="4000" dirty="0" smtClean="0"/>
              <a:t>System of Support</a:t>
            </a:r>
            <a:endParaRPr lang="en-US" sz="5400" dirty="0"/>
          </a:p>
        </p:txBody>
      </p:sp>
      <p:sp>
        <p:nvSpPr>
          <p:cNvPr id="3" name="Subtitle 2"/>
          <p:cNvSpPr>
            <a:spLocks noGrp="1"/>
          </p:cNvSpPr>
          <p:nvPr>
            <p:ph type="subTitle" idx="1"/>
          </p:nvPr>
        </p:nvSpPr>
        <p:spPr>
          <a:xfrm>
            <a:off x="1371600" y="2362200"/>
            <a:ext cx="6400800" cy="2743200"/>
          </a:xfrm>
        </p:spPr>
        <p:txBody>
          <a:bodyPr>
            <a:normAutofit/>
          </a:bodyPr>
          <a:lstStyle/>
          <a:p>
            <a:r>
              <a:rPr lang="en-US" dirty="0"/>
              <a:t/>
            </a:r>
            <a:br>
              <a:rPr lang="en-US" dirty="0"/>
            </a:br>
            <a:r>
              <a:rPr lang="en-US" dirty="0"/>
              <a:t/>
            </a:r>
            <a:br>
              <a:rPr lang="en-US" dirty="0"/>
            </a:br>
            <a:r>
              <a:rPr lang="en-US" dirty="0" smtClean="0"/>
              <a:t>OCDE MTSS Conference</a:t>
            </a:r>
            <a:br>
              <a:rPr lang="en-US" dirty="0" smtClean="0"/>
            </a:br>
            <a:r>
              <a:rPr lang="en-US" dirty="0" smtClean="0"/>
              <a:t>April 2015</a:t>
            </a:r>
            <a:endParaRPr lang="en-US" dirty="0"/>
          </a:p>
          <a:p>
            <a:r>
              <a:rPr lang="en-US" sz="2800" dirty="0" smtClean="0">
                <a:solidFill>
                  <a:schemeClr val="tx1">
                    <a:lumMod val="65000"/>
                    <a:lumOff val="35000"/>
                  </a:schemeClr>
                </a:solidFill>
              </a:rPr>
              <a:t>Lucy A. Vezzuto, Ph.D.</a:t>
            </a:r>
            <a:r>
              <a:rPr lang="en-US" sz="2800" smtClean="0">
                <a:solidFill>
                  <a:schemeClr val="tx1">
                    <a:lumMod val="65000"/>
                    <a:lumOff val="35000"/>
                  </a:schemeClr>
                </a:solidFill>
              </a:rPr>
              <a:t/>
            </a:r>
            <a:br>
              <a:rPr lang="en-US" sz="2800" smtClean="0">
                <a:solidFill>
                  <a:schemeClr val="tx1">
                    <a:lumMod val="65000"/>
                    <a:lumOff val="35000"/>
                  </a:schemeClr>
                </a:solidFill>
              </a:rPr>
            </a:b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846813"/>
            <a:ext cx="3581399" cy="1668442"/>
          </a:xfrm>
          <a:prstGeom prst="rect">
            <a:avLst/>
          </a:prstGeom>
        </p:spPr>
      </p:pic>
    </p:spTree>
    <p:extLst>
      <p:ext uri="{BB962C8B-B14F-4D97-AF65-F5344CB8AC3E}">
        <p14:creationId xmlns:p14="http://schemas.microsoft.com/office/powerpoint/2010/main" val="90224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372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375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990600" y="1066800"/>
            <a:ext cx="7239000" cy="5638800"/>
          </a:xfrm>
        </p:spPr>
        <p:txBody>
          <a:bodyPr>
            <a:normAutofit fontScale="47500" lnSpcReduction="20000"/>
          </a:bodyPr>
          <a:lstStyle/>
          <a:p>
            <a:pPr eaLnBrk="1" hangingPunct="1">
              <a:lnSpc>
                <a:spcPct val="120000"/>
              </a:lnSpc>
              <a:buNone/>
            </a:pPr>
            <a:r>
              <a:rPr lang="en-US" sz="4000" b="1" dirty="0" smtClean="0">
                <a:latin typeface="Arial" charset="0"/>
              </a:rPr>
              <a:t>	</a:t>
            </a:r>
          </a:p>
          <a:p>
            <a:pPr eaLnBrk="1" hangingPunct="1">
              <a:lnSpc>
                <a:spcPct val="170000"/>
              </a:lnSpc>
              <a:buNone/>
            </a:pPr>
            <a:r>
              <a:rPr lang="en-US" sz="4000" b="1" dirty="0" smtClean="0">
                <a:latin typeface="Arial" charset="0"/>
              </a:rPr>
              <a:t>	</a:t>
            </a:r>
            <a:r>
              <a:rPr lang="en-US" sz="5800" b="1" dirty="0" smtClean="0">
                <a:latin typeface="+mn-lt"/>
              </a:rPr>
              <a:t>Human beings are happier, more productive and more likely to make positive changes in their behavior when those in positions of authority do things WITH them, rather than TO them or FOR them.</a:t>
            </a:r>
          </a:p>
          <a:p>
            <a:pPr algn="r" eaLnBrk="1" hangingPunct="1">
              <a:lnSpc>
                <a:spcPct val="120000"/>
              </a:lnSpc>
              <a:buNone/>
            </a:pPr>
            <a:r>
              <a:rPr lang="en-US" sz="5100" dirty="0" smtClean="0"/>
              <a:t>Ted Wachtel</a:t>
            </a:r>
          </a:p>
          <a:p>
            <a:pPr algn="r" eaLnBrk="1" hangingPunct="1">
              <a:lnSpc>
                <a:spcPct val="120000"/>
              </a:lnSpc>
              <a:buNone/>
            </a:pPr>
            <a:r>
              <a:rPr lang="en-US" sz="3400" dirty="0" smtClean="0"/>
              <a:t>Founder, </a:t>
            </a:r>
            <a:br>
              <a:rPr lang="en-US" sz="3400" dirty="0" smtClean="0"/>
            </a:br>
            <a:r>
              <a:rPr lang="en-US" sz="3400" dirty="0" smtClean="0"/>
              <a:t>International Institute for Restorative Practices</a:t>
            </a:r>
          </a:p>
        </p:txBody>
      </p:sp>
      <p:sp>
        <p:nvSpPr>
          <p:cNvPr id="2" name="TextBox 1"/>
          <p:cNvSpPr txBox="1"/>
          <p:nvPr/>
        </p:nvSpPr>
        <p:spPr>
          <a:xfrm>
            <a:off x="762000" y="304800"/>
            <a:ext cx="7391400" cy="954107"/>
          </a:xfrm>
          <a:prstGeom prst="rect">
            <a:avLst/>
          </a:prstGeom>
          <a:noFill/>
        </p:spPr>
        <p:txBody>
          <a:bodyPr wrap="square" rtlCol="0">
            <a:spAutoFit/>
          </a:bodyPr>
          <a:lstStyle/>
          <a:p>
            <a:pPr algn="ctr"/>
            <a:r>
              <a:rPr lang="en-US" sz="2800" b="1" dirty="0" smtClean="0">
                <a:solidFill>
                  <a:schemeClr val="tx2"/>
                </a:solidFill>
              </a:rPr>
              <a:t>Core Philosophy </a:t>
            </a:r>
            <a:br>
              <a:rPr lang="en-US" sz="2800" b="1" dirty="0" smtClean="0">
                <a:solidFill>
                  <a:schemeClr val="tx2"/>
                </a:solidFill>
              </a:rPr>
            </a:br>
            <a:r>
              <a:rPr lang="en-US" sz="2800" b="1" dirty="0" smtClean="0">
                <a:solidFill>
                  <a:schemeClr val="tx2"/>
                </a:solidFill>
              </a:rPr>
              <a:t>of Restorative Practices</a:t>
            </a:r>
            <a:endParaRPr lang="en-US" sz="2800" b="1" dirty="0">
              <a:solidFill>
                <a:schemeClr val="tx2"/>
              </a:solidFill>
            </a:endParaRPr>
          </a:p>
        </p:txBody>
      </p:sp>
    </p:spTree>
    <p:extLst>
      <p:ext uri="{BB962C8B-B14F-4D97-AF65-F5344CB8AC3E}">
        <p14:creationId xmlns:p14="http://schemas.microsoft.com/office/powerpoint/2010/main" val="35532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6200"/>
            <a:ext cx="5334000" cy="584775"/>
          </a:xfrm>
          <a:prstGeom prst="rect">
            <a:avLst/>
          </a:prstGeom>
          <a:noFill/>
        </p:spPr>
        <p:txBody>
          <a:bodyPr wrap="square" rtlCol="0">
            <a:spAutoFit/>
          </a:bodyPr>
          <a:lstStyle/>
          <a:p>
            <a:r>
              <a:rPr lang="en-US" sz="3200" dirty="0" smtClean="0">
                <a:latin typeface="Arial Rounded MT Bold" panose="020F0704030504030204" pitchFamily="34" charset="0"/>
              </a:rPr>
              <a:t>Social Discipline Window</a:t>
            </a:r>
            <a:endParaRPr lang="en-US" sz="3200" dirty="0">
              <a:latin typeface="Arial Rounded MT Bold" panose="020F07040305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740" y="660975"/>
            <a:ext cx="6665260" cy="600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272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85800"/>
            <a:ext cx="8229600" cy="1143000"/>
          </a:xfrm>
        </p:spPr>
        <p:txBody>
          <a:bodyPr/>
          <a:lstStyle/>
          <a:p>
            <a:r>
              <a:rPr lang="en-US" sz="4400" dirty="0" smtClean="0"/>
              <a:t>Paradigm Shift</a:t>
            </a:r>
            <a:br>
              <a:rPr lang="en-US" sz="4400" dirty="0" smtClean="0"/>
            </a:br>
            <a:endParaRPr lang="en-US" sz="4400" dirty="0"/>
          </a:p>
        </p:txBody>
      </p:sp>
      <p:sp>
        <p:nvSpPr>
          <p:cNvPr id="5" name="Text Placeholder 4"/>
          <p:cNvSpPr>
            <a:spLocks noGrp="1"/>
          </p:cNvSpPr>
          <p:nvPr>
            <p:ph type="body" idx="1"/>
          </p:nvPr>
        </p:nvSpPr>
        <p:spPr/>
        <p:txBody>
          <a:bodyPr/>
          <a:lstStyle/>
          <a:p>
            <a:r>
              <a:rPr lang="en-US" sz="2800" b="1" dirty="0"/>
              <a:t>Adversarial</a:t>
            </a:r>
          </a:p>
        </p:txBody>
      </p:sp>
      <p:sp>
        <p:nvSpPr>
          <p:cNvPr id="6" name="Text Placeholder 5"/>
          <p:cNvSpPr>
            <a:spLocks noGrp="1"/>
          </p:cNvSpPr>
          <p:nvPr>
            <p:ph type="body" sz="quarter" idx="3"/>
          </p:nvPr>
        </p:nvSpPr>
        <p:spPr/>
        <p:txBody>
          <a:bodyPr/>
          <a:lstStyle/>
          <a:p>
            <a:r>
              <a:rPr lang="en-US" sz="2800" b="1" dirty="0"/>
              <a:t>Restorative </a:t>
            </a:r>
          </a:p>
        </p:txBody>
      </p:sp>
      <p:sp>
        <p:nvSpPr>
          <p:cNvPr id="7" name="Content Placeholder 6"/>
          <p:cNvSpPr>
            <a:spLocks noGrp="1"/>
          </p:cNvSpPr>
          <p:nvPr>
            <p:ph sz="quarter" idx="13"/>
          </p:nvPr>
        </p:nvSpPr>
        <p:spPr/>
        <p:txBody>
          <a:bodyPr/>
          <a:lstStyle/>
          <a:p>
            <a:r>
              <a:rPr lang="en-US" sz="2800" dirty="0">
                <a:solidFill>
                  <a:schemeClr val="tx1">
                    <a:lumMod val="75000"/>
                    <a:lumOff val="25000"/>
                  </a:schemeClr>
                </a:solidFill>
              </a:rPr>
              <a:t>What rule was broken</a:t>
            </a:r>
            <a:r>
              <a:rPr lang="en-US" sz="2800" dirty="0" smtClean="0">
                <a:solidFill>
                  <a:schemeClr val="tx1">
                    <a:lumMod val="75000"/>
                    <a:lumOff val="25000"/>
                  </a:schemeClr>
                </a:solidFill>
              </a:rPr>
              <a:t>?</a:t>
            </a:r>
            <a:br>
              <a:rPr lang="en-US" sz="2800" dirty="0" smtClean="0">
                <a:solidFill>
                  <a:schemeClr val="tx1">
                    <a:lumMod val="75000"/>
                    <a:lumOff val="25000"/>
                  </a:schemeClr>
                </a:solidFill>
              </a:rPr>
            </a:br>
            <a:endParaRPr lang="en-US" sz="2800" dirty="0">
              <a:solidFill>
                <a:schemeClr val="tx1">
                  <a:lumMod val="75000"/>
                  <a:lumOff val="25000"/>
                </a:schemeClr>
              </a:solidFill>
            </a:endParaRPr>
          </a:p>
          <a:p>
            <a:r>
              <a:rPr lang="en-US" sz="2800" dirty="0">
                <a:solidFill>
                  <a:schemeClr val="tx2"/>
                </a:solidFill>
              </a:rPr>
              <a:t>Who’s to blame</a:t>
            </a:r>
            <a:r>
              <a:rPr lang="en-US" sz="2800" dirty="0" smtClean="0">
                <a:solidFill>
                  <a:schemeClr val="tx2"/>
                </a:solidFill>
              </a:rPr>
              <a:t>?</a:t>
            </a:r>
            <a:br>
              <a:rPr lang="en-US" sz="2800" dirty="0" smtClean="0">
                <a:solidFill>
                  <a:schemeClr val="tx2"/>
                </a:solidFill>
              </a:rPr>
            </a:br>
            <a:endParaRPr lang="en-US" sz="2800" dirty="0">
              <a:solidFill>
                <a:schemeClr val="tx2"/>
              </a:solidFill>
            </a:endParaRPr>
          </a:p>
          <a:p>
            <a:r>
              <a:rPr lang="en-US" sz="2800" dirty="0">
                <a:solidFill>
                  <a:schemeClr val="tx1">
                    <a:lumMod val="75000"/>
                    <a:lumOff val="25000"/>
                  </a:schemeClr>
                </a:solidFill>
              </a:rPr>
              <a:t>What punishment does the offender deserve?</a:t>
            </a:r>
          </a:p>
          <a:p>
            <a:endParaRPr lang="en-US" dirty="0"/>
          </a:p>
        </p:txBody>
      </p:sp>
      <p:sp>
        <p:nvSpPr>
          <p:cNvPr id="8" name="Content Placeholder 7"/>
          <p:cNvSpPr>
            <a:spLocks noGrp="1"/>
          </p:cNvSpPr>
          <p:nvPr>
            <p:ph sz="quarter" idx="14"/>
          </p:nvPr>
        </p:nvSpPr>
        <p:spPr>
          <a:xfrm>
            <a:off x="4672584" y="2212848"/>
            <a:ext cx="4319016" cy="3913187"/>
          </a:xfrm>
        </p:spPr>
        <p:txBody>
          <a:bodyPr/>
          <a:lstStyle/>
          <a:p>
            <a:r>
              <a:rPr lang="en-US" sz="2800" dirty="0">
                <a:solidFill>
                  <a:schemeClr val="tx1">
                    <a:lumMod val="75000"/>
                    <a:lumOff val="25000"/>
                  </a:schemeClr>
                </a:solidFill>
              </a:rPr>
              <a:t>Who was harmed</a:t>
            </a:r>
            <a:r>
              <a:rPr lang="en-US" sz="2800" dirty="0" smtClean="0">
                <a:solidFill>
                  <a:schemeClr val="tx1">
                    <a:lumMod val="75000"/>
                    <a:lumOff val="25000"/>
                  </a:schemeClr>
                </a:solidFill>
              </a:rPr>
              <a:t>?</a:t>
            </a:r>
            <a:br>
              <a:rPr lang="en-US" sz="2800" dirty="0" smtClean="0">
                <a:solidFill>
                  <a:schemeClr val="tx1">
                    <a:lumMod val="75000"/>
                    <a:lumOff val="25000"/>
                  </a:schemeClr>
                </a:solidFill>
              </a:rPr>
            </a:br>
            <a:endParaRPr lang="en-US" sz="2800" dirty="0">
              <a:solidFill>
                <a:schemeClr val="tx1">
                  <a:lumMod val="75000"/>
                  <a:lumOff val="25000"/>
                </a:schemeClr>
              </a:solidFill>
            </a:endParaRPr>
          </a:p>
          <a:p>
            <a:r>
              <a:rPr lang="en-US" sz="2800" dirty="0">
                <a:solidFill>
                  <a:schemeClr val="tx2"/>
                </a:solidFill>
              </a:rPr>
              <a:t>What harm resulted</a:t>
            </a:r>
            <a:r>
              <a:rPr lang="en-US" sz="2800" dirty="0" smtClean="0">
                <a:solidFill>
                  <a:schemeClr val="tx2"/>
                </a:solidFill>
              </a:rPr>
              <a:t>?</a:t>
            </a:r>
            <a:br>
              <a:rPr lang="en-US" sz="2800" dirty="0" smtClean="0">
                <a:solidFill>
                  <a:schemeClr val="tx2"/>
                </a:solidFill>
              </a:rPr>
            </a:br>
            <a:endParaRPr lang="en-US" sz="2800" dirty="0">
              <a:solidFill>
                <a:schemeClr val="tx2"/>
              </a:solidFill>
            </a:endParaRPr>
          </a:p>
          <a:p>
            <a:r>
              <a:rPr lang="en-US" sz="2800" dirty="0">
                <a:solidFill>
                  <a:schemeClr val="tx1">
                    <a:lumMod val="75000"/>
                    <a:lumOff val="25000"/>
                  </a:schemeClr>
                </a:solidFill>
              </a:rPr>
              <a:t>What needs to be done to make things right?</a:t>
            </a:r>
          </a:p>
          <a:p>
            <a:endParaRPr lang="en-US" dirty="0"/>
          </a:p>
        </p:txBody>
      </p:sp>
    </p:spTree>
    <p:extLst>
      <p:ext uri="{BB962C8B-B14F-4D97-AF65-F5344CB8AC3E}">
        <p14:creationId xmlns:p14="http://schemas.microsoft.com/office/powerpoint/2010/main" val="303792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dirty="0" smtClean="0"/>
              <a:t>A Continuum </a:t>
            </a:r>
            <a:br>
              <a:rPr lang="en-US" sz="4000" dirty="0" smtClean="0"/>
            </a:br>
            <a:r>
              <a:rPr lang="en-US" sz="4000" dirty="0" smtClean="0"/>
              <a:t>of Restorative Practices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1530110"/>
              </p:ext>
            </p:extLst>
          </p:nvPr>
        </p:nvGraphicFramePr>
        <p:xfrm>
          <a:off x="0" y="1447800"/>
          <a:ext cx="91440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2" name="TextBox 4"/>
          <p:cNvSpPr txBox="1">
            <a:spLocks noChangeArrowheads="1"/>
          </p:cNvSpPr>
          <p:nvPr/>
        </p:nvSpPr>
        <p:spPr bwMode="auto">
          <a:xfrm>
            <a:off x="4495800" y="6172200"/>
            <a:ext cx="3725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sz="1800" dirty="0" smtClean="0">
                <a:latin typeface="Calibri" pitchFamily="34" charset="0"/>
              </a:rPr>
              <a:t>                       McCold </a:t>
            </a:r>
            <a:r>
              <a:rPr lang="en-US" altLang="en-US" sz="1800" dirty="0">
                <a:latin typeface="Calibri" pitchFamily="34" charset="0"/>
              </a:rPr>
              <a:t>&amp; Wachtel, 2001</a:t>
            </a:r>
          </a:p>
        </p:txBody>
      </p:sp>
    </p:spTree>
    <p:extLst>
      <p:ext uri="{BB962C8B-B14F-4D97-AF65-F5344CB8AC3E}">
        <p14:creationId xmlns:p14="http://schemas.microsoft.com/office/powerpoint/2010/main" val="391894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6"/>
          <p:cNvSpPr>
            <a:spLocks noGrp="1"/>
          </p:cNvSpPr>
          <p:nvPr>
            <p:ph type="title"/>
          </p:nvPr>
        </p:nvSpPr>
        <p:spPr/>
        <p:txBody>
          <a:bodyPr/>
          <a:lstStyle/>
          <a:p>
            <a:pPr eaLnBrk="1" fontAlgn="auto" hangingPunct="1">
              <a:spcAft>
                <a:spcPts val="0"/>
              </a:spcAft>
              <a:defRPr/>
            </a:pPr>
            <a:r>
              <a:rPr lang="en-US" altLang="en-US" dirty="0" smtClean="0"/>
              <a:t>Affective Questions</a:t>
            </a:r>
          </a:p>
        </p:txBody>
      </p:sp>
      <p:sp>
        <p:nvSpPr>
          <p:cNvPr id="2" name="Text Placeholder 1"/>
          <p:cNvSpPr>
            <a:spLocks noGrp="1"/>
          </p:cNvSpPr>
          <p:nvPr>
            <p:ph type="body" idx="1"/>
          </p:nvPr>
        </p:nvSpPr>
        <p:spPr>
          <a:xfrm>
            <a:off x="228600" y="1600200"/>
            <a:ext cx="4419600" cy="609600"/>
          </a:xfrm>
        </p:spPr>
        <p:txBody>
          <a:bodyPr/>
          <a:lstStyle/>
          <a:p>
            <a:r>
              <a:rPr lang="en-US" b="1" dirty="0" smtClean="0"/>
              <a:t>When Challenging  Behavior</a:t>
            </a:r>
            <a:endParaRPr lang="en-US" b="1" dirty="0"/>
          </a:p>
        </p:txBody>
      </p:sp>
      <p:sp>
        <p:nvSpPr>
          <p:cNvPr id="3" name="Text Placeholder 2"/>
          <p:cNvSpPr>
            <a:spLocks noGrp="1"/>
          </p:cNvSpPr>
          <p:nvPr>
            <p:ph type="body" sz="quarter" idx="3"/>
          </p:nvPr>
        </p:nvSpPr>
        <p:spPr/>
        <p:txBody>
          <a:bodyPr/>
          <a:lstStyle/>
          <a:p>
            <a:r>
              <a:rPr lang="en-US" b="1" dirty="0" smtClean="0"/>
              <a:t>To Help Those Affected</a:t>
            </a:r>
            <a:endParaRPr lang="en-US" b="1" dirty="0"/>
          </a:p>
        </p:txBody>
      </p:sp>
      <p:sp>
        <p:nvSpPr>
          <p:cNvPr id="60419" name="Content Placeholder 7"/>
          <p:cNvSpPr>
            <a:spLocks noGrp="1"/>
          </p:cNvSpPr>
          <p:nvPr>
            <p:ph sz="quarter" idx="13"/>
          </p:nvPr>
        </p:nvSpPr>
        <p:spPr>
          <a:xfrm>
            <a:off x="304800" y="2212848"/>
            <a:ext cx="4191000" cy="4035552"/>
          </a:xfrm>
        </p:spPr>
        <p:txBody>
          <a:bodyPr>
            <a:normAutofit fontScale="92500" lnSpcReduction="10000"/>
          </a:bodyPr>
          <a:lstStyle/>
          <a:p>
            <a:pPr marL="509588" lvl="1" indent="-188913" eaLnBrk="1" hangingPunct="1">
              <a:buFont typeface="Arial" panose="020B0604020202020204" pitchFamily="34" charset="0"/>
              <a:buChar char="•"/>
            </a:pPr>
            <a:r>
              <a:rPr lang="en-US" altLang="en-US" sz="2400" dirty="0" smtClean="0"/>
              <a:t>What happened?</a:t>
            </a:r>
          </a:p>
          <a:p>
            <a:pPr marL="509588" lvl="1" indent="-188913" eaLnBrk="1" hangingPunct="1">
              <a:buFont typeface="Arial" panose="020B0604020202020204" pitchFamily="34" charset="0"/>
              <a:buChar char="•"/>
            </a:pPr>
            <a:r>
              <a:rPr lang="en-US" altLang="en-US" sz="2400" dirty="0" smtClean="0">
                <a:solidFill>
                  <a:schemeClr val="tx2"/>
                </a:solidFill>
              </a:rPr>
              <a:t>What were you thinking of at the time?</a:t>
            </a:r>
          </a:p>
          <a:p>
            <a:pPr marL="509588" lvl="1" indent="-188913" eaLnBrk="1" hangingPunct="1">
              <a:buFont typeface="Arial" panose="020B0604020202020204" pitchFamily="34" charset="0"/>
              <a:buChar char="•"/>
            </a:pPr>
            <a:r>
              <a:rPr lang="en-US" altLang="en-US" sz="2400" dirty="0" smtClean="0"/>
              <a:t>What have you thought about since?</a:t>
            </a:r>
          </a:p>
          <a:p>
            <a:pPr marL="509588" lvl="1" indent="-188913" eaLnBrk="1" hangingPunct="1">
              <a:buFont typeface="Arial" panose="020B0604020202020204" pitchFamily="34" charset="0"/>
              <a:buChar char="•"/>
            </a:pPr>
            <a:r>
              <a:rPr lang="en-US" altLang="en-US" sz="2400" dirty="0" smtClean="0">
                <a:solidFill>
                  <a:schemeClr val="tx2"/>
                </a:solidFill>
              </a:rPr>
              <a:t>Who  has been affected by what you have done? In what way have they been affected?</a:t>
            </a:r>
          </a:p>
          <a:p>
            <a:pPr marL="509588" lvl="1" indent="-188913" eaLnBrk="1" hangingPunct="1">
              <a:buFont typeface="Arial" panose="020B0604020202020204" pitchFamily="34" charset="0"/>
              <a:buChar char="•"/>
            </a:pPr>
            <a:r>
              <a:rPr lang="en-US" altLang="en-US" sz="2400" dirty="0" smtClean="0"/>
              <a:t>What do you think you need to do to make things right?</a:t>
            </a:r>
          </a:p>
          <a:p>
            <a:pPr marL="593725" lvl="1" indent="-273050" eaLnBrk="1" hangingPunct="1"/>
            <a:endParaRPr lang="en-US" altLang="en-US" dirty="0" smtClean="0"/>
          </a:p>
          <a:p>
            <a:pPr marL="593725" lvl="1" indent="-273050" eaLnBrk="1" hangingPunct="1"/>
            <a:endParaRPr lang="en-US" altLang="en-US" dirty="0" smtClean="0"/>
          </a:p>
          <a:p>
            <a:pPr marL="273050" indent="-273050" eaLnBrk="1" hangingPunct="1"/>
            <a:endParaRPr lang="en-US" altLang="en-US" dirty="0" smtClean="0"/>
          </a:p>
        </p:txBody>
      </p:sp>
      <p:sp>
        <p:nvSpPr>
          <p:cNvPr id="4" name="Content Placeholder 3"/>
          <p:cNvSpPr>
            <a:spLocks noGrp="1"/>
          </p:cNvSpPr>
          <p:nvPr>
            <p:ph sz="quarter" idx="14"/>
          </p:nvPr>
        </p:nvSpPr>
        <p:spPr/>
        <p:txBody>
          <a:bodyPr>
            <a:noAutofit/>
          </a:bodyPr>
          <a:lstStyle/>
          <a:p>
            <a:pPr marL="233363" indent="-233363"/>
            <a:r>
              <a:rPr lang="en-US" sz="2000" dirty="0" smtClean="0"/>
              <a:t>What did you think when you realized what had happened?</a:t>
            </a:r>
          </a:p>
          <a:p>
            <a:pPr marL="233363" indent="-233363"/>
            <a:r>
              <a:rPr lang="en-US" sz="2000" dirty="0" smtClean="0">
                <a:solidFill>
                  <a:schemeClr val="tx2"/>
                </a:solidFill>
              </a:rPr>
              <a:t>What impact has this incident had on you and others?</a:t>
            </a:r>
          </a:p>
          <a:p>
            <a:pPr marL="233363" indent="-233363"/>
            <a:r>
              <a:rPr lang="en-US" sz="2000" dirty="0" smtClean="0"/>
              <a:t>What has been the hardest thing for you?</a:t>
            </a:r>
          </a:p>
          <a:p>
            <a:pPr marL="233363" indent="-233363"/>
            <a:r>
              <a:rPr lang="en-US" sz="2000" dirty="0" smtClean="0">
                <a:solidFill>
                  <a:schemeClr val="tx2"/>
                </a:solidFill>
              </a:rPr>
              <a:t>What do you think needs to happen to make things right?</a:t>
            </a:r>
            <a:endParaRPr lang="en-US" sz="2000" dirty="0">
              <a:solidFill>
                <a:schemeClr val="tx2"/>
              </a:solidFill>
            </a:endParaRPr>
          </a:p>
        </p:txBody>
      </p:sp>
    </p:spTree>
    <p:extLst>
      <p:ext uri="{BB962C8B-B14F-4D97-AF65-F5344CB8AC3E}">
        <p14:creationId xmlns:p14="http://schemas.microsoft.com/office/powerpoint/2010/main" val="26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977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60" y="-1"/>
            <a:ext cx="5103840" cy="688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2599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61"/>
            <a:ext cx="9113874" cy="6831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0" y="152400"/>
            <a:ext cx="5943600" cy="954107"/>
          </a:xfrm>
          <a:prstGeom prst="rect">
            <a:avLst/>
          </a:prstGeom>
          <a:solidFill>
            <a:schemeClr val="bg1"/>
          </a:solidFill>
        </p:spPr>
        <p:txBody>
          <a:bodyPr wrap="square" rtlCol="0">
            <a:spAutoFit/>
          </a:bodyPr>
          <a:lstStyle/>
          <a:p>
            <a:r>
              <a:rPr lang="en-US" sz="2800" b="1" dirty="0" smtClean="0"/>
              <a:t>Trauma and Restorative Practices</a:t>
            </a:r>
          </a:p>
          <a:p>
            <a:endParaRPr lang="en-US" sz="2800" b="1" dirty="0"/>
          </a:p>
        </p:txBody>
      </p:sp>
      <p:sp>
        <p:nvSpPr>
          <p:cNvPr id="3" name="TextBox 2"/>
          <p:cNvSpPr txBox="1"/>
          <p:nvPr/>
        </p:nvSpPr>
        <p:spPr>
          <a:xfrm>
            <a:off x="8647163" y="6108691"/>
            <a:ext cx="479765" cy="646331"/>
          </a:xfrm>
          <a:prstGeom prst="rect">
            <a:avLst/>
          </a:prstGeom>
          <a:solidFill>
            <a:schemeClr val="bg1"/>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009696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95400"/>
          </a:xfrm>
        </p:spPr>
        <p:txBody>
          <a:bodyPr/>
          <a:lstStyle/>
          <a:p>
            <a:pPr>
              <a:lnSpc>
                <a:spcPct val="100000"/>
              </a:lnSpc>
            </a:pPr>
            <a:r>
              <a:rPr lang="en-US" sz="3200" dirty="0" smtClean="0"/>
              <a:t>Integrating Restorative Practices </a:t>
            </a:r>
            <a:br>
              <a:rPr lang="en-US" sz="3200" dirty="0" smtClean="0"/>
            </a:br>
            <a:r>
              <a:rPr lang="en-US" sz="3200" dirty="0" smtClean="0"/>
              <a:t>into A Multi-tiered Framework</a:t>
            </a:r>
            <a:endParaRPr lang="en-US" sz="3200" dirty="0"/>
          </a:p>
        </p:txBody>
      </p:sp>
      <p:graphicFrame>
        <p:nvGraphicFramePr>
          <p:cNvPr id="6" name="Diagram 5"/>
          <p:cNvGraphicFramePr/>
          <p:nvPr>
            <p:extLst>
              <p:ext uri="{D42A27DB-BD31-4B8C-83A1-F6EECF244321}">
                <p14:modId xmlns:p14="http://schemas.microsoft.com/office/powerpoint/2010/main" val="923239852"/>
              </p:ext>
            </p:extLst>
          </p:nvPr>
        </p:nvGraphicFramePr>
        <p:xfrm>
          <a:off x="304800" y="1397000"/>
          <a:ext cx="84582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 Diagonal Corner Rectangle 1"/>
          <p:cNvSpPr/>
          <p:nvPr/>
        </p:nvSpPr>
        <p:spPr>
          <a:xfrm>
            <a:off x="381000" y="1447800"/>
            <a:ext cx="1828800" cy="990600"/>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Prevention &amp; Intervention</a:t>
            </a:r>
            <a:endParaRPr lang="en-US" sz="2000" b="1" dirty="0">
              <a:solidFill>
                <a:prstClr val="white"/>
              </a:solidFill>
            </a:endParaRPr>
          </a:p>
        </p:txBody>
      </p:sp>
    </p:spTree>
    <p:extLst>
      <p:ext uri="{BB962C8B-B14F-4D97-AF65-F5344CB8AC3E}">
        <p14:creationId xmlns:p14="http://schemas.microsoft.com/office/powerpoint/2010/main" val="319233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Circle</a:t>
            </a:r>
            <a:endParaRPr lang="en-US" dirty="0"/>
          </a:p>
        </p:txBody>
      </p:sp>
      <p:sp>
        <p:nvSpPr>
          <p:cNvPr id="3" name="Text Placeholder 2"/>
          <p:cNvSpPr>
            <a:spLocks noGrp="1"/>
          </p:cNvSpPr>
          <p:nvPr>
            <p:ph type="body" idx="1"/>
          </p:nvPr>
        </p:nvSpPr>
        <p:spPr/>
        <p:txBody>
          <a:bodyPr>
            <a:normAutofit/>
          </a:bodyPr>
          <a:lstStyle/>
          <a:p>
            <a:r>
              <a:rPr lang="en-US" sz="2400" b="1" dirty="0" smtClean="0">
                <a:solidFill>
                  <a:schemeClr val="tx1">
                    <a:lumMod val="65000"/>
                    <a:lumOff val="35000"/>
                  </a:schemeClr>
                </a:solidFill>
              </a:rPr>
              <a:t>Name, School, District</a:t>
            </a:r>
          </a:p>
          <a:p>
            <a:r>
              <a:rPr lang="en-US" sz="2400" b="1" dirty="0" smtClean="0">
                <a:solidFill>
                  <a:schemeClr val="tx1">
                    <a:lumMod val="65000"/>
                    <a:lumOff val="35000"/>
                  </a:schemeClr>
                </a:solidFill>
              </a:rPr>
              <a:t>What is your interest in restorative practices?</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1504920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95400"/>
          </a:xfrm>
        </p:spPr>
        <p:txBody>
          <a:bodyPr/>
          <a:lstStyle/>
          <a:p>
            <a:pPr>
              <a:lnSpc>
                <a:spcPct val="100000"/>
              </a:lnSpc>
            </a:pPr>
            <a:r>
              <a:rPr lang="en-US" sz="3200" dirty="0" smtClean="0"/>
              <a:t>Integrating Restorative Practices </a:t>
            </a:r>
            <a:br>
              <a:rPr lang="en-US" sz="3200" dirty="0" smtClean="0"/>
            </a:br>
            <a:r>
              <a:rPr lang="en-US" sz="3200" dirty="0" smtClean="0"/>
              <a:t>into A Multi-tiered Framework</a:t>
            </a:r>
            <a:endParaRPr lang="en-US" sz="3200" dirty="0"/>
          </a:p>
        </p:txBody>
      </p:sp>
      <p:graphicFrame>
        <p:nvGraphicFramePr>
          <p:cNvPr id="6" name="Diagram 5"/>
          <p:cNvGraphicFramePr/>
          <p:nvPr>
            <p:extLst>
              <p:ext uri="{D42A27DB-BD31-4B8C-83A1-F6EECF244321}">
                <p14:modId xmlns:p14="http://schemas.microsoft.com/office/powerpoint/2010/main" val="1535316120"/>
              </p:ext>
            </p:extLst>
          </p:nvPr>
        </p:nvGraphicFramePr>
        <p:xfrm>
          <a:off x="304800" y="1397000"/>
          <a:ext cx="84582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 Diagonal Corner Rectangle 1"/>
          <p:cNvSpPr/>
          <p:nvPr/>
        </p:nvSpPr>
        <p:spPr>
          <a:xfrm>
            <a:off x="381000" y="1447800"/>
            <a:ext cx="1828800" cy="990600"/>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Prevention &amp; Intervention</a:t>
            </a:r>
            <a:endParaRPr lang="en-US" sz="2000" b="1" dirty="0"/>
          </a:p>
        </p:txBody>
      </p:sp>
    </p:spTree>
    <p:extLst>
      <p:ext uri="{BB962C8B-B14F-4D97-AF65-F5344CB8AC3E}">
        <p14:creationId xmlns:p14="http://schemas.microsoft.com/office/powerpoint/2010/main" val="153481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126" y="76200"/>
            <a:ext cx="519734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76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000" dirty="0" smtClean="0"/>
              <a:t>Whole-School Outcomes</a:t>
            </a:r>
            <a:br>
              <a:rPr lang="en-US" sz="4000" dirty="0" smtClean="0"/>
            </a:br>
            <a:r>
              <a:rPr lang="en-US" sz="2800" i="1" dirty="0" smtClean="0"/>
              <a:t>with Implementation Fidelity</a:t>
            </a:r>
            <a:endParaRPr lang="en-US" sz="2800" i="1" dirty="0"/>
          </a:p>
        </p:txBody>
      </p:sp>
      <p:sp>
        <p:nvSpPr>
          <p:cNvPr id="3" name="Content Placeholder 2"/>
          <p:cNvSpPr>
            <a:spLocks noGrp="1"/>
          </p:cNvSpPr>
          <p:nvPr>
            <p:ph idx="1"/>
          </p:nvPr>
        </p:nvSpPr>
        <p:spPr/>
        <p:txBody>
          <a:bodyPr/>
          <a:lstStyle/>
          <a:p>
            <a:pPr marL="0" indent="0">
              <a:buNone/>
            </a:pPr>
            <a:r>
              <a:rPr lang="en-US" b="1" dirty="0" smtClean="0">
                <a:solidFill>
                  <a:schemeClr val="tx2"/>
                </a:solidFill>
              </a:rPr>
              <a:t>REDUCED</a:t>
            </a:r>
          </a:p>
          <a:p>
            <a:r>
              <a:rPr lang="en-US" dirty="0" smtClean="0">
                <a:solidFill>
                  <a:schemeClr val="tx1">
                    <a:lumMod val="65000"/>
                    <a:lumOff val="35000"/>
                  </a:schemeClr>
                </a:solidFill>
              </a:rPr>
              <a:t>Misbehavior</a:t>
            </a:r>
          </a:p>
          <a:p>
            <a:r>
              <a:rPr lang="en-US" dirty="0" smtClean="0">
                <a:solidFill>
                  <a:schemeClr val="tx1">
                    <a:lumMod val="65000"/>
                    <a:lumOff val="35000"/>
                  </a:schemeClr>
                </a:solidFill>
              </a:rPr>
              <a:t>Violence &amp; bullying</a:t>
            </a:r>
          </a:p>
          <a:p>
            <a:r>
              <a:rPr lang="en-US" dirty="0" smtClean="0">
                <a:solidFill>
                  <a:schemeClr val="tx1">
                    <a:lumMod val="65000"/>
                    <a:lumOff val="35000"/>
                  </a:schemeClr>
                </a:solidFill>
              </a:rPr>
              <a:t>Suspensions &amp; expulsions</a:t>
            </a:r>
          </a:p>
          <a:p>
            <a:r>
              <a:rPr lang="en-US" dirty="0" smtClean="0">
                <a:solidFill>
                  <a:schemeClr val="tx1">
                    <a:lumMod val="65000"/>
                    <a:lumOff val="35000"/>
                  </a:schemeClr>
                </a:solidFill>
              </a:rPr>
              <a:t>Teacher &amp; student absenteeism</a:t>
            </a:r>
          </a:p>
          <a:p>
            <a:pPr marL="0" indent="0">
              <a:buNone/>
            </a:pPr>
            <a:r>
              <a:rPr lang="en-US" b="1" dirty="0" smtClean="0">
                <a:solidFill>
                  <a:schemeClr val="tx2"/>
                </a:solidFill>
              </a:rPr>
              <a:t>INCREASED</a:t>
            </a:r>
          </a:p>
          <a:p>
            <a:r>
              <a:rPr lang="en-US" dirty="0" smtClean="0">
                <a:solidFill>
                  <a:schemeClr val="tx1">
                    <a:lumMod val="65000"/>
                    <a:lumOff val="35000"/>
                  </a:schemeClr>
                </a:solidFill>
              </a:rPr>
              <a:t>Instructional time</a:t>
            </a:r>
          </a:p>
          <a:p>
            <a:r>
              <a:rPr lang="en-US" dirty="0" smtClean="0">
                <a:solidFill>
                  <a:schemeClr val="tx1">
                    <a:lumMod val="65000"/>
                    <a:lumOff val="35000"/>
                  </a:schemeClr>
                </a:solidFill>
              </a:rPr>
              <a:t>Safety</a:t>
            </a:r>
          </a:p>
          <a:p>
            <a:pPr marL="0" indent="0">
              <a:buNone/>
            </a:pPr>
            <a:r>
              <a:rPr lang="en-US" b="1" dirty="0" smtClean="0">
                <a:solidFill>
                  <a:schemeClr val="tx2"/>
                </a:solidFill>
              </a:rPr>
              <a:t>IMPROVED RELATIONSHIPS &amp; ATTTITUDES AMONG</a:t>
            </a:r>
          </a:p>
          <a:p>
            <a:pPr marL="0" indent="0">
              <a:buNone/>
            </a:pPr>
            <a:r>
              <a:rPr lang="en-US" dirty="0" smtClean="0">
                <a:solidFill>
                  <a:schemeClr val="tx1">
                    <a:lumMod val="65000"/>
                    <a:lumOff val="35000"/>
                  </a:schemeClr>
                </a:solidFill>
              </a:rPr>
              <a:t>Students, staff, administration and parents</a:t>
            </a:r>
            <a:endParaRPr lang="en-US" dirty="0">
              <a:solidFill>
                <a:schemeClr val="tx1">
                  <a:lumMod val="65000"/>
                  <a:lumOff val="35000"/>
                </a:schemeClr>
              </a:solidFill>
            </a:endParaRPr>
          </a:p>
        </p:txBody>
      </p:sp>
      <p:sp>
        <p:nvSpPr>
          <p:cNvPr id="4" name="TextBox 3"/>
          <p:cNvSpPr txBox="1"/>
          <p:nvPr/>
        </p:nvSpPr>
        <p:spPr>
          <a:xfrm>
            <a:off x="6400800" y="6400800"/>
            <a:ext cx="1676400" cy="369332"/>
          </a:xfrm>
          <a:prstGeom prst="rect">
            <a:avLst/>
          </a:prstGeom>
          <a:noFill/>
        </p:spPr>
        <p:txBody>
          <a:bodyPr wrap="square" rtlCol="0">
            <a:spAutoFit/>
          </a:bodyPr>
          <a:lstStyle/>
          <a:p>
            <a:r>
              <a:rPr lang="en-US" dirty="0" smtClean="0">
                <a:solidFill>
                  <a:schemeClr val="tx1">
                    <a:lumMod val="50000"/>
                    <a:lumOff val="50000"/>
                  </a:schemeClr>
                </a:solidFill>
              </a:rPr>
              <a:t>IIRP, 2011</a:t>
            </a:r>
            <a:endParaRPr lang="en-US" dirty="0">
              <a:solidFill>
                <a:schemeClr val="tx1">
                  <a:lumMod val="50000"/>
                  <a:lumOff val="50000"/>
                </a:schemeClr>
              </a:solidFill>
            </a:endParaRPr>
          </a:p>
        </p:txBody>
      </p:sp>
    </p:spTree>
    <p:extLst>
      <p:ext uri="{BB962C8B-B14F-4D97-AF65-F5344CB8AC3E}">
        <p14:creationId xmlns:p14="http://schemas.microsoft.com/office/powerpoint/2010/main" val="11183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71" y="2206367"/>
            <a:ext cx="8649529" cy="263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848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09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171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4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607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963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019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600200"/>
          </a:xfrm>
        </p:spPr>
        <p:txBody>
          <a:bodyPr/>
          <a:lstStyle/>
          <a:p>
            <a:r>
              <a:rPr lang="en-US" sz="4000" dirty="0" smtClean="0"/>
              <a:t>Integrating &amp; Implementing Restorative Practices</a:t>
            </a:r>
            <a:endParaRPr lang="en-US" sz="4000" dirty="0"/>
          </a:p>
        </p:txBody>
      </p:sp>
      <p:sp>
        <p:nvSpPr>
          <p:cNvPr id="3" name="Content Placeholder 2"/>
          <p:cNvSpPr>
            <a:spLocks noGrp="1"/>
          </p:cNvSpPr>
          <p:nvPr>
            <p:ph idx="1"/>
          </p:nvPr>
        </p:nvSpPr>
        <p:spPr>
          <a:xfrm>
            <a:off x="457200" y="2319337"/>
            <a:ext cx="8458200" cy="4525963"/>
          </a:xfrm>
        </p:spPr>
        <p:txBody>
          <a:bodyPr>
            <a:normAutofit fontScale="92500" lnSpcReduction="10000"/>
          </a:bodyPr>
          <a:lstStyle/>
          <a:p>
            <a:r>
              <a:rPr lang="en-US" sz="2800" dirty="0" smtClean="0"/>
              <a:t>Have a PBIS-MTSS framework in place</a:t>
            </a:r>
            <a:br>
              <a:rPr lang="en-US" sz="2800" dirty="0" smtClean="0"/>
            </a:br>
            <a:endParaRPr lang="en-US" sz="2800" dirty="0" smtClean="0"/>
          </a:p>
          <a:p>
            <a:r>
              <a:rPr lang="en-US" sz="2800" dirty="0" smtClean="0">
                <a:solidFill>
                  <a:schemeClr val="tx2"/>
                </a:solidFill>
              </a:rPr>
              <a:t>Identify desire and need  to add value to school’s PBIS program</a:t>
            </a:r>
            <a:br>
              <a:rPr lang="en-US" sz="2800" dirty="0" smtClean="0">
                <a:solidFill>
                  <a:schemeClr val="tx2"/>
                </a:solidFill>
              </a:rPr>
            </a:br>
            <a:endParaRPr lang="en-US" sz="2800" dirty="0" smtClean="0">
              <a:solidFill>
                <a:schemeClr val="tx2"/>
              </a:solidFill>
            </a:endParaRPr>
          </a:p>
          <a:p>
            <a:r>
              <a:rPr lang="en-US" sz="2800" dirty="0" smtClean="0"/>
              <a:t>Determine your school’s capacity to take on a culture shifting set of practices including need, resources and commitment.</a:t>
            </a:r>
            <a:br>
              <a:rPr lang="en-US" sz="2800" dirty="0" smtClean="0"/>
            </a:br>
            <a:endParaRPr lang="en-US" sz="2800" dirty="0" smtClean="0"/>
          </a:p>
          <a:p>
            <a:r>
              <a:rPr lang="en-US" sz="2800" dirty="0" smtClean="0">
                <a:solidFill>
                  <a:schemeClr val="tx2"/>
                </a:solidFill>
              </a:rPr>
              <a:t>Identify interested pioneers </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42446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Integrating &amp; Implementing Restorative Practices</a:t>
            </a:r>
            <a:endParaRPr lang="en-US" sz="4000" dirty="0"/>
          </a:p>
        </p:txBody>
      </p:sp>
      <p:sp>
        <p:nvSpPr>
          <p:cNvPr id="3" name="Content Placeholder 2"/>
          <p:cNvSpPr>
            <a:spLocks noGrp="1"/>
          </p:cNvSpPr>
          <p:nvPr>
            <p:ph idx="1"/>
          </p:nvPr>
        </p:nvSpPr>
        <p:spPr>
          <a:xfrm>
            <a:off x="381000" y="1676400"/>
            <a:ext cx="8458200" cy="4800600"/>
          </a:xfrm>
        </p:spPr>
        <p:txBody>
          <a:bodyPr>
            <a:normAutofit lnSpcReduction="10000"/>
          </a:bodyPr>
          <a:lstStyle/>
          <a:p>
            <a:pPr marL="0" indent="0">
              <a:buNone/>
            </a:pPr>
            <a:r>
              <a:rPr lang="en-US" sz="2800" dirty="0" smtClean="0">
                <a:solidFill>
                  <a:schemeClr val="tx2"/>
                </a:solidFill>
              </a:rPr>
              <a:t>Determine interest, capacity &amp; need to:</a:t>
            </a:r>
          </a:p>
          <a:p>
            <a:pPr lvl="1"/>
            <a:r>
              <a:rPr lang="en-US" sz="2600" dirty="0">
                <a:solidFill>
                  <a:schemeClr val="tx2"/>
                </a:solidFill>
              </a:rPr>
              <a:t>Build deeper community &amp; stronger relationships among students and staff</a:t>
            </a:r>
          </a:p>
          <a:p>
            <a:pPr lvl="1"/>
            <a:r>
              <a:rPr lang="en-US" sz="2600" dirty="0">
                <a:solidFill>
                  <a:schemeClr val="tx1">
                    <a:lumMod val="65000"/>
                    <a:lumOff val="35000"/>
                  </a:schemeClr>
                </a:solidFill>
              </a:rPr>
              <a:t>Use circles for social-emotional and academic outcomes</a:t>
            </a:r>
          </a:p>
          <a:p>
            <a:pPr lvl="1"/>
            <a:r>
              <a:rPr lang="en-US" sz="2600" dirty="0" smtClean="0">
                <a:solidFill>
                  <a:schemeClr val="tx2"/>
                </a:solidFill>
              </a:rPr>
              <a:t>Add student, staff, and parent voice to discipline decisions</a:t>
            </a:r>
          </a:p>
          <a:p>
            <a:pPr lvl="1"/>
            <a:r>
              <a:rPr lang="en-US" sz="2600" dirty="0" smtClean="0">
                <a:solidFill>
                  <a:schemeClr val="tx1">
                    <a:lumMod val="65000"/>
                    <a:lumOff val="35000"/>
                  </a:schemeClr>
                </a:solidFill>
              </a:rPr>
              <a:t>Shift from an adversarial  to a restorative approach</a:t>
            </a:r>
          </a:p>
          <a:p>
            <a:pPr lvl="1"/>
            <a:r>
              <a:rPr lang="en-US" sz="2600" dirty="0" smtClean="0">
                <a:solidFill>
                  <a:schemeClr val="tx2"/>
                </a:solidFill>
              </a:rPr>
              <a:t>Reduce suspensions and expulsions</a:t>
            </a:r>
          </a:p>
          <a:p>
            <a:pPr lvl="1"/>
            <a:r>
              <a:rPr lang="en-US" sz="2600" dirty="0" smtClean="0">
                <a:solidFill>
                  <a:schemeClr val="tx1">
                    <a:lumMod val="65000"/>
                    <a:lumOff val="35000"/>
                  </a:schemeClr>
                </a:solidFill>
              </a:rPr>
              <a:t>Become more whole-learner focused</a:t>
            </a:r>
          </a:p>
        </p:txBody>
      </p:sp>
    </p:spTree>
    <p:extLst>
      <p:ext uri="{BB962C8B-B14F-4D97-AF65-F5344CB8AC3E}">
        <p14:creationId xmlns:p14="http://schemas.microsoft.com/office/powerpoint/2010/main" val="3198331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914400" y="228600"/>
            <a:ext cx="7391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auto" hangingPunct="1">
              <a:lnSpc>
                <a:spcPct val="150000"/>
              </a:lnSpc>
              <a:spcBef>
                <a:spcPts val="0"/>
              </a:spcBef>
              <a:spcAft>
                <a:spcPts val="0"/>
              </a:spcAft>
              <a:defRPr/>
            </a:pPr>
            <a:r>
              <a:rPr lang="en-US" sz="3600" b="1" dirty="0">
                <a:solidFill>
                  <a:schemeClr val="tx2"/>
                </a:solidFill>
                <a:latin typeface="+mn-lt"/>
              </a:rPr>
              <a:t>Restorative Practices in Schools </a:t>
            </a:r>
            <a:r>
              <a:rPr lang="en-US" sz="3600" dirty="0">
                <a:solidFill>
                  <a:schemeClr val="tx2"/>
                </a:solidFill>
                <a:latin typeface="+mn-lt"/>
              </a:rPr>
              <a:t>are inspired by the philosophy and practices of restorative </a:t>
            </a:r>
            <a:r>
              <a:rPr lang="en-US" sz="3600" dirty="0" smtClean="0">
                <a:solidFill>
                  <a:schemeClr val="tx2"/>
                </a:solidFill>
                <a:latin typeface="+mn-lt"/>
              </a:rPr>
              <a:t>justice, </a:t>
            </a:r>
            <a:r>
              <a:rPr lang="en-US" sz="3600" dirty="0">
                <a:solidFill>
                  <a:schemeClr val="tx2"/>
                </a:solidFill>
                <a:latin typeface="+mn-lt"/>
              </a:rPr>
              <a:t>which puts repairing harm done to </a:t>
            </a:r>
            <a:r>
              <a:rPr lang="en-US" sz="3600" b="1" i="1" dirty="0">
                <a:solidFill>
                  <a:schemeClr val="tx2"/>
                </a:solidFill>
                <a:latin typeface="+mn-lt"/>
              </a:rPr>
              <a:t>relationships</a:t>
            </a:r>
            <a:r>
              <a:rPr lang="en-US" sz="3600" dirty="0">
                <a:solidFill>
                  <a:schemeClr val="tx2"/>
                </a:solidFill>
                <a:latin typeface="+mn-lt"/>
              </a:rPr>
              <a:t> and people over and above the need for assigning blame and dispensing punishment.</a:t>
            </a:r>
            <a:r>
              <a:rPr lang="en-US" sz="3600" dirty="0">
                <a:solidFill>
                  <a:schemeClr val="tx2"/>
                </a:solidFill>
              </a:rPr>
              <a:t> </a:t>
            </a:r>
          </a:p>
        </p:txBody>
      </p:sp>
      <p:sp>
        <p:nvSpPr>
          <p:cNvPr id="56325" name="TextBox 1"/>
          <p:cNvSpPr txBox="1">
            <a:spLocks noChangeArrowheads="1"/>
          </p:cNvSpPr>
          <p:nvPr/>
        </p:nvSpPr>
        <p:spPr bwMode="auto">
          <a:xfrm>
            <a:off x="533400" y="6477000"/>
            <a:ext cx="800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r" eaLnBrk="1" hangingPunct="1">
              <a:spcBef>
                <a:spcPct val="0"/>
              </a:spcBef>
              <a:buClrTx/>
              <a:buSzTx/>
              <a:buFontTx/>
              <a:buNone/>
            </a:pPr>
            <a:r>
              <a:rPr lang="en-US" altLang="en-US" sz="1400" dirty="0">
                <a:latin typeface="+mj-lt"/>
              </a:rPr>
              <a:t>Source:  Lucille Eber. 7th Annual NYC PBIS Leadership Summit June 13, 2014 </a:t>
            </a:r>
            <a:endParaRPr lang="en-US" altLang="en-US" sz="1400" i="1" dirty="0">
              <a:latin typeface="+mj-lt"/>
            </a:endParaRPr>
          </a:p>
        </p:txBody>
      </p:sp>
    </p:spTree>
    <p:extLst>
      <p:ext uri="{BB962C8B-B14F-4D97-AF65-F5344CB8AC3E}">
        <p14:creationId xmlns:p14="http://schemas.microsoft.com/office/powerpoint/2010/main" val="269297006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600200"/>
          </a:xfrm>
        </p:spPr>
        <p:txBody>
          <a:bodyPr/>
          <a:lstStyle/>
          <a:p>
            <a:pPr>
              <a:lnSpc>
                <a:spcPct val="100000"/>
              </a:lnSpc>
            </a:pPr>
            <a:r>
              <a:rPr lang="en-US" sz="2000" i="1" dirty="0" smtClean="0">
                <a:solidFill>
                  <a:schemeClr val="tx1">
                    <a:lumMod val="65000"/>
                    <a:lumOff val="35000"/>
                  </a:schemeClr>
                </a:solidFill>
              </a:rPr>
              <a:t>Orange County Dept. of Education</a:t>
            </a:r>
            <a:r>
              <a:rPr lang="en-US" sz="3200" dirty="0" smtClean="0"/>
              <a:t/>
            </a:r>
            <a:br>
              <a:rPr lang="en-US" sz="3200" dirty="0" smtClean="0"/>
            </a:br>
            <a:r>
              <a:rPr lang="en-US" sz="3200" dirty="0" smtClean="0"/>
              <a:t>Restorative Practice Initiative</a:t>
            </a:r>
            <a:br>
              <a:rPr lang="en-US" sz="3200" dirty="0" smtClean="0"/>
            </a:br>
            <a:r>
              <a:rPr lang="en-US" sz="2400" dirty="0" smtClean="0">
                <a:solidFill>
                  <a:schemeClr val="tx1">
                    <a:lumMod val="65000"/>
                    <a:lumOff val="35000"/>
                  </a:schemeClr>
                </a:solidFill>
                <a:latin typeface="+mj-lt"/>
              </a:rPr>
              <a:t>Support for Your District and School Staff</a:t>
            </a:r>
            <a:endParaRPr lang="en-US" sz="3200" dirty="0">
              <a:latin typeface="+mj-lt"/>
            </a:endParaRPr>
          </a:p>
        </p:txBody>
      </p:sp>
      <p:sp>
        <p:nvSpPr>
          <p:cNvPr id="3" name="Text Placeholder 2"/>
          <p:cNvSpPr>
            <a:spLocks noGrp="1"/>
          </p:cNvSpPr>
          <p:nvPr>
            <p:ph idx="1"/>
          </p:nvPr>
        </p:nvSpPr>
        <p:spPr>
          <a:xfrm>
            <a:off x="533400" y="2133600"/>
            <a:ext cx="8229600" cy="4525963"/>
          </a:xfrm>
        </p:spPr>
        <p:txBody>
          <a:bodyPr>
            <a:normAutofit/>
          </a:bodyPr>
          <a:lstStyle/>
          <a:p>
            <a:r>
              <a:rPr lang="en-US" sz="3200" dirty="0" smtClean="0">
                <a:solidFill>
                  <a:schemeClr val="tx1">
                    <a:lumMod val="65000"/>
                    <a:lumOff val="35000"/>
                  </a:schemeClr>
                </a:solidFill>
              </a:rPr>
              <a:t>Ongoing RP trainings for school staff </a:t>
            </a:r>
          </a:p>
          <a:p>
            <a:r>
              <a:rPr lang="en-US" sz="3200" dirty="0">
                <a:solidFill>
                  <a:schemeClr val="tx2"/>
                </a:solidFill>
              </a:rPr>
              <a:t>RP Community Network for implementation support</a:t>
            </a:r>
          </a:p>
          <a:p>
            <a:r>
              <a:rPr lang="en-US" sz="3200" dirty="0" smtClean="0">
                <a:solidFill>
                  <a:schemeClr val="tx1">
                    <a:lumMod val="65000"/>
                    <a:lumOff val="35000"/>
                  </a:schemeClr>
                </a:solidFill>
              </a:rPr>
              <a:t>OCDE PBIS-MTSS training program introducing RP concepts</a:t>
            </a:r>
          </a:p>
          <a:p>
            <a:r>
              <a:rPr lang="en-US" sz="3200" dirty="0" smtClean="0">
                <a:solidFill>
                  <a:schemeClr val="tx2"/>
                </a:solidFill>
              </a:rPr>
              <a:t>Support a cadre of trainers</a:t>
            </a:r>
          </a:p>
          <a:p>
            <a:r>
              <a:rPr lang="en-US" sz="3200" dirty="0" smtClean="0">
                <a:solidFill>
                  <a:schemeClr val="tx1">
                    <a:lumMod val="65000"/>
                    <a:lumOff val="35000"/>
                  </a:schemeClr>
                </a:solidFill>
              </a:rPr>
              <a:t>Website of resources &amp; supports</a:t>
            </a:r>
            <a:endParaRPr lang="en-US" dirty="0"/>
          </a:p>
        </p:txBody>
      </p:sp>
      <p:sp>
        <p:nvSpPr>
          <p:cNvPr id="5" name="TextBox 4"/>
          <p:cNvSpPr txBox="1"/>
          <p:nvPr/>
        </p:nvSpPr>
        <p:spPr>
          <a:xfrm>
            <a:off x="838200" y="6071632"/>
            <a:ext cx="6934200" cy="738664"/>
          </a:xfrm>
          <a:prstGeom prst="rect">
            <a:avLst/>
          </a:prstGeom>
          <a:noFill/>
        </p:spPr>
        <p:txBody>
          <a:bodyPr wrap="square" rtlCol="0">
            <a:spAutoFit/>
          </a:bodyPr>
          <a:lstStyle/>
          <a:p>
            <a:r>
              <a:rPr lang="en-US" sz="1400" dirty="0">
                <a:hlinkClick r:id="rId3"/>
              </a:rPr>
              <a:t>http://</a:t>
            </a:r>
            <a:r>
              <a:rPr lang="en-US" sz="1400" dirty="0" smtClean="0">
                <a:hlinkClick r:id="rId3"/>
              </a:rPr>
              <a:t>www.healthiersf.org/RestorativePractices/media/restorative_practices_and_san_francisco_public_schools_640x360.mp4</a:t>
            </a:r>
            <a:endParaRPr lang="en-US" sz="1400" dirty="0" smtClean="0"/>
          </a:p>
          <a:p>
            <a:endParaRPr lang="en-US" sz="1400" dirty="0"/>
          </a:p>
        </p:txBody>
      </p:sp>
    </p:spTree>
    <p:extLst>
      <p:ext uri="{BB962C8B-B14F-4D97-AF65-F5344CB8AC3E}">
        <p14:creationId xmlns:p14="http://schemas.microsoft.com/office/powerpoint/2010/main" val="2157359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772400" cy="2505075"/>
          </a:xfrm>
        </p:spPr>
        <p:txBody>
          <a:bodyPr/>
          <a:lstStyle/>
          <a:p>
            <a:r>
              <a:rPr lang="en-US" dirty="0" smtClean="0"/>
              <a:t>Sign up for more info</a:t>
            </a:r>
            <a:endParaRPr lang="en-US" dirty="0"/>
          </a:p>
        </p:txBody>
      </p:sp>
      <p:pic>
        <p:nvPicPr>
          <p:cNvPr id="1026" name="Picture 2" descr="C:\Users\lvezzuto\AppData\Local\Microsoft\Windows\Temporary Internet Files\Content.IE5\7ANE52I3\quill-p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6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p:cNvSpPr>
          <p:nvPr/>
        </p:nvSpPr>
        <p:spPr bwMode="auto">
          <a:xfrm>
            <a:off x="561975" y="698500"/>
            <a:ext cx="77835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sz="3900" dirty="0">
                <a:solidFill>
                  <a:schemeClr val="tx2"/>
                </a:solidFill>
                <a:latin typeface="+mj-lt"/>
                <a:sym typeface="GothamCondensed-Bold"/>
              </a:rPr>
              <a:t>SCHOOL-TO-PRISON PIPELINE</a:t>
            </a:r>
          </a:p>
        </p:txBody>
      </p:sp>
      <p:grpSp>
        <p:nvGrpSpPr>
          <p:cNvPr id="54275" name="Group 2"/>
          <p:cNvGrpSpPr>
            <a:grpSpLocks/>
          </p:cNvGrpSpPr>
          <p:nvPr/>
        </p:nvGrpSpPr>
        <p:grpSpPr bwMode="auto">
          <a:xfrm>
            <a:off x="198438" y="2473325"/>
            <a:ext cx="2312987" cy="2089150"/>
            <a:chOff x="0" y="0"/>
            <a:chExt cx="2072" cy="1872"/>
          </a:xfrm>
        </p:grpSpPr>
        <p:sp>
          <p:nvSpPr>
            <p:cNvPr id="54296" name="Oval 3"/>
            <p:cNvSpPr>
              <a:spLocks/>
            </p:cNvSpPr>
            <p:nvPr/>
          </p:nvSpPr>
          <p:spPr bwMode="auto">
            <a:xfrm>
              <a:off x="104" y="0"/>
              <a:ext cx="1872" cy="1872"/>
            </a:xfrm>
            <a:prstGeom prst="ellipse">
              <a:avLst/>
            </a:prstGeom>
            <a:solidFill>
              <a:schemeClr val="accent1"/>
            </a:solidFill>
            <a:ln w="25400">
              <a:solidFill>
                <a:srgbClr val="FFFFFF"/>
              </a:solidFill>
              <a:miter lim="800000"/>
              <a:headEnd/>
              <a:tailEnd/>
            </a:ln>
          </p:spPr>
          <p:txBody>
            <a:bodyPr lIns="0" tIns="0" rIns="0" bIns="0"/>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endParaRPr lang="en-US" altLang="en-US">
                <a:solidFill>
                  <a:srgbClr val="6D6D6D"/>
                </a:solidFill>
                <a:latin typeface="Times New Roman" pitchFamily="18" charset="0"/>
                <a:sym typeface="Palatino"/>
              </a:endParaRPr>
            </a:p>
          </p:txBody>
        </p:sp>
        <p:sp>
          <p:nvSpPr>
            <p:cNvPr id="54297" name="Rectangle 4"/>
            <p:cNvSpPr>
              <a:spLocks/>
            </p:cNvSpPr>
            <p:nvPr/>
          </p:nvSpPr>
          <p:spPr bwMode="auto">
            <a:xfrm>
              <a:off x="0" y="792"/>
              <a:ext cx="2072"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4200" bIns="0"/>
            <a:lstStyle>
              <a:lvl1pPr marL="409575" eaLnBrk="0" hangingPunct="0">
                <a:spcBef>
                  <a:spcPct val="20000"/>
                </a:spcBef>
                <a:buClr>
                  <a:schemeClr val="accent1"/>
                </a:buClr>
                <a:buSzPct val="85000"/>
                <a:buFont typeface="Arial" pitchFamily="34" charset="0"/>
                <a:buChar char="•"/>
                <a:tabLst>
                  <a:tab pos="749300" algn="l"/>
                </a:tabLst>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tabLst>
                  <a:tab pos="749300" algn="l"/>
                </a:tabLst>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tabLst>
                  <a:tab pos="749300" algn="l"/>
                </a:tabLst>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tabLst>
                  <a:tab pos="749300" algn="l"/>
                </a:tabLst>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tabLst>
                  <a:tab pos="749300" algn="l"/>
                </a:tabLst>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tabLst>
                  <a:tab pos="749300" algn="l"/>
                </a:tabLst>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tabLst>
                  <a:tab pos="749300" algn="l"/>
                </a:tabLst>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tabLst>
                  <a:tab pos="749300" algn="l"/>
                </a:tabLst>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tabLst>
                  <a:tab pos="749300" algn="l"/>
                </a:tabLst>
                <a:defRPr sz="1400">
                  <a:solidFill>
                    <a:schemeClr val="tx1"/>
                  </a:solidFill>
                  <a:latin typeface="Arial" pitchFamily="34" charset="0"/>
                </a:defRPr>
              </a:lvl9pPr>
            </a:lstStyle>
            <a:p>
              <a:pPr algn="ctr" eaLnBrk="1" hangingPunct="1">
                <a:spcBef>
                  <a:spcPct val="0"/>
                </a:spcBef>
                <a:buClrTx/>
                <a:buSzTx/>
                <a:buFontTx/>
                <a:buNone/>
              </a:pPr>
              <a:r>
                <a:rPr lang="en-US" altLang="en-US" dirty="0">
                  <a:solidFill>
                    <a:srgbClr val="FFFFFF"/>
                  </a:solidFill>
                  <a:latin typeface="+mj-lt"/>
                  <a:sym typeface="Gotham-Medium"/>
                </a:rPr>
                <a:t>SCHOOL</a:t>
              </a:r>
            </a:p>
            <a:p>
              <a:pPr algn="ctr" eaLnBrk="1" hangingPunct="1">
                <a:spcBef>
                  <a:spcPct val="0"/>
                </a:spcBef>
                <a:buClrTx/>
                <a:buSzTx/>
                <a:buFontTx/>
                <a:buNone/>
              </a:pPr>
              <a:endParaRPr lang="en-US" altLang="en-US" sz="1200" dirty="0">
                <a:solidFill>
                  <a:srgbClr val="F80000"/>
                </a:solidFill>
                <a:latin typeface="Gotham-Medium"/>
                <a:sym typeface="Gotham-Medium"/>
              </a:endParaRPr>
            </a:p>
            <a:p>
              <a:pPr algn="ctr" eaLnBrk="1" hangingPunct="1">
                <a:spcBef>
                  <a:spcPct val="0"/>
                </a:spcBef>
                <a:buClrTx/>
                <a:buSzTx/>
                <a:buFontTx/>
                <a:buNone/>
              </a:pPr>
              <a:endParaRPr lang="en-US" altLang="en-US" sz="1200" dirty="0">
                <a:solidFill>
                  <a:srgbClr val="F80000"/>
                </a:solidFill>
                <a:latin typeface="Gotham-Medium"/>
                <a:sym typeface="Gotham-Medium"/>
              </a:endParaRPr>
            </a:p>
          </p:txBody>
        </p:sp>
      </p:grpSp>
      <p:grpSp>
        <p:nvGrpSpPr>
          <p:cNvPr id="6" name="Group 5"/>
          <p:cNvGrpSpPr>
            <a:grpSpLocks/>
          </p:cNvGrpSpPr>
          <p:nvPr/>
        </p:nvGrpSpPr>
        <p:grpSpPr bwMode="auto">
          <a:xfrm>
            <a:off x="4114937" y="4475163"/>
            <a:ext cx="2054225" cy="1474787"/>
            <a:chOff x="57" y="0"/>
            <a:chExt cx="1840" cy="1320"/>
          </a:xfrm>
        </p:grpSpPr>
        <p:sp>
          <p:nvSpPr>
            <p:cNvPr id="54294" name="Oval 6"/>
            <p:cNvSpPr>
              <a:spLocks/>
            </p:cNvSpPr>
            <p:nvPr/>
          </p:nvSpPr>
          <p:spPr bwMode="auto">
            <a:xfrm>
              <a:off x="260" y="0"/>
              <a:ext cx="1320" cy="1320"/>
            </a:xfrm>
            <a:prstGeom prst="ellipse">
              <a:avLst/>
            </a:prstGeom>
            <a:solidFill>
              <a:srgbClr val="4CA2D1"/>
            </a:solidFill>
            <a:ln w="25400">
              <a:solidFill>
                <a:srgbClr val="FFFFFF"/>
              </a:solidFill>
              <a:miter lim="800000"/>
              <a:headEnd/>
              <a:tailEnd/>
            </a:ln>
          </p:spPr>
          <p:txBody>
            <a:bodyPr lIns="0" tIns="0" rIns="0" bIns="0"/>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endParaRPr lang="en-US" altLang="en-US" sz="2500">
                <a:solidFill>
                  <a:srgbClr val="6D6D6D"/>
                </a:solidFill>
                <a:latin typeface="Times New Roman" pitchFamily="18" charset="0"/>
                <a:sym typeface="Palatino"/>
              </a:endParaRPr>
            </a:p>
          </p:txBody>
        </p:sp>
        <p:sp>
          <p:nvSpPr>
            <p:cNvPr id="54295" name="Rectangle 7"/>
            <p:cNvSpPr>
              <a:spLocks/>
            </p:cNvSpPr>
            <p:nvPr/>
          </p:nvSpPr>
          <p:spPr bwMode="auto">
            <a:xfrm>
              <a:off x="57" y="359"/>
              <a:ext cx="184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4200" bIns="0"/>
            <a:lstStyle>
              <a:lvl1pPr marL="409575"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sz="1800" dirty="0">
                  <a:solidFill>
                    <a:srgbClr val="FFFFFF"/>
                  </a:solidFill>
                  <a:latin typeface="+mj-lt"/>
                  <a:sym typeface="Gotham-Medium"/>
                </a:rPr>
                <a:t>Dropping </a:t>
              </a:r>
            </a:p>
            <a:p>
              <a:pPr algn="ctr" eaLnBrk="1" hangingPunct="1">
                <a:spcBef>
                  <a:spcPct val="0"/>
                </a:spcBef>
                <a:buClrTx/>
                <a:buSzTx/>
                <a:buFontTx/>
                <a:buNone/>
              </a:pPr>
              <a:r>
                <a:rPr lang="en-US" altLang="en-US" sz="1800" dirty="0">
                  <a:solidFill>
                    <a:srgbClr val="FFFFFF"/>
                  </a:solidFill>
                  <a:latin typeface="+mj-lt"/>
                  <a:sym typeface="Gotham-Medium"/>
                </a:rPr>
                <a:t>Out</a:t>
              </a:r>
            </a:p>
          </p:txBody>
        </p:sp>
      </p:grpSp>
      <p:grpSp>
        <p:nvGrpSpPr>
          <p:cNvPr id="8" name="Group 8"/>
          <p:cNvGrpSpPr>
            <a:grpSpLocks/>
          </p:cNvGrpSpPr>
          <p:nvPr/>
        </p:nvGrpSpPr>
        <p:grpSpPr bwMode="auto">
          <a:xfrm>
            <a:off x="6380163" y="4618038"/>
            <a:ext cx="2002161" cy="2027237"/>
            <a:chOff x="-36" y="88"/>
            <a:chExt cx="1848" cy="1815"/>
          </a:xfrm>
        </p:grpSpPr>
        <p:sp>
          <p:nvSpPr>
            <p:cNvPr id="54292" name="Oval 9"/>
            <p:cNvSpPr>
              <a:spLocks/>
            </p:cNvSpPr>
            <p:nvPr/>
          </p:nvSpPr>
          <p:spPr bwMode="auto">
            <a:xfrm>
              <a:off x="-36" y="88"/>
              <a:ext cx="1814" cy="1815"/>
            </a:xfrm>
            <a:prstGeom prst="ellipse">
              <a:avLst/>
            </a:prstGeom>
            <a:solidFill>
              <a:srgbClr val="A62224"/>
            </a:solidFill>
            <a:ln w="25400">
              <a:solidFill>
                <a:srgbClr val="FFFFFF"/>
              </a:solidFill>
              <a:miter lim="800000"/>
              <a:headEnd/>
              <a:tailEnd/>
            </a:ln>
          </p:spPr>
          <p:txBody>
            <a:bodyPr lIns="0" tIns="0" rIns="0" bIns="0"/>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endParaRPr lang="en-US" altLang="en-US" sz="2500">
                <a:solidFill>
                  <a:srgbClr val="6D6D6D"/>
                </a:solidFill>
                <a:latin typeface="Times New Roman" pitchFamily="18" charset="0"/>
                <a:sym typeface="Palatino"/>
              </a:endParaRPr>
            </a:p>
          </p:txBody>
        </p:sp>
        <p:sp>
          <p:nvSpPr>
            <p:cNvPr id="54293" name="Rectangle 10"/>
            <p:cNvSpPr>
              <a:spLocks/>
            </p:cNvSpPr>
            <p:nvPr/>
          </p:nvSpPr>
          <p:spPr bwMode="auto">
            <a:xfrm>
              <a:off x="34" y="661"/>
              <a:ext cx="177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4200" bIns="0"/>
            <a:lstStyle>
              <a:lvl1pPr marL="409575"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dirty="0">
                  <a:solidFill>
                    <a:srgbClr val="FFFFFF"/>
                  </a:solidFill>
                  <a:latin typeface="+mj-lt"/>
                  <a:sym typeface="Gotham-Medium"/>
                </a:rPr>
                <a:t>Adult Prison</a:t>
              </a:r>
            </a:p>
          </p:txBody>
        </p:sp>
      </p:grpSp>
      <p:grpSp>
        <p:nvGrpSpPr>
          <p:cNvPr id="9" name="Group 11"/>
          <p:cNvGrpSpPr>
            <a:grpSpLocks/>
          </p:cNvGrpSpPr>
          <p:nvPr/>
        </p:nvGrpSpPr>
        <p:grpSpPr bwMode="auto">
          <a:xfrm>
            <a:off x="4453641" y="1905000"/>
            <a:ext cx="2688521" cy="1879600"/>
            <a:chOff x="-8" y="0"/>
            <a:chExt cx="2118" cy="1839"/>
          </a:xfrm>
        </p:grpSpPr>
        <p:sp>
          <p:nvSpPr>
            <p:cNvPr id="54290" name="Oval 12"/>
            <p:cNvSpPr>
              <a:spLocks/>
            </p:cNvSpPr>
            <p:nvPr/>
          </p:nvSpPr>
          <p:spPr bwMode="auto">
            <a:xfrm>
              <a:off x="126" y="0"/>
              <a:ext cx="1840" cy="1839"/>
            </a:xfrm>
            <a:prstGeom prst="ellipse">
              <a:avLst/>
            </a:prstGeom>
            <a:solidFill>
              <a:srgbClr val="A62224"/>
            </a:solidFill>
            <a:ln w="25400">
              <a:solidFill>
                <a:srgbClr val="FFFFFF"/>
              </a:solidFill>
              <a:miter lim="800000"/>
              <a:headEnd/>
              <a:tailEnd/>
            </a:ln>
          </p:spPr>
          <p:txBody>
            <a:bodyPr lIns="0" tIns="0" rIns="0" bIns="0"/>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endParaRPr lang="en-US" altLang="en-US" sz="2500">
                <a:solidFill>
                  <a:srgbClr val="6D6D6D"/>
                </a:solidFill>
                <a:latin typeface="Times New Roman" pitchFamily="18" charset="0"/>
                <a:sym typeface="Palatino"/>
              </a:endParaRPr>
            </a:p>
          </p:txBody>
        </p:sp>
        <p:sp>
          <p:nvSpPr>
            <p:cNvPr id="54291" name="Rectangle 13"/>
            <p:cNvSpPr>
              <a:spLocks/>
            </p:cNvSpPr>
            <p:nvPr/>
          </p:nvSpPr>
          <p:spPr bwMode="auto">
            <a:xfrm>
              <a:off x="-8" y="279"/>
              <a:ext cx="211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4200" bIns="0"/>
            <a:lstStyle>
              <a:lvl1pPr marL="409575"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sz="2000" dirty="0">
                  <a:solidFill>
                    <a:srgbClr val="FFFFFF"/>
                  </a:solidFill>
                  <a:latin typeface="+mj-lt"/>
                  <a:sym typeface="Gotham-Medium"/>
                </a:rPr>
                <a:t>Juvenile Detention</a:t>
              </a:r>
              <a:br>
                <a:rPr lang="en-US" altLang="en-US" sz="2000" dirty="0">
                  <a:solidFill>
                    <a:srgbClr val="FFFFFF"/>
                  </a:solidFill>
                  <a:latin typeface="+mj-lt"/>
                  <a:sym typeface="Gotham-Medium"/>
                </a:rPr>
              </a:br>
              <a:r>
                <a:rPr lang="en-US" altLang="en-US" sz="2000" dirty="0">
                  <a:solidFill>
                    <a:srgbClr val="FFFFFF"/>
                  </a:solidFill>
                  <a:latin typeface="+mj-lt"/>
                  <a:sym typeface="Gotham-Medium"/>
                </a:rPr>
                <a:t>or Secure Commitment</a:t>
              </a:r>
            </a:p>
          </p:txBody>
        </p:sp>
      </p:grpSp>
      <p:grpSp>
        <p:nvGrpSpPr>
          <p:cNvPr id="10" name="Group 17"/>
          <p:cNvGrpSpPr>
            <a:grpSpLocks/>
          </p:cNvGrpSpPr>
          <p:nvPr/>
        </p:nvGrpSpPr>
        <p:grpSpPr bwMode="auto">
          <a:xfrm>
            <a:off x="2209800" y="3727450"/>
            <a:ext cx="2398713" cy="1527175"/>
            <a:chOff x="66" y="0"/>
            <a:chExt cx="1904" cy="1368"/>
          </a:xfrm>
        </p:grpSpPr>
        <p:sp>
          <p:nvSpPr>
            <p:cNvPr id="54288" name="Oval 18"/>
            <p:cNvSpPr>
              <a:spLocks/>
            </p:cNvSpPr>
            <p:nvPr/>
          </p:nvSpPr>
          <p:spPr bwMode="auto">
            <a:xfrm>
              <a:off x="269" y="0"/>
              <a:ext cx="1366" cy="1368"/>
            </a:xfrm>
            <a:prstGeom prst="ellipse">
              <a:avLst/>
            </a:prstGeom>
            <a:solidFill>
              <a:srgbClr val="4CA2D1"/>
            </a:solidFill>
            <a:ln w="25400">
              <a:solidFill>
                <a:srgbClr val="FFFFFF"/>
              </a:solidFill>
              <a:miter lim="800000"/>
              <a:headEnd/>
              <a:tailEnd/>
            </a:ln>
          </p:spPr>
          <p:txBody>
            <a:bodyPr lIns="0" tIns="0" rIns="0" bIns="0"/>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endParaRPr lang="en-US" altLang="en-US">
                <a:solidFill>
                  <a:srgbClr val="6D6D6D"/>
                </a:solidFill>
                <a:latin typeface="Times New Roman" pitchFamily="18" charset="0"/>
                <a:sym typeface="Palatino"/>
              </a:endParaRPr>
            </a:p>
          </p:txBody>
        </p:sp>
        <p:sp>
          <p:nvSpPr>
            <p:cNvPr id="54289" name="Rectangle 19"/>
            <p:cNvSpPr>
              <a:spLocks/>
            </p:cNvSpPr>
            <p:nvPr/>
          </p:nvSpPr>
          <p:spPr bwMode="auto">
            <a:xfrm>
              <a:off x="66" y="455"/>
              <a:ext cx="1904"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84200" bIns="0"/>
            <a:lstStyle>
              <a:lvl1pPr marL="409575"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sz="1800" dirty="0">
                  <a:solidFill>
                    <a:srgbClr val="FFFFFF"/>
                  </a:solidFill>
                  <a:latin typeface="+mj-lt"/>
                  <a:sym typeface="Gotham-Medium"/>
                </a:rPr>
                <a:t>Suspension &amp; Expulsion</a:t>
              </a:r>
            </a:p>
          </p:txBody>
        </p:sp>
      </p:grpSp>
      <p:sp>
        <p:nvSpPr>
          <p:cNvPr id="54280" name="Oval 1"/>
          <p:cNvSpPr>
            <a:spLocks noChangeArrowheads="1"/>
          </p:cNvSpPr>
          <p:nvPr/>
        </p:nvSpPr>
        <p:spPr bwMode="auto">
          <a:xfrm>
            <a:off x="7142163" y="2203450"/>
            <a:ext cx="1412875" cy="1422400"/>
          </a:xfrm>
          <a:prstGeom prst="ellipse">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gn="ctr" eaLnBrk="1" hangingPunct="1">
              <a:spcBef>
                <a:spcPct val="0"/>
              </a:spcBef>
              <a:buClrTx/>
              <a:buSzTx/>
              <a:buFontTx/>
              <a:buNone/>
            </a:pPr>
            <a:r>
              <a:rPr lang="en-US" altLang="en-US" dirty="0">
                <a:solidFill>
                  <a:schemeClr val="bg1"/>
                </a:solidFill>
                <a:latin typeface="+mj-lt"/>
                <a:ea typeface="ヒラギノ明朝 ProN W3"/>
                <a:cs typeface="ヒラギノ明朝 ProN W3"/>
                <a:sym typeface="Palatino"/>
              </a:rPr>
              <a:t>Re-entry</a:t>
            </a:r>
          </a:p>
        </p:txBody>
      </p:sp>
      <p:sp>
        <p:nvSpPr>
          <p:cNvPr id="3" name="Right Arrow 2"/>
          <p:cNvSpPr/>
          <p:nvPr/>
        </p:nvSpPr>
        <p:spPr>
          <a:xfrm>
            <a:off x="2254250" y="4038600"/>
            <a:ext cx="257175"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ight Arrow 23"/>
          <p:cNvSpPr/>
          <p:nvPr/>
        </p:nvSpPr>
        <p:spPr>
          <a:xfrm>
            <a:off x="4006850" y="4903788"/>
            <a:ext cx="255588" cy="196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Arrow Connector 4"/>
          <p:cNvCxnSpPr/>
          <p:nvPr/>
        </p:nvCxnSpPr>
        <p:spPr>
          <a:xfrm flipV="1">
            <a:off x="5294313" y="3740150"/>
            <a:ext cx="209550" cy="8223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4294" idx="6"/>
          </p:cNvCxnSpPr>
          <p:nvPr/>
        </p:nvCxnSpPr>
        <p:spPr>
          <a:xfrm>
            <a:off x="5815013" y="5213350"/>
            <a:ext cx="604837" cy="1651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02525" y="3625850"/>
            <a:ext cx="144463" cy="9921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4290" idx="6"/>
            <a:endCxn id="54280" idx="2"/>
          </p:cNvCxnSpPr>
          <p:nvPr/>
        </p:nvCxnSpPr>
        <p:spPr>
          <a:xfrm>
            <a:off x="6959373" y="2844800"/>
            <a:ext cx="182790" cy="6985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54287" name="TextBox 1"/>
          <p:cNvSpPr txBox="1">
            <a:spLocks noChangeArrowheads="1"/>
          </p:cNvSpPr>
          <p:nvPr/>
        </p:nvSpPr>
        <p:spPr bwMode="auto">
          <a:xfrm>
            <a:off x="838200" y="6361113"/>
            <a:ext cx="499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sz="1800">
                <a:latin typeface="Times New Roman" pitchFamily="18" charset="0"/>
                <a:hlinkClick r:id="rId4"/>
              </a:rPr>
              <a:t>http://www.dignityinschools.org/taxonomy/term/71</a:t>
            </a:r>
            <a:r>
              <a:rPr lang="en-US" altLang="en-US" sz="1800">
                <a:latin typeface="Times New Roman" pitchFamily="18" charset="0"/>
              </a:rPr>
              <a:t> </a:t>
            </a:r>
          </a:p>
        </p:txBody>
      </p:sp>
    </p:spTree>
    <p:extLst>
      <p:ext uri="{BB962C8B-B14F-4D97-AF65-F5344CB8AC3E}">
        <p14:creationId xmlns:p14="http://schemas.microsoft.com/office/powerpoint/2010/main" val="218546585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Autofit/>
          </a:bodyPr>
          <a:lstStyle/>
          <a:p>
            <a:pPr algn="ctr">
              <a:defRPr/>
            </a:pPr>
            <a:r>
              <a:rPr lang="en-US" sz="3600" b="1" dirty="0" smtClean="0">
                <a:cs typeface="Arial" pitchFamily="34" charset="0"/>
              </a:rPr>
              <a:t>California Education Code</a:t>
            </a:r>
            <a:endParaRPr lang="en-US" sz="3600" b="1" dirty="0">
              <a:cs typeface="Arial" pitchFamily="34" charset="0"/>
            </a:endParaRPr>
          </a:p>
        </p:txBody>
      </p:sp>
      <p:sp>
        <p:nvSpPr>
          <p:cNvPr id="55299" name="Content Placeholder 2"/>
          <p:cNvSpPr>
            <a:spLocks noGrp="1"/>
          </p:cNvSpPr>
          <p:nvPr>
            <p:ph idx="1"/>
          </p:nvPr>
        </p:nvSpPr>
        <p:spPr>
          <a:xfrm>
            <a:off x="457200" y="1371600"/>
            <a:ext cx="8229600" cy="4876800"/>
          </a:xfrm>
        </p:spPr>
        <p:txBody>
          <a:bodyPr>
            <a:normAutofit fontScale="92500"/>
          </a:bodyPr>
          <a:lstStyle/>
          <a:p>
            <a:r>
              <a:rPr lang="en-US" altLang="en-US" sz="2800" dirty="0" smtClean="0">
                <a:solidFill>
                  <a:schemeClr val="tx1">
                    <a:lumMod val="75000"/>
                    <a:lumOff val="25000"/>
                  </a:schemeClr>
                </a:solidFill>
                <a:cs typeface="Arial" pitchFamily="34" charset="0"/>
              </a:rPr>
              <a:t>ED Code 48900.5. states: (a) Suspension, …, shall be imposed only when other means of correction fail to bring about proper conduct. </a:t>
            </a:r>
          </a:p>
          <a:p>
            <a:r>
              <a:rPr lang="en-US" altLang="en-US" sz="2800" dirty="0" smtClean="0">
                <a:solidFill>
                  <a:schemeClr val="tx1">
                    <a:lumMod val="75000"/>
                    <a:lumOff val="25000"/>
                  </a:schemeClr>
                </a:solidFill>
                <a:cs typeface="Arial" pitchFamily="34" charset="0"/>
              </a:rPr>
              <a:t>(b) Other means of correction include, but are not limited to, the following: </a:t>
            </a:r>
          </a:p>
          <a:p>
            <a:pPr lvl="1"/>
            <a:endParaRPr lang="en-US" altLang="en-US" sz="2400" b="1" dirty="0" smtClean="0">
              <a:solidFill>
                <a:srgbClr val="C00000"/>
              </a:solidFill>
              <a:cs typeface="Arial" pitchFamily="34" charset="0"/>
            </a:endParaRPr>
          </a:p>
          <a:p>
            <a:pPr marL="457200" lvl="1" indent="0">
              <a:buNone/>
            </a:pPr>
            <a:r>
              <a:rPr lang="en-US" altLang="en-US" sz="2800" b="1" dirty="0" smtClean="0">
                <a:solidFill>
                  <a:schemeClr val="tx2"/>
                </a:solidFill>
              </a:rPr>
              <a:t>Participation in a </a:t>
            </a:r>
            <a:r>
              <a:rPr lang="en-US" altLang="en-US" sz="2800" b="1" u="sng" dirty="0" smtClean="0">
                <a:solidFill>
                  <a:schemeClr val="tx2"/>
                </a:solidFill>
              </a:rPr>
              <a:t>restorative justice </a:t>
            </a:r>
            <a:r>
              <a:rPr lang="en-US" altLang="en-US" sz="2800" b="1" dirty="0" smtClean="0">
                <a:solidFill>
                  <a:schemeClr val="tx2"/>
                </a:solidFill>
              </a:rPr>
              <a:t>program. </a:t>
            </a:r>
            <a:br>
              <a:rPr lang="en-US" altLang="en-US" sz="2800" b="1" dirty="0" smtClean="0">
                <a:solidFill>
                  <a:schemeClr val="tx2"/>
                </a:solidFill>
              </a:rPr>
            </a:br>
            <a:endParaRPr lang="en-US" altLang="en-US" sz="2800" b="1" dirty="0" smtClean="0">
              <a:solidFill>
                <a:schemeClr val="tx2"/>
              </a:solidFill>
            </a:endParaRPr>
          </a:p>
          <a:p>
            <a:pPr marL="457200" lvl="1" indent="0">
              <a:buNone/>
            </a:pPr>
            <a:r>
              <a:rPr lang="en-US" altLang="en-US" sz="2800" b="1" dirty="0" smtClean="0">
                <a:solidFill>
                  <a:schemeClr val="tx2"/>
                </a:solidFill>
              </a:rPr>
              <a:t>A </a:t>
            </a:r>
            <a:r>
              <a:rPr lang="en-US" altLang="en-US" sz="2800" b="1" u="sng" dirty="0" smtClean="0">
                <a:solidFill>
                  <a:schemeClr val="tx2"/>
                </a:solidFill>
              </a:rPr>
              <a:t>positive behavior support approach </a:t>
            </a:r>
            <a:r>
              <a:rPr lang="en-US" altLang="en-US" sz="2800" b="1" dirty="0" smtClean="0">
                <a:solidFill>
                  <a:schemeClr val="tx2"/>
                </a:solidFill>
              </a:rPr>
              <a:t>with tiered interventions that occur during the school day on campus. </a:t>
            </a:r>
          </a:p>
        </p:txBody>
      </p:sp>
      <p:sp>
        <p:nvSpPr>
          <p:cNvPr id="6" name="Rectangle 5">
            <a:hlinkClick r:id="rId3" action="ppaction://hlinksldjump"/>
          </p:cNvPr>
          <p:cNvSpPr/>
          <p:nvPr/>
        </p:nvSpPr>
        <p:spPr>
          <a:xfrm>
            <a:off x="0" y="4957763"/>
            <a:ext cx="9144000" cy="457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cs typeface="Arial" pitchFamily="34" charset="0"/>
            </a:endParaRPr>
          </a:p>
        </p:txBody>
      </p:sp>
    </p:spTree>
    <p:extLst>
      <p:ext uri="{BB962C8B-B14F-4D97-AF65-F5344CB8AC3E}">
        <p14:creationId xmlns:p14="http://schemas.microsoft.com/office/powerpoint/2010/main" val="356404110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26" y="609600"/>
            <a:ext cx="6065032" cy="550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78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1"/>
            <a:ext cx="9296400" cy="33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228600"/>
            <a:ext cx="5105400" cy="1200329"/>
          </a:xfrm>
          <a:prstGeom prst="rect">
            <a:avLst/>
          </a:prstGeom>
          <a:noFill/>
        </p:spPr>
        <p:txBody>
          <a:bodyPr wrap="square" rtlCol="0">
            <a:spAutoFit/>
          </a:bodyPr>
          <a:lstStyle/>
          <a:p>
            <a:pPr algn="ctr"/>
            <a:r>
              <a:rPr lang="en-US" sz="2400" b="1" dirty="0" smtClean="0"/>
              <a:t>Education Code 48900(k) </a:t>
            </a:r>
            <a:br>
              <a:rPr lang="en-US" sz="2400" b="1" dirty="0" smtClean="0"/>
            </a:br>
            <a:r>
              <a:rPr lang="en-US" sz="2400" b="1" dirty="0" smtClean="0"/>
              <a:t>Defiance Suspension and Expulsion </a:t>
            </a:r>
          </a:p>
        </p:txBody>
      </p:sp>
      <p:sp>
        <p:nvSpPr>
          <p:cNvPr id="3" name="TextBox 2"/>
          <p:cNvSpPr txBox="1"/>
          <p:nvPr/>
        </p:nvSpPr>
        <p:spPr>
          <a:xfrm>
            <a:off x="4914900" y="6172200"/>
            <a:ext cx="3848100" cy="369332"/>
          </a:xfrm>
          <a:prstGeom prst="rect">
            <a:avLst/>
          </a:prstGeom>
          <a:noFill/>
        </p:spPr>
        <p:txBody>
          <a:bodyPr wrap="square" rtlCol="0">
            <a:spAutoFit/>
          </a:bodyPr>
          <a:lstStyle/>
          <a:p>
            <a:r>
              <a:rPr lang="en-US" dirty="0" smtClean="0"/>
              <a:t>Calif. Dept of Education 2013-14</a:t>
            </a:r>
            <a:endParaRPr lang="en-US" dirty="0"/>
          </a:p>
        </p:txBody>
      </p:sp>
    </p:spTree>
    <p:extLst>
      <p:ext uri="{BB962C8B-B14F-4D97-AF65-F5344CB8AC3E}">
        <p14:creationId xmlns:p14="http://schemas.microsoft.com/office/powerpoint/2010/main" val="156739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36651"/>
            <a:ext cx="68215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15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8" y="76200"/>
            <a:ext cx="8001000" cy="1096962"/>
          </a:xfrm>
        </p:spPr>
        <p:txBody>
          <a:bodyPr>
            <a:noAutofit/>
          </a:bodyPr>
          <a:lstStyle/>
          <a:p>
            <a:pPr algn="ctr"/>
            <a:r>
              <a:rPr lang="en-US" sz="3600" b="1" dirty="0" smtClean="0">
                <a:cs typeface="Arial" pitchFamily="34" charset="0"/>
              </a:rPr>
              <a:t>What are Restorative Practices (RP)?</a:t>
            </a:r>
            <a:endParaRPr lang="en-US" sz="3600" b="1" dirty="0">
              <a:cs typeface="Arial" pitchFamily="34" charset="0"/>
            </a:endParaRPr>
          </a:p>
        </p:txBody>
      </p:sp>
      <p:sp>
        <p:nvSpPr>
          <p:cNvPr id="8" name="Rectangle 3"/>
          <p:cNvSpPr>
            <a:spLocks noGrp="1" noChangeArrowheads="1"/>
          </p:cNvSpPr>
          <p:nvPr>
            <p:ph idx="1"/>
          </p:nvPr>
        </p:nvSpPr>
        <p:spPr>
          <a:xfrm>
            <a:off x="381000" y="1676400"/>
            <a:ext cx="8417378" cy="4778828"/>
          </a:xfrm>
        </p:spPr>
        <p:txBody>
          <a:bodyPr>
            <a:normAutofit/>
          </a:bodyPr>
          <a:lstStyle/>
          <a:p>
            <a:pPr>
              <a:lnSpc>
                <a:spcPct val="150000"/>
              </a:lnSpc>
            </a:pPr>
            <a:r>
              <a:rPr lang="en-US" sz="3200" dirty="0" smtClean="0">
                <a:solidFill>
                  <a:schemeClr val="tx1">
                    <a:lumMod val="65000"/>
                    <a:lumOff val="35000"/>
                  </a:schemeClr>
                </a:solidFill>
                <a:cs typeface="Arial" pitchFamily="34" charset="0"/>
              </a:rPr>
              <a:t>Restorative Practices are a framework for building community and for responding to challenging behavior through authentic dialogue, coming to understanding, and making things right. </a:t>
            </a:r>
            <a:r>
              <a:rPr lang="en-US" sz="3200" dirty="0" smtClean="0">
                <a:cs typeface="Arial" pitchFamily="34" charset="0"/>
              </a:rPr>
              <a:t> </a:t>
            </a:r>
          </a:p>
          <a:p>
            <a:r>
              <a:rPr lang="en-US" sz="3200" dirty="0" smtClean="0">
                <a:cs typeface="Arial" pitchFamily="34" charset="0"/>
              </a:rPr>
              <a:t>                                                        </a:t>
            </a:r>
            <a:r>
              <a:rPr lang="en-US" sz="2400" i="1" dirty="0" smtClean="0">
                <a:cs typeface="Arial" pitchFamily="34" charset="0"/>
              </a:rPr>
              <a:t>IIRP</a:t>
            </a:r>
          </a:p>
          <a:p>
            <a:pPr marL="457200" lvl="1" indent="0" eaLnBrk="1" hangingPunct="1">
              <a:lnSpc>
                <a:spcPct val="90000"/>
              </a:lnSpc>
              <a:buNone/>
            </a:pPr>
            <a:endParaRPr lang="en-US" sz="2000" b="1" dirty="0" smtClean="0">
              <a:latin typeface="Arial" charset="0"/>
            </a:endParaRPr>
          </a:p>
          <a:p>
            <a:pPr lvl="1" eaLnBrk="1" hangingPunct="1">
              <a:lnSpc>
                <a:spcPct val="90000"/>
              </a:lnSpc>
              <a:buNone/>
            </a:pPr>
            <a:endParaRPr lang="en-US" sz="2000" dirty="0" smtClean="0">
              <a:latin typeface="Arial" charset="0"/>
            </a:endParaRPr>
          </a:p>
        </p:txBody>
      </p:sp>
    </p:spTree>
    <p:extLst>
      <p:ext uri="{BB962C8B-B14F-4D97-AF65-F5344CB8AC3E}">
        <p14:creationId xmlns:p14="http://schemas.microsoft.com/office/powerpoint/2010/main" val="11784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F91A8639BEAD47940900568EBD6BCE" ma:contentTypeVersion="1" ma:contentTypeDescription="Create a new document." ma:contentTypeScope="" ma:versionID="f0f0f826f9ad1f78729cae6f7a05eaa0">
  <xsd:schema xmlns:xsd="http://www.w3.org/2001/XMLSchema" xmlns:xs="http://www.w3.org/2001/XMLSchema" xmlns:p="http://schemas.microsoft.com/office/2006/metadata/properties" xmlns:ns1="http://schemas.microsoft.com/sharepoint/v3" targetNamespace="http://schemas.microsoft.com/office/2006/metadata/properties" ma:root="true" ma:fieldsID="ea0b4376b0eaa88f6ea1320605b5b29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1A3BCF-83CE-41AD-AD71-6B66144FDFA7}"/>
</file>

<file path=customXml/itemProps2.xml><?xml version="1.0" encoding="utf-8"?>
<ds:datastoreItem xmlns:ds="http://schemas.openxmlformats.org/officeDocument/2006/customXml" ds:itemID="{04B1943E-4F07-4770-84A0-C10F7B3ED047}"/>
</file>

<file path=customXml/itemProps3.xml><?xml version="1.0" encoding="utf-8"?>
<ds:datastoreItem xmlns:ds="http://schemas.openxmlformats.org/officeDocument/2006/customXml" ds:itemID="{A9C852EE-430A-456E-A15D-8CCAFE06EDE1}"/>
</file>

<file path=docProps/app.xml><?xml version="1.0" encoding="utf-8"?>
<Properties xmlns="http://schemas.openxmlformats.org/officeDocument/2006/extended-properties" xmlns:vt="http://schemas.openxmlformats.org/officeDocument/2006/docPropsVTypes">
  <Template>Executive</Template>
  <TotalTime>933</TotalTime>
  <Words>1092</Words>
  <Application>Microsoft Office PowerPoint</Application>
  <PresentationFormat>On-screen Show (4:3)</PresentationFormat>
  <Paragraphs>203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Executive</vt:lpstr>
      <vt:lpstr>Integrating Restorative Practices within a Multi-tiered System of Support</vt:lpstr>
      <vt:lpstr>A Circle</vt:lpstr>
      <vt:lpstr>PowerPoint Presentation</vt:lpstr>
      <vt:lpstr>PowerPoint Presentation</vt:lpstr>
      <vt:lpstr>California Education Code</vt:lpstr>
      <vt:lpstr>PowerPoint Presentation</vt:lpstr>
      <vt:lpstr>PowerPoint Presentation</vt:lpstr>
      <vt:lpstr>PowerPoint Presentation</vt:lpstr>
      <vt:lpstr>What are Restorative Practices (RP)?</vt:lpstr>
      <vt:lpstr>PowerPoint Presentation</vt:lpstr>
      <vt:lpstr>PowerPoint Presentation</vt:lpstr>
      <vt:lpstr>PowerPoint Presentation</vt:lpstr>
      <vt:lpstr>Paradigm Shift </vt:lpstr>
      <vt:lpstr>A Continuum  of Restorative Practices</vt:lpstr>
      <vt:lpstr>Affective Questions</vt:lpstr>
      <vt:lpstr>PowerPoint Presentation</vt:lpstr>
      <vt:lpstr>PowerPoint Presentation</vt:lpstr>
      <vt:lpstr>PowerPoint Presentation</vt:lpstr>
      <vt:lpstr>Integrating Restorative Practices  into A Multi-tiered Framework</vt:lpstr>
      <vt:lpstr>Integrating Restorative Practices  into A Multi-tiered Framework</vt:lpstr>
      <vt:lpstr>PowerPoint Presentation</vt:lpstr>
      <vt:lpstr>Whole-School Outcomes with Implementation Fidelity</vt:lpstr>
      <vt:lpstr>PowerPoint Presentation</vt:lpstr>
      <vt:lpstr>PowerPoint Presentation</vt:lpstr>
      <vt:lpstr>PowerPoint Presentation</vt:lpstr>
      <vt:lpstr>PowerPoint Presentation</vt:lpstr>
      <vt:lpstr>PowerPoint Presentation</vt:lpstr>
      <vt:lpstr>Integrating &amp; Implementing Restorative Practices</vt:lpstr>
      <vt:lpstr>Integrating &amp; Implementing Restorative Practices</vt:lpstr>
      <vt:lpstr>Orange County Dept. of Education Restorative Practice Initiative Support for Your District and School Staff</vt:lpstr>
      <vt:lpstr>Sign up for more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Practices</dc:title>
  <dc:creator>LVezzuto</dc:creator>
  <cp:lastModifiedBy>LVezzuto</cp:lastModifiedBy>
  <cp:revision>64</cp:revision>
  <cp:lastPrinted>2015-04-13T23:45:19Z</cp:lastPrinted>
  <dcterms:created xsi:type="dcterms:W3CDTF">2015-03-03T19:22:49Z</dcterms:created>
  <dcterms:modified xsi:type="dcterms:W3CDTF">2015-04-23T17:48:43Z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0x010100B5F91A8639BEAD47940900568EBD6BCE</vt:lpwstr>
  </property>
  <property fmtid="{D5CDD505-2E9C-101B-9397-08002B2CF9AE}" pid="3" name="Order">
    <vt:r8>20400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