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emf" ContentType="image/x-emf"/>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diagrams/data1.xml" ContentType="application/vnd.openxmlformats-officedocument.drawingml.diagramData+xml"/>
  <Override PartName="/ppt/slides/slide38.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59.xml" ContentType="application/vnd.openxmlformats-officedocument.presentationml.slide+xml"/>
  <Override PartName="/ppt/slides/slide36.xml" ContentType="application/vnd.openxmlformats-officedocument.presentationml.slide+xml"/>
  <Override PartName="/ppt/slides/slide58.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37.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embeddings/oleObject1.bin" ContentType="application/vnd.openxmlformats-officedocument.oleObject"/>
  <Override PartName="/ppt/diagrams/quickStyle1.xml" ContentType="application/vnd.openxmlformats-officedocument.drawingml.diagramStyle+xml"/>
  <Override PartName="/ppt/diagrams/layout1.xml" ContentType="application/vnd.openxmlformats-officedocument.drawingml.diagramLayou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sldIdLst>
    <p:sldId id="277" r:id="rId2"/>
    <p:sldId id="325" r:id="rId3"/>
    <p:sldId id="322" r:id="rId4"/>
    <p:sldId id="342" r:id="rId5"/>
    <p:sldId id="324" r:id="rId6"/>
    <p:sldId id="327" r:id="rId7"/>
    <p:sldId id="256" r:id="rId8"/>
    <p:sldId id="305" r:id="rId9"/>
    <p:sldId id="306" r:id="rId10"/>
    <p:sldId id="263" r:id="rId11"/>
    <p:sldId id="318" r:id="rId12"/>
    <p:sldId id="276" r:id="rId13"/>
    <p:sldId id="310" r:id="rId14"/>
    <p:sldId id="295" r:id="rId15"/>
    <p:sldId id="299" r:id="rId16"/>
    <p:sldId id="300" r:id="rId17"/>
    <p:sldId id="268" r:id="rId18"/>
    <p:sldId id="343" r:id="rId19"/>
    <p:sldId id="288" r:id="rId20"/>
    <p:sldId id="289" r:id="rId21"/>
    <p:sldId id="280" r:id="rId22"/>
    <p:sldId id="311" r:id="rId23"/>
    <p:sldId id="281" r:id="rId24"/>
    <p:sldId id="344" r:id="rId25"/>
    <p:sldId id="328" r:id="rId26"/>
    <p:sldId id="269" r:id="rId27"/>
    <p:sldId id="270" r:id="rId28"/>
    <p:sldId id="271" r:id="rId29"/>
    <p:sldId id="272" r:id="rId30"/>
    <p:sldId id="273" r:id="rId31"/>
    <p:sldId id="274" r:id="rId32"/>
    <p:sldId id="275" r:id="rId33"/>
    <p:sldId id="267" r:id="rId34"/>
    <p:sldId id="262" r:id="rId35"/>
    <p:sldId id="264" r:id="rId36"/>
    <p:sldId id="265" r:id="rId37"/>
    <p:sldId id="329" r:id="rId38"/>
    <p:sldId id="338" r:id="rId39"/>
    <p:sldId id="337" r:id="rId40"/>
    <p:sldId id="331" r:id="rId41"/>
    <p:sldId id="332" r:id="rId42"/>
    <p:sldId id="333" r:id="rId43"/>
    <p:sldId id="334" r:id="rId44"/>
    <p:sldId id="335" r:id="rId45"/>
    <p:sldId id="336" r:id="rId46"/>
    <p:sldId id="340" r:id="rId47"/>
    <p:sldId id="321" r:id="rId48"/>
    <p:sldId id="341" r:id="rId49"/>
    <p:sldId id="319" r:id="rId50"/>
    <p:sldId id="260" r:id="rId51"/>
    <p:sldId id="312" r:id="rId52"/>
    <p:sldId id="313" r:id="rId53"/>
    <p:sldId id="314" r:id="rId54"/>
    <p:sldId id="284" r:id="rId55"/>
    <p:sldId id="315" r:id="rId56"/>
    <p:sldId id="316" r:id="rId57"/>
    <p:sldId id="317" r:id="rId58"/>
    <p:sldId id="294" r:id="rId59"/>
    <p:sldId id="320"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41" d="100"/>
          <a:sy n="41" d="100"/>
        </p:scale>
        <p:origin x="-2784" y="-119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4425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63" Type="http://schemas.openxmlformats.org/officeDocument/2006/relationships/presProps" Target="presProps.xml"/><Relationship Id="rId42" Type="http://schemas.openxmlformats.org/officeDocument/2006/relationships/slide" Target="slides/slide41.xml"/><Relationship Id="rId47" Type="http://schemas.openxmlformats.org/officeDocument/2006/relationships/slide" Target="slides/slide46.xml"/><Relationship Id="rId21" Type="http://schemas.openxmlformats.org/officeDocument/2006/relationships/slide" Target="slides/slide20.xml"/><Relationship Id="rId68" Type="http://schemas.openxmlformats.org/officeDocument/2006/relationships/customXml" Target="../customXml/item2.xml"/><Relationship Id="rId7" Type="http://schemas.openxmlformats.org/officeDocument/2006/relationships/slide" Target="slides/slide6.xml"/><Relationship Id="rId16" Type="http://schemas.openxmlformats.org/officeDocument/2006/relationships/slide" Target="slides/slide15.xml"/><Relationship Id="rId2" Type="http://schemas.openxmlformats.org/officeDocument/2006/relationships/slide" Target="slides/slide1.xml"/><Relationship Id="rId29" Type="http://schemas.openxmlformats.org/officeDocument/2006/relationships/slide" Target="slides/slide28.xml"/><Relationship Id="rId66" Type="http://schemas.openxmlformats.org/officeDocument/2006/relationships/tableStyles" Target="tableStyles.xml"/><Relationship Id="rId53" Type="http://schemas.openxmlformats.org/officeDocument/2006/relationships/slide" Target="slides/slide52.xml"/><Relationship Id="rId58" Type="http://schemas.openxmlformats.org/officeDocument/2006/relationships/slide" Target="slides/slide57.xml"/><Relationship Id="rId40" Type="http://schemas.openxmlformats.org/officeDocument/2006/relationships/slide" Target="slides/slide39.xml"/><Relationship Id="rId45" Type="http://schemas.openxmlformats.org/officeDocument/2006/relationships/slide" Target="slides/slide44.xml"/><Relationship Id="rId32" Type="http://schemas.openxmlformats.org/officeDocument/2006/relationships/slide" Target="slides/slide31.xml"/><Relationship Id="rId37" Type="http://schemas.openxmlformats.org/officeDocument/2006/relationships/slide" Target="slides/slide36.xml"/><Relationship Id="rId24" Type="http://schemas.openxmlformats.org/officeDocument/2006/relationships/slide" Target="slides/slide23.xml"/><Relationship Id="rId11" Type="http://schemas.openxmlformats.org/officeDocument/2006/relationships/slide" Target="slides/slide10.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64" Type="http://schemas.openxmlformats.org/officeDocument/2006/relationships/viewProps" Target="viewProps.xml"/><Relationship Id="rId56" Type="http://schemas.openxmlformats.org/officeDocument/2006/relationships/slide" Target="slides/slide55.xml"/><Relationship Id="rId43" Type="http://schemas.openxmlformats.org/officeDocument/2006/relationships/slide" Target="slides/slide42.xml"/><Relationship Id="rId48" Type="http://schemas.openxmlformats.org/officeDocument/2006/relationships/slide" Target="slides/slide47.xml"/><Relationship Id="rId30" Type="http://schemas.openxmlformats.org/officeDocument/2006/relationships/slide" Target="slides/slide29.xml"/><Relationship Id="rId35" Type="http://schemas.openxmlformats.org/officeDocument/2006/relationships/slide" Target="slides/slide34.xml"/><Relationship Id="rId22" Type="http://schemas.openxmlformats.org/officeDocument/2006/relationships/slide" Target="slides/slide21.xml"/><Relationship Id="rId27" Type="http://schemas.openxmlformats.org/officeDocument/2006/relationships/slide" Target="slides/slide26.xml"/><Relationship Id="rId69" Type="http://schemas.openxmlformats.org/officeDocument/2006/relationships/customXml" Target="../customXml/item3.xml"/><Relationship Id="rId51" Type="http://schemas.openxmlformats.org/officeDocument/2006/relationships/slide" Target="slides/slide50.xml"/><Relationship Id="rId8" Type="http://schemas.openxmlformats.org/officeDocument/2006/relationships/slide" Target="slides/slide7.xml"/><Relationship Id="rId3" Type="http://schemas.openxmlformats.org/officeDocument/2006/relationships/slide" Target="slides/slide2.xml"/><Relationship Id="rId17" Type="http://schemas.openxmlformats.org/officeDocument/2006/relationships/slide" Target="slides/slide16.xml"/><Relationship Id="rId59" Type="http://schemas.openxmlformats.org/officeDocument/2006/relationships/slide" Target="slides/slide58.xml"/><Relationship Id="rId46" Type="http://schemas.openxmlformats.org/officeDocument/2006/relationships/slide" Target="slides/slide45.xml"/><Relationship Id="rId33" Type="http://schemas.openxmlformats.org/officeDocument/2006/relationships/slide" Target="slides/slide32.xml"/><Relationship Id="rId38" Type="http://schemas.openxmlformats.org/officeDocument/2006/relationships/slide" Target="slides/slide37.xml"/><Relationship Id="rId25" Type="http://schemas.openxmlformats.org/officeDocument/2006/relationships/slide" Target="slides/slide24.xml"/><Relationship Id="rId12" Type="http://schemas.openxmlformats.org/officeDocument/2006/relationships/slide" Target="slides/slide11.xml"/><Relationship Id="rId67" Type="http://schemas.openxmlformats.org/officeDocument/2006/relationships/customXml" Target="../customXml/item1.xml"/><Relationship Id="rId54" Type="http://schemas.openxmlformats.org/officeDocument/2006/relationships/slide" Target="slides/slide53.xml"/><Relationship Id="rId41" Type="http://schemas.openxmlformats.org/officeDocument/2006/relationships/slide" Target="slides/slide40.xml"/><Relationship Id="rId20" Type="http://schemas.openxmlformats.org/officeDocument/2006/relationships/slide" Target="slides/slide19.xml"/><Relationship Id="rId62" Type="http://schemas.openxmlformats.org/officeDocument/2006/relationships/printerSettings" Target="printerSettings/printerSettings1.bin"/><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57" Type="http://schemas.openxmlformats.org/officeDocument/2006/relationships/slide" Target="slides/slide56.xml"/><Relationship Id="rId49" Type="http://schemas.openxmlformats.org/officeDocument/2006/relationships/slide" Target="slides/slide48.xml"/><Relationship Id="rId36" Type="http://schemas.openxmlformats.org/officeDocument/2006/relationships/slide" Target="slides/slide35.xml"/><Relationship Id="rId23" Type="http://schemas.openxmlformats.org/officeDocument/2006/relationships/slide" Target="slides/slide22.xml"/><Relationship Id="rId28" Type="http://schemas.openxmlformats.org/officeDocument/2006/relationships/slide" Target="slides/slide27.xml"/><Relationship Id="rId65" Type="http://schemas.openxmlformats.org/officeDocument/2006/relationships/theme" Target="theme/theme1.xml"/><Relationship Id="rId52" Type="http://schemas.openxmlformats.org/officeDocument/2006/relationships/slide" Target="slides/slide51.xml"/><Relationship Id="rId44" Type="http://schemas.openxmlformats.org/officeDocument/2006/relationships/slide" Target="slides/slide43.xml"/><Relationship Id="rId31" Type="http://schemas.openxmlformats.org/officeDocument/2006/relationships/slide" Target="slides/slide30.xml"/><Relationship Id="rId60" Type="http://schemas.openxmlformats.org/officeDocument/2006/relationships/slide" Target="slides/slide59.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55" Type="http://schemas.openxmlformats.org/officeDocument/2006/relationships/slide" Target="slides/slide54.xml"/><Relationship Id="rId34"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0FA23E-4F9F-454F-8198-341736336F6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08B06053-21A4-4269-9AB1-7B3CD84D2AC4}">
      <dgm:prSet phldrT="[Text]" custT="1"/>
      <dgm:spPr/>
      <dgm:t>
        <a:bodyPr/>
        <a:lstStyle/>
        <a:p>
          <a:r>
            <a:rPr lang="en-US" sz="1000" dirty="0" smtClean="0"/>
            <a:t>Conflict</a:t>
          </a:r>
        </a:p>
        <a:p>
          <a:r>
            <a:rPr lang="en-US" sz="1000" dirty="0" smtClean="0"/>
            <a:t>Resolution</a:t>
          </a:r>
          <a:endParaRPr lang="en-US" sz="1000" dirty="0"/>
        </a:p>
      </dgm:t>
    </dgm:pt>
    <dgm:pt modelId="{275F81EC-8C06-4810-961C-263B22ED346C}" type="parTrans" cxnId="{4E729FAF-A899-4312-8B69-300CAD800AC0}">
      <dgm:prSet/>
      <dgm:spPr/>
      <dgm:t>
        <a:bodyPr/>
        <a:lstStyle/>
        <a:p>
          <a:endParaRPr lang="en-US"/>
        </a:p>
      </dgm:t>
    </dgm:pt>
    <dgm:pt modelId="{7735311A-ABF6-4804-863E-B364C6DFF362}" type="sibTrans" cxnId="{4E729FAF-A899-4312-8B69-300CAD800AC0}">
      <dgm:prSet custT="1"/>
      <dgm:spPr/>
      <dgm:t>
        <a:bodyPr/>
        <a:lstStyle/>
        <a:p>
          <a:endParaRPr lang="en-US" sz="1000"/>
        </a:p>
      </dgm:t>
    </dgm:pt>
    <dgm:pt modelId="{6CD360C5-4865-4CED-BDCC-F289091AE29E}">
      <dgm:prSet phldrT="[Text]" custT="1"/>
      <dgm:spPr>
        <a:solidFill>
          <a:srgbClr val="00B050"/>
        </a:solidFill>
      </dgm:spPr>
      <dgm:t>
        <a:bodyPr/>
        <a:lstStyle/>
        <a:p>
          <a:r>
            <a:rPr lang="en-US" sz="1000" dirty="0" smtClean="0"/>
            <a:t>Building </a:t>
          </a:r>
        </a:p>
        <a:p>
          <a:r>
            <a:rPr lang="en-US" sz="1000" dirty="0" smtClean="0"/>
            <a:t>Community</a:t>
          </a:r>
          <a:endParaRPr lang="en-US" sz="1000" dirty="0"/>
        </a:p>
      </dgm:t>
    </dgm:pt>
    <dgm:pt modelId="{BE5CBA56-073C-4D82-9637-442266D76B52}" type="parTrans" cxnId="{9D7B72BA-7340-49B9-B0B6-4ACE065738A2}">
      <dgm:prSet/>
      <dgm:spPr/>
      <dgm:t>
        <a:bodyPr/>
        <a:lstStyle/>
        <a:p>
          <a:endParaRPr lang="en-US"/>
        </a:p>
      </dgm:t>
    </dgm:pt>
    <dgm:pt modelId="{09556A55-8444-4BF7-A53D-01E8BED7A6E3}" type="sibTrans" cxnId="{9D7B72BA-7340-49B9-B0B6-4ACE065738A2}">
      <dgm:prSet custT="1"/>
      <dgm:spPr/>
      <dgm:t>
        <a:bodyPr/>
        <a:lstStyle/>
        <a:p>
          <a:endParaRPr lang="en-US" sz="1000"/>
        </a:p>
      </dgm:t>
    </dgm:pt>
    <dgm:pt modelId="{86AA939C-05D5-4249-B969-8B95C8AC5F4F}">
      <dgm:prSet phldrT="[Text]" custT="1"/>
      <dgm:spPr/>
      <dgm:t>
        <a:bodyPr/>
        <a:lstStyle/>
        <a:p>
          <a:r>
            <a:rPr lang="en-US" sz="1000" dirty="0" smtClean="0"/>
            <a:t>Healing</a:t>
          </a:r>
          <a:endParaRPr lang="en-US" sz="1000" dirty="0"/>
        </a:p>
      </dgm:t>
    </dgm:pt>
    <dgm:pt modelId="{421131A0-F7A7-461C-A1A4-50BBEDA750B4}" type="parTrans" cxnId="{12153B03-2214-485A-81DC-F225D4D3B02C}">
      <dgm:prSet/>
      <dgm:spPr/>
      <dgm:t>
        <a:bodyPr/>
        <a:lstStyle/>
        <a:p>
          <a:endParaRPr lang="en-US"/>
        </a:p>
      </dgm:t>
    </dgm:pt>
    <dgm:pt modelId="{44781923-4256-45A5-B16E-FDA25EF0F718}" type="sibTrans" cxnId="{12153B03-2214-485A-81DC-F225D4D3B02C}">
      <dgm:prSet custT="1"/>
      <dgm:spPr/>
      <dgm:t>
        <a:bodyPr/>
        <a:lstStyle/>
        <a:p>
          <a:endParaRPr lang="en-US" sz="1000"/>
        </a:p>
      </dgm:t>
    </dgm:pt>
    <dgm:pt modelId="{F22B9BEB-12F6-44B5-9434-AAC523ADF7D9}">
      <dgm:prSet phldrT="[Text]" custT="1"/>
      <dgm:spPr/>
      <dgm:t>
        <a:bodyPr/>
        <a:lstStyle/>
        <a:p>
          <a:r>
            <a:rPr lang="en-US" sz="1000" dirty="0" smtClean="0"/>
            <a:t>Problem-</a:t>
          </a:r>
        </a:p>
        <a:p>
          <a:r>
            <a:rPr lang="en-US" sz="1000" dirty="0" smtClean="0"/>
            <a:t>Solving</a:t>
          </a:r>
        </a:p>
      </dgm:t>
    </dgm:pt>
    <dgm:pt modelId="{20DFF7FE-A8ED-4632-B715-A4AFF218B3DB}" type="parTrans" cxnId="{A99E07A5-6849-4A56-859F-225002B89096}">
      <dgm:prSet/>
      <dgm:spPr/>
      <dgm:t>
        <a:bodyPr/>
        <a:lstStyle/>
        <a:p>
          <a:endParaRPr lang="en-US"/>
        </a:p>
      </dgm:t>
    </dgm:pt>
    <dgm:pt modelId="{E5E0846C-CF11-4B0A-980B-DE5BB6492457}" type="sibTrans" cxnId="{A99E07A5-6849-4A56-859F-225002B89096}">
      <dgm:prSet custT="1"/>
      <dgm:spPr/>
      <dgm:t>
        <a:bodyPr/>
        <a:lstStyle/>
        <a:p>
          <a:endParaRPr lang="en-US" sz="1000"/>
        </a:p>
      </dgm:t>
    </dgm:pt>
    <dgm:pt modelId="{CDD42780-4FBA-4BDC-9DEF-86679D8DD2B8}">
      <dgm:prSet phldrT="[Text]" custT="1"/>
      <dgm:spPr/>
      <dgm:t>
        <a:bodyPr/>
        <a:lstStyle/>
        <a:p>
          <a:r>
            <a:rPr lang="en-US" sz="1000" dirty="0" smtClean="0"/>
            <a:t>Brainstorming</a:t>
          </a:r>
          <a:endParaRPr lang="en-US" sz="1000" dirty="0"/>
        </a:p>
      </dgm:t>
    </dgm:pt>
    <dgm:pt modelId="{9CA16290-FD04-449E-A1D5-BC31F91CD03A}" type="parTrans" cxnId="{8092EFFC-DC0E-4A63-9361-FE3C8F8DF38C}">
      <dgm:prSet/>
      <dgm:spPr/>
      <dgm:t>
        <a:bodyPr/>
        <a:lstStyle/>
        <a:p>
          <a:endParaRPr lang="en-US"/>
        </a:p>
      </dgm:t>
    </dgm:pt>
    <dgm:pt modelId="{4BAE0007-3E7A-4253-B97C-1B4AB8FD7C5E}" type="sibTrans" cxnId="{8092EFFC-DC0E-4A63-9361-FE3C8F8DF38C}">
      <dgm:prSet custT="1"/>
      <dgm:spPr/>
      <dgm:t>
        <a:bodyPr/>
        <a:lstStyle/>
        <a:p>
          <a:endParaRPr lang="en-US" sz="1000"/>
        </a:p>
      </dgm:t>
    </dgm:pt>
    <dgm:pt modelId="{A5735790-BEA4-4380-9613-E4428DC78A9A}">
      <dgm:prSet custT="1"/>
      <dgm:spPr>
        <a:solidFill>
          <a:srgbClr val="00B050"/>
        </a:solidFill>
      </dgm:spPr>
      <dgm:t>
        <a:bodyPr/>
        <a:lstStyle/>
        <a:p>
          <a:r>
            <a:rPr lang="en-US" sz="1000" dirty="0" smtClean="0"/>
            <a:t>Reflecting</a:t>
          </a:r>
          <a:endParaRPr lang="en-US" sz="1000" dirty="0"/>
        </a:p>
      </dgm:t>
    </dgm:pt>
    <dgm:pt modelId="{22F62A04-2417-45AF-8769-804416B1CCF2}" type="parTrans" cxnId="{CF32A524-3733-4C50-99B2-5CB5BD4F8F7A}">
      <dgm:prSet/>
      <dgm:spPr/>
      <dgm:t>
        <a:bodyPr/>
        <a:lstStyle/>
        <a:p>
          <a:endParaRPr lang="en-US"/>
        </a:p>
      </dgm:t>
    </dgm:pt>
    <dgm:pt modelId="{121CD49C-5ECB-42C3-9F5E-32D5CECA208F}" type="sibTrans" cxnId="{CF32A524-3733-4C50-99B2-5CB5BD4F8F7A}">
      <dgm:prSet custT="1"/>
      <dgm:spPr/>
      <dgm:t>
        <a:bodyPr/>
        <a:lstStyle/>
        <a:p>
          <a:endParaRPr lang="en-US" sz="1000"/>
        </a:p>
      </dgm:t>
    </dgm:pt>
    <dgm:pt modelId="{1A7C4605-0DF9-4BE1-8CEA-E085AC723AAE}">
      <dgm:prSet custT="1"/>
      <dgm:spPr/>
      <dgm:t>
        <a:bodyPr/>
        <a:lstStyle/>
        <a:p>
          <a:r>
            <a:rPr lang="en-US" sz="1000" dirty="0" smtClean="0"/>
            <a:t>Defusing</a:t>
          </a:r>
        </a:p>
        <a:p>
          <a:r>
            <a:rPr lang="en-US" sz="1000" dirty="0" smtClean="0"/>
            <a:t>Tension</a:t>
          </a:r>
          <a:endParaRPr lang="en-US" sz="1000" dirty="0"/>
        </a:p>
      </dgm:t>
    </dgm:pt>
    <dgm:pt modelId="{F96DD64C-5D65-4A56-BB5F-7897D275D623}" type="parTrans" cxnId="{BB12EA14-3E0B-4F99-B482-4B3257E55B12}">
      <dgm:prSet/>
      <dgm:spPr/>
      <dgm:t>
        <a:bodyPr/>
        <a:lstStyle/>
        <a:p>
          <a:endParaRPr lang="en-US"/>
        </a:p>
      </dgm:t>
    </dgm:pt>
    <dgm:pt modelId="{A0F90AAE-314F-44EC-A977-D5142D078B77}" type="sibTrans" cxnId="{BB12EA14-3E0B-4F99-B482-4B3257E55B12}">
      <dgm:prSet custT="1"/>
      <dgm:spPr/>
      <dgm:t>
        <a:bodyPr/>
        <a:lstStyle/>
        <a:p>
          <a:endParaRPr lang="en-US" sz="1000"/>
        </a:p>
      </dgm:t>
    </dgm:pt>
    <dgm:pt modelId="{13AEBE90-0EAE-460E-85BE-27C5DBC926BC}">
      <dgm:prSet custT="1"/>
      <dgm:spPr>
        <a:solidFill>
          <a:srgbClr val="00B050"/>
        </a:solidFill>
      </dgm:spPr>
      <dgm:t>
        <a:bodyPr/>
        <a:lstStyle/>
        <a:p>
          <a:r>
            <a:rPr lang="en-US" sz="1000" dirty="0" smtClean="0"/>
            <a:t>Social Skills</a:t>
          </a:r>
          <a:endParaRPr lang="en-US" sz="1000" dirty="0"/>
        </a:p>
      </dgm:t>
    </dgm:pt>
    <dgm:pt modelId="{F86983DA-076F-4EED-BB09-41AFB14427CA}" type="parTrans" cxnId="{4919E09B-808E-4C9F-91B5-704A5BA6704B}">
      <dgm:prSet/>
      <dgm:spPr/>
      <dgm:t>
        <a:bodyPr/>
        <a:lstStyle/>
        <a:p>
          <a:endParaRPr lang="en-US"/>
        </a:p>
      </dgm:t>
    </dgm:pt>
    <dgm:pt modelId="{336A59D3-B09E-47A2-9352-476F5973B10B}" type="sibTrans" cxnId="{4919E09B-808E-4C9F-91B5-704A5BA6704B}">
      <dgm:prSet custT="1"/>
      <dgm:spPr/>
      <dgm:t>
        <a:bodyPr/>
        <a:lstStyle/>
        <a:p>
          <a:endParaRPr lang="en-US" sz="1000"/>
        </a:p>
      </dgm:t>
    </dgm:pt>
    <dgm:pt modelId="{EB101E04-38A4-48E8-8B9A-8F31A0DC0FDB}">
      <dgm:prSet custT="1"/>
      <dgm:spPr>
        <a:solidFill>
          <a:srgbClr val="00B050"/>
        </a:solidFill>
      </dgm:spPr>
      <dgm:t>
        <a:bodyPr/>
        <a:lstStyle/>
        <a:p>
          <a:r>
            <a:rPr lang="en-US" sz="1000" dirty="0" smtClean="0"/>
            <a:t>Welcoming </a:t>
          </a:r>
          <a:endParaRPr lang="en-US" sz="1000" dirty="0"/>
        </a:p>
      </dgm:t>
    </dgm:pt>
    <dgm:pt modelId="{9BE296BB-9B7C-4ACB-B611-A1ACF9EBA24F}" type="parTrans" cxnId="{956914E6-F477-4F02-BF84-22A565342068}">
      <dgm:prSet/>
      <dgm:spPr/>
      <dgm:t>
        <a:bodyPr/>
        <a:lstStyle/>
        <a:p>
          <a:endParaRPr lang="en-US"/>
        </a:p>
      </dgm:t>
    </dgm:pt>
    <dgm:pt modelId="{74294E0D-266E-4A7B-AA50-6C88967CF232}" type="sibTrans" cxnId="{956914E6-F477-4F02-BF84-22A565342068}">
      <dgm:prSet custT="1"/>
      <dgm:spPr/>
      <dgm:t>
        <a:bodyPr/>
        <a:lstStyle/>
        <a:p>
          <a:endParaRPr lang="en-US" sz="1000"/>
        </a:p>
      </dgm:t>
    </dgm:pt>
    <dgm:pt modelId="{70BC983C-FC86-491C-BDB8-DA347B8FA987}">
      <dgm:prSet custT="1"/>
      <dgm:spPr/>
      <dgm:t>
        <a:bodyPr/>
        <a:lstStyle/>
        <a:p>
          <a:r>
            <a:rPr lang="en-US" sz="1000" dirty="0" smtClean="0"/>
            <a:t>Farewell</a:t>
          </a:r>
          <a:endParaRPr lang="en-US" sz="1000" dirty="0"/>
        </a:p>
      </dgm:t>
    </dgm:pt>
    <dgm:pt modelId="{CE87615A-57EC-48A1-B78D-BDF85354B12B}" type="parTrans" cxnId="{F7087D84-BF37-46B8-AAD6-9FBB69A5C84F}">
      <dgm:prSet/>
      <dgm:spPr/>
      <dgm:t>
        <a:bodyPr/>
        <a:lstStyle/>
        <a:p>
          <a:endParaRPr lang="en-US"/>
        </a:p>
      </dgm:t>
    </dgm:pt>
    <dgm:pt modelId="{961A416C-445E-4A16-A82A-043DE141B379}" type="sibTrans" cxnId="{F7087D84-BF37-46B8-AAD6-9FBB69A5C84F}">
      <dgm:prSet custT="1"/>
      <dgm:spPr/>
      <dgm:t>
        <a:bodyPr/>
        <a:lstStyle/>
        <a:p>
          <a:endParaRPr lang="en-US" sz="1000"/>
        </a:p>
      </dgm:t>
    </dgm:pt>
    <dgm:pt modelId="{755FA31E-820B-43EC-86F9-63006F637B1B}" type="pres">
      <dgm:prSet presAssocID="{FC0FA23E-4F9F-454F-8198-341736336F68}" presName="cycle" presStyleCnt="0">
        <dgm:presLayoutVars>
          <dgm:dir/>
          <dgm:resizeHandles val="exact"/>
        </dgm:presLayoutVars>
      </dgm:prSet>
      <dgm:spPr/>
      <dgm:t>
        <a:bodyPr/>
        <a:lstStyle/>
        <a:p>
          <a:endParaRPr lang="en-US"/>
        </a:p>
      </dgm:t>
    </dgm:pt>
    <dgm:pt modelId="{6C572371-EF1A-4A9F-9E7B-62882C903524}" type="pres">
      <dgm:prSet presAssocID="{08B06053-21A4-4269-9AB1-7B3CD84D2AC4}" presName="node" presStyleLbl="node1" presStyleIdx="0" presStyleCnt="10">
        <dgm:presLayoutVars>
          <dgm:bulletEnabled val="1"/>
        </dgm:presLayoutVars>
      </dgm:prSet>
      <dgm:spPr/>
      <dgm:t>
        <a:bodyPr/>
        <a:lstStyle/>
        <a:p>
          <a:endParaRPr lang="en-US"/>
        </a:p>
      </dgm:t>
    </dgm:pt>
    <dgm:pt modelId="{5F53284F-E273-4D80-8A98-6ABD913D22E6}" type="pres">
      <dgm:prSet presAssocID="{7735311A-ABF6-4804-863E-B364C6DFF362}" presName="sibTrans" presStyleLbl="sibTrans2D1" presStyleIdx="0" presStyleCnt="10"/>
      <dgm:spPr/>
      <dgm:t>
        <a:bodyPr/>
        <a:lstStyle/>
        <a:p>
          <a:endParaRPr lang="en-US"/>
        </a:p>
      </dgm:t>
    </dgm:pt>
    <dgm:pt modelId="{19E7380B-83E2-44D0-B23D-1718C1FB0A87}" type="pres">
      <dgm:prSet presAssocID="{7735311A-ABF6-4804-863E-B364C6DFF362}" presName="connectorText" presStyleLbl="sibTrans2D1" presStyleIdx="0" presStyleCnt="10"/>
      <dgm:spPr/>
      <dgm:t>
        <a:bodyPr/>
        <a:lstStyle/>
        <a:p>
          <a:endParaRPr lang="en-US"/>
        </a:p>
      </dgm:t>
    </dgm:pt>
    <dgm:pt modelId="{F1C699A4-F1CD-441D-9A75-AB1C963ABECD}" type="pres">
      <dgm:prSet presAssocID="{6CD360C5-4865-4CED-BDCC-F289091AE29E}" presName="node" presStyleLbl="node1" presStyleIdx="1" presStyleCnt="10" custScaleX="111278">
        <dgm:presLayoutVars>
          <dgm:bulletEnabled val="1"/>
        </dgm:presLayoutVars>
      </dgm:prSet>
      <dgm:spPr/>
      <dgm:t>
        <a:bodyPr/>
        <a:lstStyle/>
        <a:p>
          <a:endParaRPr lang="en-US"/>
        </a:p>
      </dgm:t>
    </dgm:pt>
    <dgm:pt modelId="{74CF1AB0-1C85-4723-B93F-6C49621C2D1C}" type="pres">
      <dgm:prSet presAssocID="{09556A55-8444-4BF7-A53D-01E8BED7A6E3}" presName="sibTrans" presStyleLbl="sibTrans2D1" presStyleIdx="1" presStyleCnt="10"/>
      <dgm:spPr/>
      <dgm:t>
        <a:bodyPr/>
        <a:lstStyle/>
        <a:p>
          <a:endParaRPr lang="en-US"/>
        </a:p>
      </dgm:t>
    </dgm:pt>
    <dgm:pt modelId="{0079B587-0E9D-403A-9813-B290E5BF6341}" type="pres">
      <dgm:prSet presAssocID="{09556A55-8444-4BF7-A53D-01E8BED7A6E3}" presName="connectorText" presStyleLbl="sibTrans2D1" presStyleIdx="1" presStyleCnt="10"/>
      <dgm:spPr/>
      <dgm:t>
        <a:bodyPr/>
        <a:lstStyle/>
        <a:p>
          <a:endParaRPr lang="en-US"/>
        </a:p>
      </dgm:t>
    </dgm:pt>
    <dgm:pt modelId="{8240D87C-B305-4C26-B119-A014772F02C5}" type="pres">
      <dgm:prSet presAssocID="{A5735790-BEA4-4380-9613-E4428DC78A9A}" presName="node" presStyleLbl="node1" presStyleIdx="2" presStyleCnt="10">
        <dgm:presLayoutVars>
          <dgm:bulletEnabled val="1"/>
        </dgm:presLayoutVars>
      </dgm:prSet>
      <dgm:spPr/>
      <dgm:t>
        <a:bodyPr/>
        <a:lstStyle/>
        <a:p>
          <a:endParaRPr lang="en-US"/>
        </a:p>
      </dgm:t>
    </dgm:pt>
    <dgm:pt modelId="{72DDC052-A956-423E-A9C8-0284FD3864B6}" type="pres">
      <dgm:prSet presAssocID="{121CD49C-5ECB-42C3-9F5E-32D5CECA208F}" presName="sibTrans" presStyleLbl="sibTrans2D1" presStyleIdx="2" presStyleCnt="10"/>
      <dgm:spPr/>
      <dgm:t>
        <a:bodyPr/>
        <a:lstStyle/>
        <a:p>
          <a:endParaRPr lang="en-US"/>
        </a:p>
      </dgm:t>
    </dgm:pt>
    <dgm:pt modelId="{F7807C1E-4B6C-49CE-A4A5-F953393B63DB}" type="pres">
      <dgm:prSet presAssocID="{121CD49C-5ECB-42C3-9F5E-32D5CECA208F}" presName="connectorText" presStyleLbl="sibTrans2D1" presStyleIdx="2" presStyleCnt="10"/>
      <dgm:spPr/>
      <dgm:t>
        <a:bodyPr/>
        <a:lstStyle/>
        <a:p>
          <a:endParaRPr lang="en-US"/>
        </a:p>
      </dgm:t>
    </dgm:pt>
    <dgm:pt modelId="{70D35D7E-2EBD-48BC-9D3B-18148BA61B65}" type="pres">
      <dgm:prSet presAssocID="{13AEBE90-0EAE-460E-85BE-27C5DBC926BC}" presName="node" presStyleLbl="node1" presStyleIdx="3" presStyleCnt="10">
        <dgm:presLayoutVars>
          <dgm:bulletEnabled val="1"/>
        </dgm:presLayoutVars>
      </dgm:prSet>
      <dgm:spPr/>
      <dgm:t>
        <a:bodyPr/>
        <a:lstStyle/>
        <a:p>
          <a:endParaRPr lang="en-US"/>
        </a:p>
      </dgm:t>
    </dgm:pt>
    <dgm:pt modelId="{83D576D3-A68F-4084-A9F9-20E13501C924}" type="pres">
      <dgm:prSet presAssocID="{336A59D3-B09E-47A2-9352-476F5973B10B}" presName="sibTrans" presStyleLbl="sibTrans2D1" presStyleIdx="3" presStyleCnt="10"/>
      <dgm:spPr/>
      <dgm:t>
        <a:bodyPr/>
        <a:lstStyle/>
        <a:p>
          <a:endParaRPr lang="en-US"/>
        </a:p>
      </dgm:t>
    </dgm:pt>
    <dgm:pt modelId="{05BC6E41-06AF-43D0-A088-55EBAF2D0D06}" type="pres">
      <dgm:prSet presAssocID="{336A59D3-B09E-47A2-9352-476F5973B10B}" presName="connectorText" presStyleLbl="sibTrans2D1" presStyleIdx="3" presStyleCnt="10"/>
      <dgm:spPr/>
      <dgm:t>
        <a:bodyPr/>
        <a:lstStyle/>
        <a:p>
          <a:endParaRPr lang="en-US"/>
        </a:p>
      </dgm:t>
    </dgm:pt>
    <dgm:pt modelId="{472E8319-4183-4BB9-9E5D-5DB245E54E7F}" type="pres">
      <dgm:prSet presAssocID="{EB101E04-38A4-48E8-8B9A-8F31A0DC0FDB}" presName="node" presStyleLbl="node1" presStyleIdx="4" presStyleCnt="10">
        <dgm:presLayoutVars>
          <dgm:bulletEnabled val="1"/>
        </dgm:presLayoutVars>
      </dgm:prSet>
      <dgm:spPr/>
      <dgm:t>
        <a:bodyPr/>
        <a:lstStyle/>
        <a:p>
          <a:endParaRPr lang="en-US"/>
        </a:p>
      </dgm:t>
    </dgm:pt>
    <dgm:pt modelId="{A9E727EA-0581-4609-89E7-CE70483CBAD9}" type="pres">
      <dgm:prSet presAssocID="{74294E0D-266E-4A7B-AA50-6C88967CF232}" presName="sibTrans" presStyleLbl="sibTrans2D1" presStyleIdx="4" presStyleCnt="10"/>
      <dgm:spPr/>
      <dgm:t>
        <a:bodyPr/>
        <a:lstStyle/>
        <a:p>
          <a:endParaRPr lang="en-US"/>
        </a:p>
      </dgm:t>
    </dgm:pt>
    <dgm:pt modelId="{BA01425B-81BE-456B-B784-C64C6F4DB829}" type="pres">
      <dgm:prSet presAssocID="{74294E0D-266E-4A7B-AA50-6C88967CF232}" presName="connectorText" presStyleLbl="sibTrans2D1" presStyleIdx="4" presStyleCnt="10"/>
      <dgm:spPr/>
      <dgm:t>
        <a:bodyPr/>
        <a:lstStyle/>
        <a:p>
          <a:endParaRPr lang="en-US"/>
        </a:p>
      </dgm:t>
    </dgm:pt>
    <dgm:pt modelId="{D05E4066-10CC-4BBC-AA16-0079F8B16ED9}" type="pres">
      <dgm:prSet presAssocID="{70BC983C-FC86-491C-BDB8-DA347B8FA987}" presName="node" presStyleLbl="node1" presStyleIdx="5" presStyleCnt="10">
        <dgm:presLayoutVars>
          <dgm:bulletEnabled val="1"/>
        </dgm:presLayoutVars>
      </dgm:prSet>
      <dgm:spPr/>
      <dgm:t>
        <a:bodyPr/>
        <a:lstStyle/>
        <a:p>
          <a:endParaRPr lang="en-US"/>
        </a:p>
      </dgm:t>
    </dgm:pt>
    <dgm:pt modelId="{B16F523D-55F2-48AD-A74F-F89332FA34BB}" type="pres">
      <dgm:prSet presAssocID="{961A416C-445E-4A16-A82A-043DE141B379}" presName="sibTrans" presStyleLbl="sibTrans2D1" presStyleIdx="5" presStyleCnt="10"/>
      <dgm:spPr/>
      <dgm:t>
        <a:bodyPr/>
        <a:lstStyle/>
        <a:p>
          <a:endParaRPr lang="en-US"/>
        </a:p>
      </dgm:t>
    </dgm:pt>
    <dgm:pt modelId="{F2200D29-5312-4AC7-B1B0-929A074D8C0D}" type="pres">
      <dgm:prSet presAssocID="{961A416C-445E-4A16-A82A-043DE141B379}" presName="connectorText" presStyleLbl="sibTrans2D1" presStyleIdx="5" presStyleCnt="10"/>
      <dgm:spPr/>
      <dgm:t>
        <a:bodyPr/>
        <a:lstStyle/>
        <a:p>
          <a:endParaRPr lang="en-US"/>
        </a:p>
      </dgm:t>
    </dgm:pt>
    <dgm:pt modelId="{8DB46932-2596-4C67-878D-4097E14F9A78}" type="pres">
      <dgm:prSet presAssocID="{1A7C4605-0DF9-4BE1-8CEA-E085AC723AAE}" presName="node" presStyleLbl="node1" presStyleIdx="6" presStyleCnt="10">
        <dgm:presLayoutVars>
          <dgm:bulletEnabled val="1"/>
        </dgm:presLayoutVars>
      </dgm:prSet>
      <dgm:spPr/>
      <dgm:t>
        <a:bodyPr/>
        <a:lstStyle/>
        <a:p>
          <a:endParaRPr lang="en-US"/>
        </a:p>
      </dgm:t>
    </dgm:pt>
    <dgm:pt modelId="{C698CBF5-6F2C-4155-83F8-59AE0A1EEA34}" type="pres">
      <dgm:prSet presAssocID="{A0F90AAE-314F-44EC-A977-D5142D078B77}" presName="sibTrans" presStyleLbl="sibTrans2D1" presStyleIdx="6" presStyleCnt="10"/>
      <dgm:spPr/>
      <dgm:t>
        <a:bodyPr/>
        <a:lstStyle/>
        <a:p>
          <a:endParaRPr lang="en-US"/>
        </a:p>
      </dgm:t>
    </dgm:pt>
    <dgm:pt modelId="{C8C0E078-93C8-4C39-8ED2-C303F1E0CD30}" type="pres">
      <dgm:prSet presAssocID="{A0F90AAE-314F-44EC-A977-D5142D078B77}" presName="connectorText" presStyleLbl="sibTrans2D1" presStyleIdx="6" presStyleCnt="10"/>
      <dgm:spPr/>
      <dgm:t>
        <a:bodyPr/>
        <a:lstStyle/>
        <a:p>
          <a:endParaRPr lang="en-US"/>
        </a:p>
      </dgm:t>
    </dgm:pt>
    <dgm:pt modelId="{51C00BA7-9F9D-44A2-8C36-675ABC2DD0AE}" type="pres">
      <dgm:prSet presAssocID="{86AA939C-05D5-4249-B969-8B95C8AC5F4F}" presName="node" presStyleLbl="node1" presStyleIdx="7" presStyleCnt="10">
        <dgm:presLayoutVars>
          <dgm:bulletEnabled val="1"/>
        </dgm:presLayoutVars>
      </dgm:prSet>
      <dgm:spPr/>
      <dgm:t>
        <a:bodyPr/>
        <a:lstStyle/>
        <a:p>
          <a:endParaRPr lang="en-US"/>
        </a:p>
      </dgm:t>
    </dgm:pt>
    <dgm:pt modelId="{A2ADB6E9-FF09-43BB-9DB6-4F4C1CF5BA81}" type="pres">
      <dgm:prSet presAssocID="{44781923-4256-45A5-B16E-FDA25EF0F718}" presName="sibTrans" presStyleLbl="sibTrans2D1" presStyleIdx="7" presStyleCnt="10"/>
      <dgm:spPr/>
      <dgm:t>
        <a:bodyPr/>
        <a:lstStyle/>
        <a:p>
          <a:endParaRPr lang="en-US"/>
        </a:p>
      </dgm:t>
    </dgm:pt>
    <dgm:pt modelId="{A3E06670-A5F9-420E-8059-7AF79121FCB5}" type="pres">
      <dgm:prSet presAssocID="{44781923-4256-45A5-B16E-FDA25EF0F718}" presName="connectorText" presStyleLbl="sibTrans2D1" presStyleIdx="7" presStyleCnt="10"/>
      <dgm:spPr/>
      <dgm:t>
        <a:bodyPr/>
        <a:lstStyle/>
        <a:p>
          <a:endParaRPr lang="en-US"/>
        </a:p>
      </dgm:t>
    </dgm:pt>
    <dgm:pt modelId="{245CAB83-8390-4B4F-8A8E-D7BD0F6FBE27}" type="pres">
      <dgm:prSet presAssocID="{F22B9BEB-12F6-44B5-9434-AAC523ADF7D9}" presName="node" presStyleLbl="node1" presStyleIdx="8" presStyleCnt="10">
        <dgm:presLayoutVars>
          <dgm:bulletEnabled val="1"/>
        </dgm:presLayoutVars>
      </dgm:prSet>
      <dgm:spPr/>
      <dgm:t>
        <a:bodyPr/>
        <a:lstStyle/>
        <a:p>
          <a:endParaRPr lang="en-US"/>
        </a:p>
      </dgm:t>
    </dgm:pt>
    <dgm:pt modelId="{E55233AB-4278-43E9-9644-B10F95CF1A1C}" type="pres">
      <dgm:prSet presAssocID="{E5E0846C-CF11-4B0A-980B-DE5BB6492457}" presName="sibTrans" presStyleLbl="sibTrans2D1" presStyleIdx="8" presStyleCnt="10"/>
      <dgm:spPr/>
      <dgm:t>
        <a:bodyPr/>
        <a:lstStyle/>
        <a:p>
          <a:endParaRPr lang="en-US"/>
        </a:p>
      </dgm:t>
    </dgm:pt>
    <dgm:pt modelId="{37A8CB0A-B84A-4102-892C-F13B406476D0}" type="pres">
      <dgm:prSet presAssocID="{E5E0846C-CF11-4B0A-980B-DE5BB6492457}" presName="connectorText" presStyleLbl="sibTrans2D1" presStyleIdx="8" presStyleCnt="10"/>
      <dgm:spPr/>
      <dgm:t>
        <a:bodyPr/>
        <a:lstStyle/>
        <a:p>
          <a:endParaRPr lang="en-US"/>
        </a:p>
      </dgm:t>
    </dgm:pt>
    <dgm:pt modelId="{196ACBA7-022E-441B-93A8-54C171625134}" type="pres">
      <dgm:prSet presAssocID="{CDD42780-4FBA-4BDC-9DEF-86679D8DD2B8}" presName="node" presStyleLbl="node1" presStyleIdx="9" presStyleCnt="10" custScaleX="128531">
        <dgm:presLayoutVars>
          <dgm:bulletEnabled val="1"/>
        </dgm:presLayoutVars>
      </dgm:prSet>
      <dgm:spPr/>
      <dgm:t>
        <a:bodyPr/>
        <a:lstStyle/>
        <a:p>
          <a:endParaRPr lang="en-US"/>
        </a:p>
      </dgm:t>
    </dgm:pt>
    <dgm:pt modelId="{6433BDDB-E994-4501-96D8-231D4E7BACA7}" type="pres">
      <dgm:prSet presAssocID="{4BAE0007-3E7A-4253-B97C-1B4AB8FD7C5E}" presName="sibTrans" presStyleLbl="sibTrans2D1" presStyleIdx="9" presStyleCnt="10"/>
      <dgm:spPr/>
      <dgm:t>
        <a:bodyPr/>
        <a:lstStyle/>
        <a:p>
          <a:endParaRPr lang="en-US"/>
        </a:p>
      </dgm:t>
    </dgm:pt>
    <dgm:pt modelId="{27574F00-116E-415D-90C2-13FB334B5436}" type="pres">
      <dgm:prSet presAssocID="{4BAE0007-3E7A-4253-B97C-1B4AB8FD7C5E}" presName="connectorText" presStyleLbl="sibTrans2D1" presStyleIdx="9" presStyleCnt="10"/>
      <dgm:spPr/>
      <dgm:t>
        <a:bodyPr/>
        <a:lstStyle/>
        <a:p>
          <a:endParaRPr lang="en-US"/>
        </a:p>
      </dgm:t>
    </dgm:pt>
  </dgm:ptLst>
  <dgm:cxnLst>
    <dgm:cxn modelId="{39890069-1593-450F-AF25-121EB131275B}" type="presOf" srcId="{336A59D3-B09E-47A2-9352-476F5973B10B}" destId="{05BC6E41-06AF-43D0-A088-55EBAF2D0D06}" srcOrd="1" destOrd="0" presId="urn:microsoft.com/office/officeart/2005/8/layout/cycle2"/>
    <dgm:cxn modelId="{4B000DE1-5530-41F2-9852-C5F96D9C1B0F}" type="presOf" srcId="{A0F90AAE-314F-44EC-A977-D5142D078B77}" destId="{C8C0E078-93C8-4C39-8ED2-C303F1E0CD30}" srcOrd="1" destOrd="0" presId="urn:microsoft.com/office/officeart/2005/8/layout/cycle2"/>
    <dgm:cxn modelId="{6C2E1570-D73F-4433-BBAA-AC648DD852C5}" type="presOf" srcId="{6CD360C5-4865-4CED-BDCC-F289091AE29E}" destId="{F1C699A4-F1CD-441D-9A75-AB1C963ABECD}" srcOrd="0" destOrd="0" presId="urn:microsoft.com/office/officeart/2005/8/layout/cycle2"/>
    <dgm:cxn modelId="{99A6F739-B177-46C6-B3E9-20FA152274B4}" type="presOf" srcId="{121CD49C-5ECB-42C3-9F5E-32D5CECA208F}" destId="{F7807C1E-4B6C-49CE-A4A5-F953393B63DB}" srcOrd="1" destOrd="0" presId="urn:microsoft.com/office/officeart/2005/8/layout/cycle2"/>
    <dgm:cxn modelId="{8B1CFFEF-44E9-4A2B-B549-14C0067D6C3B}" type="presOf" srcId="{336A59D3-B09E-47A2-9352-476F5973B10B}" destId="{83D576D3-A68F-4084-A9F9-20E13501C924}" srcOrd="0" destOrd="0" presId="urn:microsoft.com/office/officeart/2005/8/layout/cycle2"/>
    <dgm:cxn modelId="{B6B40AC9-02B7-40A0-832B-EB86A443A831}" type="presOf" srcId="{F22B9BEB-12F6-44B5-9434-AAC523ADF7D9}" destId="{245CAB83-8390-4B4F-8A8E-D7BD0F6FBE27}" srcOrd="0" destOrd="0" presId="urn:microsoft.com/office/officeart/2005/8/layout/cycle2"/>
    <dgm:cxn modelId="{BEB99264-ECA2-412C-AC2C-B3141889266D}" type="presOf" srcId="{1A7C4605-0DF9-4BE1-8CEA-E085AC723AAE}" destId="{8DB46932-2596-4C67-878D-4097E14F9A78}" srcOrd="0" destOrd="0" presId="urn:microsoft.com/office/officeart/2005/8/layout/cycle2"/>
    <dgm:cxn modelId="{33A26062-0398-4B2A-9286-96AF5C55D7CB}" type="presOf" srcId="{44781923-4256-45A5-B16E-FDA25EF0F718}" destId="{A3E06670-A5F9-420E-8059-7AF79121FCB5}" srcOrd="1" destOrd="0" presId="urn:microsoft.com/office/officeart/2005/8/layout/cycle2"/>
    <dgm:cxn modelId="{956914E6-F477-4F02-BF84-22A565342068}" srcId="{FC0FA23E-4F9F-454F-8198-341736336F68}" destId="{EB101E04-38A4-48E8-8B9A-8F31A0DC0FDB}" srcOrd="4" destOrd="0" parTransId="{9BE296BB-9B7C-4ACB-B611-A1ACF9EBA24F}" sibTransId="{74294E0D-266E-4A7B-AA50-6C88967CF232}"/>
    <dgm:cxn modelId="{DA131A8B-B88E-4FCB-BCE4-55E2377B7348}" type="presOf" srcId="{961A416C-445E-4A16-A82A-043DE141B379}" destId="{B16F523D-55F2-48AD-A74F-F89332FA34BB}" srcOrd="0" destOrd="0" presId="urn:microsoft.com/office/officeart/2005/8/layout/cycle2"/>
    <dgm:cxn modelId="{68D61C43-22EB-454A-A131-CD331ECF9240}" type="presOf" srcId="{44781923-4256-45A5-B16E-FDA25EF0F718}" destId="{A2ADB6E9-FF09-43BB-9DB6-4F4C1CF5BA81}" srcOrd="0" destOrd="0" presId="urn:microsoft.com/office/officeart/2005/8/layout/cycle2"/>
    <dgm:cxn modelId="{7469EB99-0DC9-4358-89BB-229AEEB59580}" type="presOf" srcId="{74294E0D-266E-4A7B-AA50-6C88967CF232}" destId="{A9E727EA-0581-4609-89E7-CE70483CBAD9}" srcOrd="0" destOrd="0" presId="urn:microsoft.com/office/officeart/2005/8/layout/cycle2"/>
    <dgm:cxn modelId="{3464BB04-0FC2-40F4-B896-E98F7E9D5F68}" type="presOf" srcId="{86AA939C-05D5-4249-B969-8B95C8AC5F4F}" destId="{51C00BA7-9F9D-44A2-8C36-675ABC2DD0AE}" srcOrd="0" destOrd="0" presId="urn:microsoft.com/office/officeart/2005/8/layout/cycle2"/>
    <dgm:cxn modelId="{B6C8CDCF-6E8C-4C56-91C0-6D57D2935050}" type="presOf" srcId="{08B06053-21A4-4269-9AB1-7B3CD84D2AC4}" destId="{6C572371-EF1A-4A9F-9E7B-62882C903524}" srcOrd="0" destOrd="0" presId="urn:microsoft.com/office/officeart/2005/8/layout/cycle2"/>
    <dgm:cxn modelId="{F0D3BA19-E185-4A05-B698-3A41F383A4E8}" type="presOf" srcId="{4BAE0007-3E7A-4253-B97C-1B4AB8FD7C5E}" destId="{27574F00-116E-415D-90C2-13FB334B5436}" srcOrd="1" destOrd="0" presId="urn:microsoft.com/office/officeart/2005/8/layout/cycle2"/>
    <dgm:cxn modelId="{4E729FAF-A899-4312-8B69-300CAD800AC0}" srcId="{FC0FA23E-4F9F-454F-8198-341736336F68}" destId="{08B06053-21A4-4269-9AB1-7B3CD84D2AC4}" srcOrd="0" destOrd="0" parTransId="{275F81EC-8C06-4810-961C-263B22ED346C}" sibTransId="{7735311A-ABF6-4804-863E-B364C6DFF362}"/>
    <dgm:cxn modelId="{CF32A524-3733-4C50-99B2-5CB5BD4F8F7A}" srcId="{FC0FA23E-4F9F-454F-8198-341736336F68}" destId="{A5735790-BEA4-4380-9613-E4428DC78A9A}" srcOrd="2" destOrd="0" parTransId="{22F62A04-2417-45AF-8769-804416B1CCF2}" sibTransId="{121CD49C-5ECB-42C3-9F5E-32D5CECA208F}"/>
    <dgm:cxn modelId="{4919E09B-808E-4C9F-91B5-704A5BA6704B}" srcId="{FC0FA23E-4F9F-454F-8198-341736336F68}" destId="{13AEBE90-0EAE-460E-85BE-27C5DBC926BC}" srcOrd="3" destOrd="0" parTransId="{F86983DA-076F-4EED-BB09-41AFB14427CA}" sibTransId="{336A59D3-B09E-47A2-9352-476F5973B10B}"/>
    <dgm:cxn modelId="{A99E07A5-6849-4A56-859F-225002B89096}" srcId="{FC0FA23E-4F9F-454F-8198-341736336F68}" destId="{F22B9BEB-12F6-44B5-9434-AAC523ADF7D9}" srcOrd="8" destOrd="0" parTransId="{20DFF7FE-A8ED-4632-B715-A4AFF218B3DB}" sibTransId="{E5E0846C-CF11-4B0A-980B-DE5BB6492457}"/>
    <dgm:cxn modelId="{3F5EDF34-0299-4B25-AE66-CB427FDBA61C}" type="presOf" srcId="{13AEBE90-0EAE-460E-85BE-27C5DBC926BC}" destId="{70D35D7E-2EBD-48BC-9D3B-18148BA61B65}" srcOrd="0" destOrd="0" presId="urn:microsoft.com/office/officeart/2005/8/layout/cycle2"/>
    <dgm:cxn modelId="{C3ED01C7-13B4-4925-A127-EB3B24E414BA}" type="presOf" srcId="{7735311A-ABF6-4804-863E-B364C6DFF362}" destId="{19E7380B-83E2-44D0-B23D-1718C1FB0A87}" srcOrd="1" destOrd="0" presId="urn:microsoft.com/office/officeart/2005/8/layout/cycle2"/>
    <dgm:cxn modelId="{EF3B8E64-AC7C-4C69-BE0A-B61D36C2D609}" type="presOf" srcId="{4BAE0007-3E7A-4253-B97C-1B4AB8FD7C5E}" destId="{6433BDDB-E994-4501-96D8-231D4E7BACA7}" srcOrd="0" destOrd="0" presId="urn:microsoft.com/office/officeart/2005/8/layout/cycle2"/>
    <dgm:cxn modelId="{31959898-2A87-40A3-8CAE-06ED49B4D52F}" type="presOf" srcId="{09556A55-8444-4BF7-A53D-01E8BED7A6E3}" destId="{74CF1AB0-1C85-4723-B93F-6C49621C2D1C}" srcOrd="0" destOrd="0" presId="urn:microsoft.com/office/officeart/2005/8/layout/cycle2"/>
    <dgm:cxn modelId="{3079631C-7A7B-47D5-AB12-A4D901EEEC4F}" type="presOf" srcId="{09556A55-8444-4BF7-A53D-01E8BED7A6E3}" destId="{0079B587-0E9D-403A-9813-B290E5BF6341}" srcOrd="1" destOrd="0" presId="urn:microsoft.com/office/officeart/2005/8/layout/cycle2"/>
    <dgm:cxn modelId="{3EC79353-A273-4F04-978A-FD4577ECA611}" type="presOf" srcId="{74294E0D-266E-4A7B-AA50-6C88967CF232}" destId="{BA01425B-81BE-456B-B784-C64C6F4DB829}" srcOrd="1" destOrd="0" presId="urn:microsoft.com/office/officeart/2005/8/layout/cycle2"/>
    <dgm:cxn modelId="{BB12EA14-3E0B-4F99-B482-4B3257E55B12}" srcId="{FC0FA23E-4F9F-454F-8198-341736336F68}" destId="{1A7C4605-0DF9-4BE1-8CEA-E085AC723AAE}" srcOrd="6" destOrd="0" parTransId="{F96DD64C-5D65-4A56-BB5F-7897D275D623}" sibTransId="{A0F90AAE-314F-44EC-A977-D5142D078B77}"/>
    <dgm:cxn modelId="{046262D4-29DC-4D9A-A2ED-9604323D1D22}" type="presOf" srcId="{961A416C-445E-4A16-A82A-043DE141B379}" destId="{F2200D29-5312-4AC7-B1B0-929A074D8C0D}" srcOrd="1" destOrd="0" presId="urn:microsoft.com/office/officeart/2005/8/layout/cycle2"/>
    <dgm:cxn modelId="{4BC5660D-FB72-4DA9-B0E6-2694DD457E8E}" type="presOf" srcId="{A0F90AAE-314F-44EC-A977-D5142D078B77}" destId="{C698CBF5-6F2C-4155-83F8-59AE0A1EEA34}" srcOrd="0" destOrd="0" presId="urn:microsoft.com/office/officeart/2005/8/layout/cycle2"/>
    <dgm:cxn modelId="{8092EFFC-DC0E-4A63-9361-FE3C8F8DF38C}" srcId="{FC0FA23E-4F9F-454F-8198-341736336F68}" destId="{CDD42780-4FBA-4BDC-9DEF-86679D8DD2B8}" srcOrd="9" destOrd="0" parTransId="{9CA16290-FD04-449E-A1D5-BC31F91CD03A}" sibTransId="{4BAE0007-3E7A-4253-B97C-1B4AB8FD7C5E}"/>
    <dgm:cxn modelId="{F7087D84-BF37-46B8-AAD6-9FBB69A5C84F}" srcId="{FC0FA23E-4F9F-454F-8198-341736336F68}" destId="{70BC983C-FC86-491C-BDB8-DA347B8FA987}" srcOrd="5" destOrd="0" parTransId="{CE87615A-57EC-48A1-B78D-BDF85354B12B}" sibTransId="{961A416C-445E-4A16-A82A-043DE141B379}"/>
    <dgm:cxn modelId="{A10A6A0C-AFF7-4E88-BB97-2B661A8DAD44}" type="presOf" srcId="{E5E0846C-CF11-4B0A-980B-DE5BB6492457}" destId="{37A8CB0A-B84A-4102-892C-F13B406476D0}" srcOrd="1" destOrd="0" presId="urn:microsoft.com/office/officeart/2005/8/layout/cycle2"/>
    <dgm:cxn modelId="{3C1F8485-B54E-4CBF-AB06-8BDECD93ED5D}" type="presOf" srcId="{FC0FA23E-4F9F-454F-8198-341736336F68}" destId="{755FA31E-820B-43EC-86F9-63006F637B1B}" srcOrd="0" destOrd="0" presId="urn:microsoft.com/office/officeart/2005/8/layout/cycle2"/>
    <dgm:cxn modelId="{12153B03-2214-485A-81DC-F225D4D3B02C}" srcId="{FC0FA23E-4F9F-454F-8198-341736336F68}" destId="{86AA939C-05D5-4249-B969-8B95C8AC5F4F}" srcOrd="7" destOrd="0" parTransId="{421131A0-F7A7-461C-A1A4-50BBEDA750B4}" sibTransId="{44781923-4256-45A5-B16E-FDA25EF0F718}"/>
    <dgm:cxn modelId="{9D7B72BA-7340-49B9-B0B6-4ACE065738A2}" srcId="{FC0FA23E-4F9F-454F-8198-341736336F68}" destId="{6CD360C5-4865-4CED-BDCC-F289091AE29E}" srcOrd="1" destOrd="0" parTransId="{BE5CBA56-073C-4D82-9637-442266D76B52}" sibTransId="{09556A55-8444-4BF7-A53D-01E8BED7A6E3}"/>
    <dgm:cxn modelId="{C3639CF6-892C-49CF-A614-2F0AAA274973}" type="presOf" srcId="{CDD42780-4FBA-4BDC-9DEF-86679D8DD2B8}" destId="{196ACBA7-022E-441B-93A8-54C171625134}" srcOrd="0" destOrd="0" presId="urn:microsoft.com/office/officeart/2005/8/layout/cycle2"/>
    <dgm:cxn modelId="{E95CC27C-1060-42BE-9929-983F6CD40F54}" type="presOf" srcId="{121CD49C-5ECB-42C3-9F5E-32D5CECA208F}" destId="{72DDC052-A956-423E-A9C8-0284FD3864B6}" srcOrd="0" destOrd="0" presId="urn:microsoft.com/office/officeart/2005/8/layout/cycle2"/>
    <dgm:cxn modelId="{25D315C9-0450-48C3-B448-A14033DA4F05}" type="presOf" srcId="{7735311A-ABF6-4804-863E-B364C6DFF362}" destId="{5F53284F-E273-4D80-8A98-6ABD913D22E6}" srcOrd="0" destOrd="0" presId="urn:microsoft.com/office/officeart/2005/8/layout/cycle2"/>
    <dgm:cxn modelId="{C7D981D3-8339-4B6A-967F-E65D9E7E8062}" type="presOf" srcId="{A5735790-BEA4-4380-9613-E4428DC78A9A}" destId="{8240D87C-B305-4C26-B119-A014772F02C5}" srcOrd="0" destOrd="0" presId="urn:microsoft.com/office/officeart/2005/8/layout/cycle2"/>
    <dgm:cxn modelId="{35183E7A-4F6C-4B66-801C-AD92B288239F}" type="presOf" srcId="{E5E0846C-CF11-4B0A-980B-DE5BB6492457}" destId="{E55233AB-4278-43E9-9644-B10F95CF1A1C}" srcOrd="0" destOrd="0" presId="urn:microsoft.com/office/officeart/2005/8/layout/cycle2"/>
    <dgm:cxn modelId="{A64692FE-C6FC-493D-8597-67EA9B46F2C9}" type="presOf" srcId="{EB101E04-38A4-48E8-8B9A-8F31A0DC0FDB}" destId="{472E8319-4183-4BB9-9E5D-5DB245E54E7F}" srcOrd="0" destOrd="0" presId="urn:microsoft.com/office/officeart/2005/8/layout/cycle2"/>
    <dgm:cxn modelId="{9B725673-F65C-4EF8-A8F6-52FA2A089E9C}" type="presOf" srcId="{70BC983C-FC86-491C-BDB8-DA347B8FA987}" destId="{D05E4066-10CC-4BBC-AA16-0079F8B16ED9}" srcOrd="0" destOrd="0" presId="urn:microsoft.com/office/officeart/2005/8/layout/cycle2"/>
    <dgm:cxn modelId="{DCB670E9-636C-4A27-B2EF-6A61F903B8B1}" type="presParOf" srcId="{755FA31E-820B-43EC-86F9-63006F637B1B}" destId="{6C572371-EF1A-4A9F-9E7B-62882C903524}" srcOrd="0" destOrd="0" presId="urn:microsoft.com/office/officeart/2005/8/layout/cycle2"/>
    <dgm:cxn modelId="{CD0B7049-25DB-4E89-B024-EBA7B39676E2}" type="presParOf" srcId="{755FA31E-820B-43EC-86F9-63006F637B1B}" destId="{5F53284F-E273-4D80-8A98-6ABD913D22E6}" srcOrd="1" destOrd="0" presId="urn:microsoft.com/office/officeart/2005/8/layout/cycle2"/>
    <dgm:cxn modelId="{8ECB20A2-4D8C-425C-A067-7DDE30B91F71}" type="presParOf" srcId="{5F53284F-E273-4D80-8A98-6ABD913D22E6}" destId="{19E7380B-83E2-44D0-B23D-1718C1FB0A87}" srcOrd="0" destOrd="0" presId="urn:microsoft.com/office/officeart/2005/8/layout/cycle2"/>
    <dgm:cxn modelId="{7EF67D50-796F-45DF-AEB5-F51C0BA90E16}" type="presParOf" srcId="{755FA31E-820B-43EC-86F9-63006F637B1B}" destId="{F1C699A4-F1CD-441D-9A75-AB1C963ABECD}" srcOrd="2" destOrd="0" presId="urn:microsoft.com/office/officeart/2005/8/layout/cycle2"/>
    <dgm:cxn modelId="{FA86EDFA-7390-4765-8C38-B4E8CDE1C185}" type="presParOf" srcId="{755FA31E-820B-43EC-86F9-63006F637B1B}" destId="{74CF1AB0-1C85-4723-B93F-6C49621C2D1C}" srcOrd="3" destOrd="0" presId="urn:microsoft.com/office/officeart/2005/8/layout/cycle2"/>
    <dgm:cxn modelId="{79F2F299-540A-4FE3-92BC-A9901CD929AB}" type="presParOf" srcId="{74CF1AB0-1C85-4723-B93F-6C49621C2D1C}" destId="{0079B587-0E9D-403A-9813-B290E5BF6341}" srcOrd="0" destOrd="0" presId="urn:microsoft.com/office/officeart/2005/8/layout/cycle2"/>
    <dgm:cxn modelId="{C5332827-AFBA-443E-A98A-198A31121CB0}" type="presParOf" srcId="{755FA31E-820B-43EC-86F9-63006F637B1B}" destId="{8240D87C-B305-4C26-B119-A014772F02C5}" srcOrd="4" destOrd="0" presId="urn:microsoft.com/office/officeart/2005/8/layout/cycle2"/>
    <dgm:cxn modelId="{A2344C8A-D50F-48B1-B1DE-01A8B2278FE9}" type="presParOf" srcId="{755FA31E-820B-43EC-86F9-63006F637B1B}" destId="{72DDC052-A956-423E-A9C8-0284FD3864B6}" srcOrd="5" destOrd="0" presId="urn:microsoft.com/office/officeart/2005/8/layout/cycle2"/>
    <dgm:cxn modelId="{519DFF9F-FE04-4C5E-BA5A-039D21C6D74B}" type="presParOf" srcId="{72DDC052-A956-423E-A9C8-0284FD3864B6}" destId="{F7807C1E-4B6C-49CE-A4A5-F953393B63DB}" srcOrd="0" destOrd="0" presId="urn:microsoft.com/office/officeart/2005/8/layout/cycle2"/>
    <dgm:cxn modelId="{13666811-ACE3-4D98-A404-2C586855DEC4}" type="presParOf" srcId="{755FA31E-820B-43EC-86F9-63006F637B1B}" destId="{70D35D7E-2EBD-48BC-9D3B-18148BA61B65}" srcOrd="6" destOrd="0" presId="urn:microsoft.com/office/officeart/2005/8/layout/cycle2"/>
    <dgm:cxn modelId="{59891D63-D410-431E-A95A-0A0C5D48C96F}" type="presParOf" srcId="{755FA31E-820B-43EC-86F9-63006F637B1B}" destId="{83D576D3-A68F-4084-A9F9-20E13501C924}" srcOrd="7" destOrd="0" presId="urn:microsoft.com/office/officeart/2005/8/layout/cycle2"/>
    <dgm:cxn modelId="{B25C5606-70C8-4B19-B8F3-1DD3074BDE41}" type="presParOf" srcId="{83D576D3-A68F-4084-A9F9-20E13501C924}" destId="{05BC6E41-06AF-43D0-A088-55EBAF2D0D06}" srcOrd="0" destOrd="0" presId="urn:microsoft.com/office/officeart/2005/8/layout/cycle2"/>
    <dgm:cxn modelId="{A1E29D2C-4A66-4E9A-85A0-FAAFEF3D6F60}" type="presParOf" srcId="{755FA31E-820B-43EC-86F9-63006F637B1B}" destId="{472E8319-4183-4BB9-9E5D-5DB245E54E7F}" srcOrd="8" destOrd="0" presId="urn:microsoft.com/office/officeart/2005/8/layout/cycle2"/>
    <dgm:cxn modelId="{B58F742E-8A0E-40CB-A938-921A5197F034}" type="presParOf" srcId="{755FA31E-820B-43EC-86F9-63006F637B1B}" destId="{A9E727EA-0581-4609-89E7-CE70483CBAD9}" srcOrd="9" destOrd="0" presId="urn:microsoft.com/office/officeart/2005/8/layout/cycle2"/>
    <dgm:cxn modelId="{59C0BDAF-49D6-4A51-A945-3D44DD62A07B}" type="presParOf" srcId="{A9E727EA-0581-4609-89E7-CE70483CBAD9}" destId="{BA01425B-81BE-456B-B784-C64C6F4DB829}" srcOrd="0" destOrd="0" presId="urn:microsoft.com/office/officeart/2005/8/layout/cycle2"/>
    <dgm:cxn modelId="{30DCE02D-8D6C-4688-9D87-23129D611579}" type="presParOf" srcId="{755FA31E-820B-43EC-86F9-63006F637B1B}" destId="{D05E4066-10CC-4BBC-AA16-0079F8B16ED9}" srcOrd="10" destOrd="0" presId="urn:microsoft.com/office/officeart/2005/8/layout/cycle2"/>
    <dgm:cxn modelId="{3A61C3EB-2902-4E41-B41B-C7367A0906E4}" type="presParOf" srcId="{755FA31E-820B-43EC-86F9-63006F637B1B}" destId="{B16F523D-55F2-48AD-A74F-F89332FA34BB}" srcOrd="11" destOrd="0" presId="urn:microsoft.com/office/officeart/2005/8/layout/cycle2"/>
    <dgm:cxn modelId="{1F7FA131-CE87-42BE-A24E-ECFCBDB7C5EC}" type="presParOf" srcId="{B16F523D-55F2-48AD-A74F-F89332FA34BB}" destId="{F2200D29-5312-4AC7-B1B0-929A074D8C0D}" srcOrd="0" destOrd="0" presId="urn:microsoft.com/office/officeart/2005/8/layout/cycle2"/>
    <dgm:cxn modelId="{302E6030-57C9-4023-B612-88B249825E4B}" type="presParOf" srcId="{755FA31E-820B-43EC-86F9-63006F637B1B}" destId="{8DB46932-2596-4C67-878D-4097E14F9A78}" srcOrd="12" destOrd="0" presId="urn:microsoft.com/office/officeart/2005/8/layout/cycle2"/>
    <dgm:cxn modelId="{D0523852-F9B8-4E5E-A918-EFAFCF9F7A4B}" type="presParOf" srcId="{755FA31E-820B-43EC-86F9-63006F637B1B}" destId="{C698CBF5-6F2C-4155-83F8-59AE0A1EEA34}" srcOrd="13" destOrd="0" presId="urn:microsoft.com/office/officeart/2005/8/layout/cycle2"/>
    <dgm:cxn modelId="{3564B90C-B269-4B5D-8193-40E84EABABC5}" type="presParOf" srcId="{C698CBF5-6F2C-4155-83F8-59AE0A1EEA34}" destId="{C8C0E078-93C8-4C39-8ED2-C303F1E0CD30}" srcOrd="0" destOrd="0" presId="urn:microsoft.com/office/officeart/2005/8/layout/cycle2"/>
    <dgm:cxn modelId="{5A6D131F-D3D2-4992-9857-745E7775A4B2}" type="presParOf" srcId="{755FA31E-820B-43EC-86F9-63006F637B1B}" destId="{51C00BA7-9F9D-44A2-8C36-675ABC2DD0AE}" srcOrd="14" destOrd="0" presId="urn:microsoft.com/office/officeart/2005/8/layout/cycle2"/>
    <dgm:cxn modelId="{27372969-936F-4C75-9744-CA69976FDA50}" type="presParOf" srcId="{755FA31E-820B-43EC-86F9-63006F637B1B}" destId="{A2ADB6E9-FF09-43BB-9DB6-4F4C1CF5BA81}" srcOrd="15" destOrd="0" presId="urn:microsoft.com/office/officeart/2005/8/layout/cycle2"/>
    <dgm:cxn modelId="{A4ED60DC-A60B-4F62-AAD9-2E24B1242B78}" type="presParOf" srcId="{A2ADB6E9-FF09-43BB-9DB6-4F4C1CF5BA81}" destId="{A3E06670-A5F9-420E-8059-7AF79121FCB5}" srcOrd="0" destOrd="0" presId="urn:microsoft.com/office/officeart/2005/8/layout/cycle2"/>
    <dgm:cxn modelId="{0D92E550-3090-4B17-A785-5177201183D4}" type="presParOf" srcId="{755FA31E-820B-43EC-86F9-63006F637B1B}" destId="{245CAB83-8390-4B4F-8A8E-D7BD0F6FBE27}" srcOrd="16" destOrd="0" presId="urn:microsoft.com/office/officeart/2005/8/layout/cycle2"/>
    <dgm:cxn modelId="{2C2AE5BD-8F5C-47CB-9835-310EC11E0FB9}" type="presParOf" srcId="{755FA31E-820B-43EC-86F9-63006F637B1B}" destId="{E55233AB-4278-43E9-9644-B10F95CF1A1C}" srcOrd="17" destOrd="0" presId="urn:microsoft.com/office/officeart/2005/8/layout/cycle2"/>
    <dgm:cxn modelId="{59A5E408-7572-43BF-9B13-C9BE0C805869}" type="presParOf" srcId="{E55233AB-4278-43E9-9644-B10F95CF1A1C}" destId="{37A8CB0A-B84A-4102-892C-F13B406476D0}" srcOrd="0" destOrd="0" presId="urn:microsoft.com/office/officeart/2005/8/layout/cycle2"/>
    <dgm:cxn modelId="{48A7440D-B017-4003-B029-AA0FABECDEC7}" type="presParOf" srcId="{755FA31E-820B-43EC-86F9-63006F637B1B}" destId="{196ACBA7-022E-441B-93A8-54C171625134}" srcOrd="18" destOrd="0" presId="urn:microsoft.com/office/officeart/2005/8/layout/cycle2"/>
    <dgm:cxn modelId="{F6B664E7-D094-48D1-AE59-7EA6C06C6301}" type="presParOf" srcId="{755FA31E-820B-43EC-86F9-63006F637B1B}" destId="{6433BDDB-E994-4501-96D8-231D4E7BACA7}" srcOrd="19" destOrd="0" presId="urn:microsoft.com/office/officeart/2005/8/layout/cycle2"/>
    <dgm:cxn modelId="{AAFE8472-8FBA-45CE-836E-18C9AE99A6D3}" type="presParOf" srcId="{6433BDDB-E994-4501-96D8-231D4E7BACA7}" destId="{27574F00-116E-415D-90C2-13FB334B543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4DD2A6-9E87-C34D-B81F-521F01C58F62}" type="datetimeFigureOut">
              <a:rPr lang="en-US" smtClean="0"/>
              <a:t>5/18/15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45808F-321D-F145-9BB1-2919D34BABF1}" type="slidenum">
              <a:rPr lang="en-US" smtClean="0"/>
              <a:t>‹#›</a:t>
            </a:fld>
            <a:endParaRPr lang="en-US"/>
          </a:p>
        </p:txBody>
      </p:sp>
    </p:spTree>
    <p:extLst>
      <p:ext uri="{BB962C8B-B14F-4D97-AF65-F5344CB8AC3E}">
        <p14:creationId xmlns:p14="http://schemas.microsoft.com/office/powerpoint/2010/main" val="14567257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Modify</a:t>
            </a:r>
            <a:r>
              <a:rPr lang="en-US" baseline="0" dirty="0" smtClean="0"/>
              <a:t> to the screen set up Mimi had for Frosh Webinar. </a:t>
            </a:r>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pPr/>
              <a:t>4</a:t>
            </a:fld>
            <a:endParaRPr lang="en-US" dirty="0"/>
          </a:p>
        </p:txBody>
      </p:sp>
    </p:spTree>
    <p:extLst>
      <p:ext uri="{BB962C8B-B14F-4D97-AF65-F5344CB8AC3E}">
        <p14:creationId xmlns:p14="http://schemas.microsoft.com/office/powerpoint/2010/main" val="952999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Alternative to suspensions…the “Scarlet letter approach” …really????</a:t>
            </a:r>
            <a:endParaRPr lang="en-US" dirty="0"/>
          </a:p>
        </p:txBody>
      </p:sp>
      <p:sp>
        <p:nvSpPr>
          <p:cNvPr id="4" name="Slide Number Placeholder 3"/>
          <p:cNvSpPr>
            <a:spLocks noGrp="1"/>
          </p:cNvSpPr>
          <p:nvPr>
            <p:ph type="sldNum" sz="quarter" idx="10"/>
          </p:nvPr>
        </p:nvSpPr>
        <p:spPr/>
        <p:txBody>
          <a:bodyPr/>
          <a:lstStyle/>
          <a:p>
            <a:fld id="{295A228C-D462-794F-8BBA-95364017CA6D}" type="slidenum">
              <a:rPr lang="en-US" smtClean="0"/>
              <a:t>49</a:t>
            </a:fld>
            <a:endParaRPr lang="en-US" dirty="0"/>
          </a:p>
        </p:txBody>
      </p:sp>
    </p:spTree>
    <p:extLst>
      <p:ext uri="{BB962C8B-B14F-4D97-AF65-F5344CB8AC3E}">
        <p14:creationId xmlns:p14="http://schemas.microsoft.com/office/powerpoint/2010/main" val="3502580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3785057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C01D0C-A215-4010-AF18-86134D69BBED}" type="slidenum">
              <a:rPr lang="en-US" smtClean="0"/>
              <a:pPr/>
              <a:t>10</a:t>
            </a:fld>
            <a:endParaRPr lang="en-US" dirty="0"/>
          </a:p>
        </p:txBody>
      </p:sp>
    </p:spTree>
    <p:extLst>
      <p:ext uri="{BB962C8B-B14F-4D97-AF65-F5344CB8AC3E}">
        <p14:creationId xmlns:p14="http://schemas.microsoft.com/office/powerpoint/2010/main" val="2132609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Alternative to suspensions…the “Scarlet letter approach” …really????</a:t>
            </a:r>
            <a:endParaRPr lang="en-US" dirty="0"/>
          </a:p>
        </p:txBody>
      </p:sp>
      <p:sp>
        <p:nvSpPr>
          <p:cNvPr id="4" name="Slide Number Placeholder 3"/>
          <p:cNvSpPr>
            <a:spLocks noGrp="1"/>
          </p:cNvSpPr>
          <p:nvPr>
            <p:ph type="sldNum" sz="quarter" idx="10"/>
          </p:nvPr>
        </p:nvSpPr>
        <p:spPr/>
        <p:txBody>
          <a:bodyPr/>
          <a:lstStyle/>
          <a:p>
            <a:fld id="{295A228C-D462-794F-8BBA-95364017CA6D}" type="slidenum">
              <a:rPr lang="en-US" smtClean="0"/>
              <a:t>11</a:t>
            </a:fld>
            <a:endParaRPr lang="en-US" dirty="0"/>
          </a:p>
        </p:txBody>
      </p:sp>
    </p:spTree>
    <p:extLst>
      <p:ext uri="{BB962C8B-B14F-4D97-AF65-F5344CB8AC3E}">
        <p14:creationId xmlns:p14="http://schemas.microsoft.com/office/powerpoint/2010/main" val="3502580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F8B037-B128-B14B-BFC9-BE0F0A0E6729}" type="slidenum">
              <a:rPr lang="en-US" smtClean="0"/>
              <a:pPr/>
              <a:t>12</a:t>
            </a:fld>
            <a:endParaRPr lang="en-US"/>
          </a:p>
        </p:txBody>
      </p:sp>
    </p:spTree>
    <p:extLst>
      <p:ext uri="{BB962C8B-B14F-4D97-AF65-F5344CB8AC3E}">
        <p14:creationId xmlns:p14="http://schemas.microsoft.com/office/powerpoint/2010/main" val="1461195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AF663672-EE1F-4BF7-B0B3-1D9085396D8C}" type="slidenum">
              <a:rPr lang="en-US">
                <a:solidFill>
                  <a:prstClr val="black"/>
                </a:solidFill>
                <a:latin typeface="Tw Cen MT"/>
              </a:rPr>
              <a:pPr eaLnBrk="1" hangingPunct="1"/>
              <a:t>18</a:t>
            </a:fld>
            <a:endParaRPr lang="en-US" dirty="0">
              <a:solidFill>
                <a:prstClr val="black"/>
              </a:solidFill>
              <a:latin typeface="Tw Cen MT"/>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w Cen MT"/>
            </a:endParaRPr>
          </a:p>
        </p:txBody>
      </p:sp>
    </p:spTree>
    <p:extLst>
      <p:ext uri="{BB962C8B-B14F-4D97-AF65-F5344CB8AC3E}">
        <p14:creationId xmlns:p14="http://schemas.microsoft.com/office/powerpoint/2010/main" val="993469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1548334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Integration of Restorative Justice Enhances Tier 2 Supports in High School</a:t>
            </a:r>
            <a:endParaRPr lang="en-US" dirty="0" smtClean="0"/>
          </a:p>
          <a:p>
            <a:endParaRPr lang="en-US" dirty="0"/>
          </a:p>
          <a:p>
            <a:r>
              <a:rPr lang="en-US" dirty="0" smtClean="0"/>
              <a:t>In </a:t>
            </a:r>
            <a:r>
              <a:rPr lang="en-US" dirty="0"/>
              <a:t>the fall of 2011, </a:t>
            </a:r>
            <a:r>
              <a:rPr lang="en-US" b="1" dirty="0"/>
              <a:t>Alton High School</a:t>
            </a:r>
            <a:r>
              <a:rPr lang="en-US" dirty="0"/>
              <a:t> in </a:t>
            </a:r>
            <a:r>
              <a:rPr lang="en-US" b="1" dirty="0"/>
              <a:t>Alton CUSD 11</a:t>
            </a:r>
            <a:r>
              <a:rPr lang="en-US" dirty="0"/>
              <a:t> began an after-school group to reduce out of school suspensions (OSSs) for students with substance or physical aggression related discipline referrals. At the end of 2011-12, 55 students had been referred to the four-session program. Thirty-seven students completed the program (67%) and six of this group had repeated offenses. The following year, 2012-13, in an effort to improve the process and impact, the school's internal coach incorporated restorative practices into the program. The more interactive and restorative format had students meet in a circle, discuss the harm caused, and the relationships impacted by their actions. As a result, 30 out of 41 referred students completed the program in the 2012-13 school year (73%), with only one student having a repeat offense. The Restorative Justice practices added to the program in 2012-13 enhanced the engagement of students in the after school group, with increased positive behavioral outcomes outside of this group.</a:t>
            </a:r>
          </a:p>
          <a:p>
            <a:endParaRPr lang="en-US" dirty="0"/>
          </a:p>
        </p:txBody>
      </p:sp>
      <p:sp>
        <p:nvSpPr>
          <p:cNvPr id="4" name="Slide Number Placeholder 3"/>
          <p:cNvSpPr>
            <a:spLocks noGrp="1"/>
          </p:cNvSpPr>
          <p:nvPr>
            <p:ph type="sldNum" sz="quarter" idx="10"/>
          </p:nvPr>
        </p:nvSpPr>
        <p:spPr/>
        <p:txBody>
          <a:bodyPr/>
          <a:lstStyle/>
          <a:p>
            <a:fld id="{9D635400-4C52-48A9-A50D-A371100E9FBF}" type="slidenum">
              <a:rPr lang="en-US" smtClean="0"/>
              <a:pPr/>
              <a:t>34</a:t>
            </a:fld>
            <a:endParaRPr lang="en-US" dirty="0"/>
          </a:p>
        </p:txBody>
      </p:sp>
    </p:spTree>
    <p:extLst>
      <p:ext uri="{BB962C8B-B14F-4D97-AF65-F5344CB8AC3E}">
        <p14:creationId xmlns:p14="http://schemas.microsoft.com/office/powerpoint/2010/main" val="2529222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p>
        </p:txBody>
      </p:sp>
    </p:spTree>
    <p:extLst>
      <p:ext uri="{BB962C8B-B14F-4D97-AF65-F5344CB8AC3E}">
        <p14:creationId xmlns:p14="http://schemas.microsoft.com/office/powerpoint/2010/main" val="2750601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3848048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97567F-5146-BA4C-B14A-87954E0C4AA6}" type="datetimeFigureOut">
              <a:rPr lang="en-US" smtClean="0"/>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227D9-E400-8C4E-9A51-52634FF4B7A8}" type="slidenum">
              <a:rPr lang="en-US" smtClean="0"/>
              <a:t>‹#›</a:t>
            </a:fld>
            <a:endParaRPr lang="en-US"/>
          </a:p>
        </p:txBody>
      </p:sp>
    </p:spTree>
    <p:extLst>
      <p:ext uri="{BB962C8B-B14F-4D97-AF65-F5344CB8AC3E}">
        <p14:creationId xmlns:p14="http://schemas.microsoft.com/office/powerpoint/2010/main" val="1789047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7567F-5146-BA4C-B14A-87954E0C4AA6}" type="datetimeFigureOut">
              <a:rPr lang="en-US" smtClean="0"/>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227D9-E400-8C4E-9A51-52634FF4B7A8}" type="slidenum">
              <a:rPr lang="en-US" smtClean="0"/>
              <a:t>‹#›</a:t>
            </a:fld>
            <a:endParaRPr lang="en-US"/>
          </a:p>
        </p:txBody>
      </p:sp>
    </p:spTree>
    <p:extLst>
      <p:ext uri="{BB962C8B-B14F-4D97-AF65-F5344CB8AC3E}">
        <p14:creationId xmlns:p14="http://schemas.microsoft.com/office/powerpoint/2010/main" val="2313160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7567F-5146-BA4C-B14A-87954E0C4AA6}" type="datetimeFigureOut">
              <a:rPr lang="en-US" smtClean="0"/>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227D9-E400-8C4E-9A51-52634FF4B7A8}" type="slidenum">
              <a:rPr lang="en-US" smtClean="0"/>
              <a:t>‹#›</a:t>
            </a:fld>
            <a:endParaRPr lang="en-US"/>
          </a:p>
        </p:txBody>
      </p:sp>
    </p:spTree>
    <p:extLst>
      <p:ext uri="{BB962C8B-B14F-4D97-AF65-F5344CB8AC3E}">
        <p14:creationId xmlns:p14="http://schemas.microsoft.com/office/powerpoint/2010/main" val="226539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7567F-5146-BA4C-B14A-87954E0C4AA6}" type="datetimeFigureOut">
              <a:rPr lang="en-US" smtClean="0"/>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227D9-E400-8C4E-9A51-52634FF4B7A8}" type="slidenum">
              <a:rPr lang="en-US" smtClean="0"/>
              <a:t>‹#›</a:t>
            </a:fld>
            <a:endParaRPr lang="en-US"/>
          </a:p>
        </p:txBody>
      </p:sp>
    </p:spTree>
    <p:extLst>
      <p:ext uri="{BB962C8B-B14F-4D97-AF65-F5344CB8AC3E}">
        <p14:creationId xmlns:p14="http://schemas.microsoft.com/office/powerpoint/2010/main" val="3024295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97567F-5146-BA4C-B14A-87954E0C4AA6}" type="datetimeFigureOut">
              <a:rPr lang="en-US" smtClean="0"/>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227D9-E400-8C4E-9A51-52634FF4B7A8}" type="slidenum">
              <a:rPr lang="en-US" smtClean="0"/>
              <a:t>‹#›</a:t>
            </a:fld>
            <a:endParaRPr lang="en-US"/>
          </a:p>
        </p:txBody>
      </p:sp>
    </p:spTree>
    <p:extLst>
      <p:ext uri="{BB962C8B-B14F-4D97-AF65-F5344CB8AC3E}">
        <p14:creationId xmlns:p14="http://schemas.microsoft.com/office/powerpoint/2010/main" val="2291267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97567F-5146-BA4C-B14A-87954E0C4AA6}" type="datetimeFigureOut">
              <a:rPr lang="en-US" smtClean="0"/>
              <a:t>5/18/15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227D9-E400-8C4E-9A51-52634FF4B7A8}" type="slidenum">
              <a:rPr lang="en-US" smtClean="0"/>
              <a:t>‹#›</a:t>
            </a:fld>
            <a:endParaRPr lang="en-US"/>
          </a:p>
        </p:txBody>
      </p:sp>
    </p:spTree>
    <p:extLst>
      <p:ext uri="{BB962C8B-B14F-4D97-AF65-F5344CB8AC3E}">
        <p14:creationId xmlns:p14="http://schemas.microsoft.com/office/powerpoint/2010/main" val="1491177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97567F-5146-BA4C-B14A-87954E0C4AA6}" type="datetimeFigureOut">
              <a:rPr lang="en-US" smtClean="0"/>
              <a:t>5/18/15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4227D9-E400-8C4E-9A51-52634FF4B7A8}" type="slidenum">
              <a:rPr lang="en-US" smtClean="0"/>
              <a:t>‹#›</a:t>
            </a:fld>
            <a:endParaRPr lang="en-US"/>
          </a:p>
        </p:txBody>
      </p:sp>
    </p:spTree>
    <p:extLst>
      <p:ext uri="{BB962C8B-B14F-4D97-AF65-F5344CB8AC3E}">
        <p14:creationId xmlns:p14="http://schemas.microsoft.com/office/powerpoint/2010/main" val="2073970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97567F-5146-BA4C-B14A-87954E0C4AA6}" type="datetimeFigureOut">
              <a:rPr lang="en-US" smtClean="0"/>
              <a:t>5/18/15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4227D9-E400-8C4E-9A51-52634FF4B7A8}" type="slidenum">
              <a:rPr lang="en-US" smtClean="0"/>
              <a:t>‹#›</a:t>
            </a:fld>
            <a:endParaRPr lang="en-US"/>
          </a:p>
        </p:txBody>
      </p:sp>
    </p:spTree>
    <p:extLst>
      <p:ext uri="{BB962C8B-B14F-4D97-AF65-F5344CB8AC3E}">
        <p14:creationId xmlns:p14="http://schemas.microsoft.com/office/powerpoint/2010/main" val="699742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97567F-5146-BA4C-B14A-87954E0C4AA6}" type="datetimeFigureOut">
              <a:rPr lang="en-US" smtClean="0"/>
              <a:t>5/18/15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4227D9-E400-8C4E-9A51-52634FF4B7A8}" type="slidenum">
              <a:rPr lang="en-US" smtClean="0"/>
              <a:t>‹#›</a:t>
            </a:fld>
            <a:endParaRPr lang="en-US"/>
          </a:p>
        </p:txBody>
      </p:sp>
    </p:spTree>
    <p:extLst>
      <p:ext uri="{BB962C8B-B14F-4D97-AF65-F5344CB8AC3E}">
        <p14:creationId xmlns:p14="http://schemas.microsoft.com/office/powerpoint/2010/main" val="449259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7567F-5146-BA4C-B14A-87954E0C4AA6}" type="datetimeFigureOut">
              <a:rPr lang="en-US" smtClean="0"/>
              <a:t>5/18/15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227D9-E400-8C4E-9A51-52634FF4B7A8}" type="slidenum">
              <a:rPr lang="en-US" smtClean="0"/>
              <a:t>‹#›</a:t>
            </a:fld>
            <a:endParaRPr lang="en-US"/>
          </a:p>
        </p:txBody>
      </p:sp>
    </p:spTree>
    <p:extLst>
      <p:ext uri="{BB962C8B-B14F-4D97-AF65-F5344CB8AC3E}">
        <p14:creationId xmlns:p14="http://schemas.microsoft.com/office/powerpoint/2010/main" val="1711176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7567F-5146-BA4C-B14A-87954E0C4AA6}" type="datetimeFigureOut">
              <a:rPr lang="en-US" smtClean="0"/>
              <a:t>5/18/15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227D9-E400-8C4E-9A51-52634FF4B7A8}" type="slidenum">
              <a:rPr lang="en-US" smtClean="0"/>
              <a:t>‹#›</a:t>
            </a:fld>
            <a:endParaRPr lang="en-US"/>
          </a:p>
        </p:txBody>
      </p:sp>
    </p:spTree>
    <p:extLst>
      <p:ext uri="{BB962C8B-B14F-4D97-AF65-F5344CB8AC3E}">
        <p14:creationId xmlns:p14="http://schemas.microsoft.com/office/powerpoint/2010/main" val="33059329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7567F-5146-BA4C-B14A-87954E0C4AA6}" type="datetimeFigureOut">
              <a:rPr lang="en-US" smtClean="0"/>
              <a:t>5/18/15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4227D9-E400-8C4E-9A51-52634FF4B7A8}" type="slidenum">
              <a:rPr lang="en-US" smtClean="0"/>
              <a:t>‹#›</a:t>
            </a:fld>
            <a:endParaRPr lang="en-US"/>
          </a:p>
        </p:txBody>
      </p:sp>
    </p:spTree>
    <p:extLst>
      <p:ext uri="{BB962C8B-B14F-4D97-AF65-F5344CB8AC3E}">
        <p14:creationId xmlns:p14="http://schemas.microsoft.com/office/powerpoint/2010/main" val="4189777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2.ed.gov/policy/gen/guid/school-discipline/index.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 Id="rId3" Type="http://schemas.openxmlformats.org/officeDocument/2006/relationships/image" Target="../media/image1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4.jpeg"/></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bin"/><Relationship Id="rId5" Type="http://schemas.openxmlformats.org/officeDocument/2006/relationships/package" Target="../embeddings/Microsoft_Word_Document1.docx"/><Relationship Id="rId6" Type="http://schemas.openxmlformats.org/officeDocument/2006/relationships/image" Target="../media/image15.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6.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57200"/>
            <a:ext cx="8458200" cy="3200400"/>
          </a:xfrm>
        </p:spPr>
        <p:txBody>
          <a:bodyPr>
            <a:noAutofit/>
          </a:bodyPr>
          <a:lstStyle/>
          <a:p>
            <a:r>
              <a:rPr lang="en-US" sz="3200" spc="-150" dirty="0" smtClean="0">
                <a:solidFill>
                  <a:schemeClr val="tx1"/>
                </a:solidFill>
              </a:rPr>
              <a:t>A Dialogue about Integrating Restorative Practices into Multi-tiered Systems of Supports and in Schools: </a:t>
            </a:r>
            <a:br>
              <a:rPr lang="en-US" sz="3200" spc="-150" dirty="0" smtClean="0">
                <a:solidFill>
                  <a:schemeClr val="tx1"/>
                </a:solidFill>
              </a:rPr>
            </a:br>
            <a:r>
              <a:rPr lang="en-US" sz="3200" spc="-150" dirty="0" smtClean="0">
                <a:solidFill>
                  <a:schemeClr val="tx1"/>
                </a:solidFill>
              </a:rPr>
              <a:t>Examples, Questions, Challenges</a:t>
            </a:r>
            <a:r>
              <a:rPr lang="en-US" sz="3200" spc="-150" dirty="0" smtClean="0"/>
              <a:t/>
            </a:r>
            <a:br>
              <a:rPr lang="en-US" sz="3200" spc="-150" dirty="0" smtClean="0"/>
            </a:br>
            <a:r>
              <a:rPr lang="en-US" sz="3200" spc="-150" dirty="0" smtClean="0"/>
              <a:t>and Possible next Steps</a:t>
            </a:r>
            <a:endParaRPr lang="en-US" sz="3200" spc="-150" dirty="0">
              <a:solidFill>
                <a:schemeClr val="tx1"/>
              </a:solidFill>
            </a:endParaRPr>
          </a:p>
        </p:txBody>
      </p:sp>
      <p:sp>
        <p:nvSpPr>
          <p:cNvPr id="6" name="Subtitle 5"/>
          <p:cNvSpPr>
            <a:spLocks noGrp="1"/>
          </p:cNvSpPr>
          <p:nvPr>
            <p:ph type="subTitle" idx="1"/>
          </p:nvPr>
        </p:nvSpPr>
        <p:spPr>
          <a:xfrm>
            <a:off x="0" y="4114800"/>
            <a:ext cx="9144000" cy="914400"/>
          </a:xfrm>
        </p:spPr>
        <p:txBody>
          <a:bodyPr>
            <a:noAutofit/>
          </a:bodyPr>
          <a:lstStyle/>
          <a:p>
            <a:pPr>
              <a:spcBef>
                <a:spcPts val="0"/>
              </a:spcBef>
            </a:pPr>
            <a:r>
              <a:rPr lang="en-US" sz="2400" b="1" dirty="0" smtClean="0"/>
              <a:t>Lucille Eber, Director</a:t>
            </a:r>
          </a:p>
          <a:p>
            <a:pPr>
              <a:spcBef>
                <a:spcPts val="0"/>
              </a:spcBef>
            </a:pPr>
            <a:r>
              <a:rPr lang="en-US" sz="2400" dirty="0" smtClean="0"/>
              <a:t>Midwest PBIS Network and National PBIS TA Center</a:t>
            </a:r>
          </a:p>
          <a:p>
            <a:pPr>
              <a:spcBef>
                <a:spcPts val="0"/>
              </a:spcBef>
            </a:pPr>
            <a:r>
              <a:rPr lang="en-US" sz="2400" dirty="0" err="1"/>
              <a:t>l</a:t>
            </a:r>
            <a:r>
              <a:rPr lang="en-US" sz="2400" dirty="0" err="1" smtClean="0"/>
              <a:t>ucille.eber@midwestpbis.org</a:t>
            </a:r>
            <a:endParaRPr lang="en-US" sz="2400" dirty="0"/>
          </a:p>
        </p:txBody>
      </p:sp>
      <p:sp>
        <p:nvSpPr>
          <p:cNvPr id="7" name="Rectangle 6"/>
          <p:cNvSpPr/>
          <p:nvPr/>
        </p:nvSpPr>
        <p:spPr>
          <a:xfrm flipV="1">
            <a:off x="0" y="-2"/>
            <a:ext cx="9144000" cy="182880"/>
          </a:xfrm>
          <a:prstGeom prst="rect">
            <a:avLst/>
          </a:prstGeom>
          <a:solidFill>
            <a:srgbClr val="436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884380" y="5943600"/>
            <a:ext cx="3852337" cy="369332"/>
          </a:xfrm>
          <a:prstGeom prst="rect">
            <a:avLst/>
          </a:prstGeom>
          <a:noFill/>
        </p:spPr>
        <p:txBody>
          <a:bodyPr wrap="none" rtlCol="0">
            <a:spAutoFit/>
          </a:bodyPr>
          <a:lstStyle/>
          <a:p>
            <a:pPr algn="ctr"/>
            <a:r>
              <a:rPr lang="en-US" dirty="0" smtClean="0"/>
              <a:t>January 21, 2015 9:00 to 11:00 AM CST</a:t>
            </a:r>
          </a:p>
        </p:txBody>
      </p:sp>
    </p:spTree>
    <p:extLst>
      <p:ext uri="{BB962C8B-B14F-4D97-AF65-F5344CB8AC3E}">
        <p14:creationId xmlns:p14="http://schemas.microsoft.com/office/powerpoint/2010/main" val="269413840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369" y="274638"/>
            <a:ext cx="8270631" cy="1453678"/>
          </a:xfrm>
        </p:spPr>
        <p:txBody>
          <a:bodyPr>
            <a:normAutofit fontScale="90000"/>
          </a:bodyPr>
          <a:lstStyle/>
          <a:p>
            <a:r>
              <a:rPr lang="en-US" b="1" dirty="0"/>
              <a:t> </a:t>
            </a:r>
            <a:r>
              <a:rPr lang="en-US" dirty="0"/>
              <a:t/>
            </a:r>
            <a:br>
              <a:rPr lang="en-US" dirty="0"/>
            </a:br>
            <a:r>
              <a:rPr lang="en-US" dirty="0" smtClean="0"/>
              <a:t/>
            </a:r>
            <a:br>
              <a:rPr lang="en-US" dirty="0" smtClean="0"/>
            </a:br>
            <a:r>
              <a:rPr lang="en-US" dirty="0"/>
              <a:t/>
            </a:r>
            <a:br>
              <a:rPr lang="en-US" dirty="0"/>
            </a:br>
            <a:r>
              <a:rPr lang="en-US" sz="4000" dirty="0" smtClean="0"/>
              <a:t>New </a:t>
            </a:r>
            <a:r>
              <a:rPr lang="en-US" sz="4000" dirty="0"/>
              <a:t>Federal Guidance on </a:t>
            </a:r>
            <a:br>
              <a:rPr lang="en-US" sz="4000" dirty="0"/>
            </a:br>
            <a:r>
              <a:rPr lang="en-US" sz="4000" dirty="0" smtClean="0"/>
              <a:t>School </a:t>
            </a:r>
            <a:r>
              <a:rPr lang="en-US" sz="4000" dirty="0"/>
              <a:t>Discipline </a:t>
            </a:r>
            <a:r>
              <a:rPr lang="en-US" sz="4000" dirty="0" smtClean="0"/>
              <a:t>and Discrimination </a:t>
            </a:r>
            <a:r>
              <a:rPr lang="en-US" dirty="0"/>
              <a:t/>
            </a:r>
            <a:br>
              <a:rPr lang="en-US" dirty="0"/>
            </a:br>
            <a:r>
              <a:rPr lang="en-US" dirty="0"/>
              <a:t> </a:t>
            </a:r>
            <a:br>
              <a:rPr lang="en-US" dirty="0"/>
            </a:br>
            <a:r>
              <a:rPr lang="en-US" dirty="0"/>
              <a:t> </a:t>
            </a:r>
            <a:br>
              <a:rPr lang="en-US" dirty="0"/>
            </a:br>
            <a:endParaRPr lang="en-US" dirty="0"/>
          </a:p>
        </p:txBody>
      </p:sp>
      <p:sp>
        <p:nvSpPr>
          <p:cNvPr id="3" name="Content Placeholder 2"/>
          <p:cNvSpPr>
            <a:spLocks noGrp="1"/>
          </p:cNvSpPr>
          <p:nvPr>
            <p:ph idx="1"/>
          </p:nvPr>
        </p:nvSpPr>
        <p:spPr>
          <a:xfrm>
            <a:off x="405016" y="2221337"/>
            <a:ext cx="8118231" cy="4610937"/>
          </a:xfrm>
        </p:spPr>
        <p:txBody>
          <a:bodyPr>
            <a:normAutofit/>
          </a:bodyPr>
          <a:lstStyle/>
          <a:p>
            <a:r>
              <a:rPr lang="en-US" sz="2900" dirty="0" smtClean="0"/>
              <a:t>U.S</a:t>
            </a:r>
            <a:r>
              <a:rPr lang="en-US" sz="2900" dirty="0"/>
              <a:t>. Departments of Education and Justice </a:t>
            </a:r>
            <a:r>
              <a:rPr lang="en-US" sz="2900" dirty="0" smtClean="0"/>
              <a:t>collaborative </a:t>
            </a:r>
            <a:r>
              <a:rPr lang="en-US" sz="2900" dirty="0" smtClean="0">
                <a:solidFill>
                  <a:schemeClr val="accent5">
                    <a:lumMod val="75000"/>
                  </a:schemeClr>
                </a:solidFill>
              </a:rPr>
              <a:t>Supportive </a:t>
            </a:r>
            <a:r>
              <a:rPr lang="en-US" sz="2900" dirty="0">
                <a:solidFill>
                  <a:schemeClr val="accent5">
                    <a:lumMod val="75000"/>
                  </a:schemeClr>
                </a:solidFill>
              </a:rPr>
              <a:t>School Discipline </a:t>
            </a:r>
            <a:r>
              <a:rPr lang="en-US" sz="2900" dirty="0" smtClean="0">
                <a:solidFill>
                  <a:schemeClr val="accent5">
                    <a:lumMod val="75000"/>
                  </a:schemeClr>
                </a:solidFill>
              </a:rPr>
              <a:t>Initiative </a:t>
            </a:r>
            <a:r>
              <a:rPr lang="en-US" sz="2900" dirty="0" smtClean="0"/>
              <a:t>refocusing </a:t>
            </a:r>
            <a:r>
              <a:rPr lang="en-US" sz="2900" dirty="0"/>
              <a:t>school </a:t>
            </a:r>
            <a:r>
              <a:rPr lang="en-US" sz="2900" dirty="0" smtClean="0"/>
              <a:t>discipline:</a:t>
            </a:r>
          </a:p>
          <a:p>
            <a:pPr lvl="2">
              <a:buFont typeface="Wingdings" panose="05000000000000000000" pitchFamily="2" charset="2"/>
              <a:buChar char="§"/>
            </a:pPr>
            <a:r>
              <a:rPr lang="en-US" sz="2600" dirty="0" smtClean="0"/>
              <a:t>To </a:t>
            </a:r>
            <a:r>
              <a:rPr lang="en-US" sz="2600" dirty="0"/>
              <a:t>create </a:t>
            </a:r>
            <a:r>
              <a:rPr lang="en-US" sz="2600" dirty="0" smtClean="0"/>
              <a:t>safe</a:t>
            </a:r>
            <a:r>
              <a:rPr lang="en-US" sz="2600" dirty="0"/>
              <a:t>, positive, equitable </a:t>
            </a:r>
            <a:r>
              <a:rPr lang="en-US" sz="2600" dirty="0" smtClean="0"/>
              <a:t>schools</a:t>
            </a:r>
          </a:p>
          <a:p>
            <a:pPr lvl="2">
              <a:buFont typeface="Wingdings" panose="05000000000000000000" pitchFamily="2" charset="2"/>
              <a:buChar char="§"/>
            </a:pPr>
            <a:r>
              <a:rPr lang="en-US" sz="2600" dirty="0" smtClean="0"/>
              <a:t>Emphasize prevention </a:t>
            </a:r>
            <a:r>
              <a:rPr lang="en-US" sz="2600" dirty="0"/>
              <a:t>and positive approaches </a:t>
            </a:r>
            <a:r>
              <a:rPr lang="en-US" sz="2600" dirty="0" smtClean="0"/>
              <a:t>to keep </a:t>
            </a:r>
            <a:r>
              <a:rPr lang="en-US" sz="2600" dirty="0"/>
              <a:t>students in school and </a:t>
            </a:r>
            <a:r>
              <a:rPr lang="en-US" sz="2600" dirty="0" smtClean="0"/>
              <a:t>learning </a:t>
            </a:r>
          </a:p>
          <a:p>
            <a:pPr lvl="2"/>
            <a:endParaRPr lang="en-US" sz="1400" dirty="0" smtClean="0"/>
          </a:p>
          <a:p>
            <a:pPr marL="0" lvl="1" indent="0" algn="ctr">
              <a:buNone/>
            </a:pPr>
            <a:r>
              <a:rPr lang="en-US" sz="2900" dirty="0"/>
              <a:t>For Guidance Package and Additional Resources: </a:t>
            </a:r>
            <a:r>
              <a:rPr lang="en-US" sz="2900" u="sng" dirty="0" smtClean="0">
                <a:hlinkClick r:id="rId3"/>
              </a:rPr>
              <a:t>http://www2.ed.gov/policy/gen/guid/school-discipline/index.html</a:t>
            </a:r>
            <a:endParaRPr lang="en-US" dirty="0"/>
          </a:p>
        </p:txBody>
      </p:sp>
      <p:sp>
        <p:nvSpPr>
          <p:cNvPr id="4" name="TextBox 3"/>
          <p:cNvSpPr txBox="1"/>
          <p:nvPr/>
        </p:nvSpPr>
        <p:spPr>
          <a:xfrm rot="20299874">
            <a:off x="576461" y="2147503"/>
            <a:ext cx="7467600" cy="1938992"/>
          </a:xfrm>
          <a:prstGeom prst="rect">
            <a:avLst/>
          </a:prstGeom>
          <a:noFill/>
        </p:spPr>
        <p:txBody>
          <a:bodyPr wrap="square" rtlCol="0">
            <a:spAutoFit/>
          </a:bodyPr>
          <a:lstStyle/>
          <a:p>
            <a:pPr algn="ctr"/>
            <a:r>
              <a:rPr lang="en-US" sz="6000" b="1" dirty="0" smtClean="0">
                <a:solidFill>
                  <a:srgbClr val="FF0000"/>
                </a:solidFill>
                <a:effectLst>
                  <a:outerShdw blurRad="38100" dist="38100" dir="2700000" algn="tl">
                    <a:srgbClr val="000000">
                      <a:alpha val="43137"/>
                    </a:srgbClr>
                  </a:outerShdw>
                </a:effectLst>
              </a:rPr>
              <a:t>Zero Tolerance Does NOT Work…</a:t>
            </a:r>
            <a:endParaRPr lang="en-US" sz="6000" b="1" dirty="0">
              <a:solidFill>
                <a:srgbClr val="FF0000"/>
              </a:solidFill>
              <a:effectLst>
                <a:outerShdw blurRad="38100" dist="38100" dir="2700000" algn="tl">
                  <a:srgbClr val="000000">
                    <a:alpha val="43137"/>
                  </a:srgbClr>
                </a:outerShdw>
              </a:effectLst>
            </a:endParaRPr>
          </a:p>
        </p:txBody>
      </p:sp>
      <p:sp>
        <p:nvSpPr>
          <p:cNvPr id="5" name="TextBox 4"/>
          <p:cNvSpPr txBox="1"/>
          <p:nvPr/>
        </p:nvSpPr>
        <p:spPr>
          <a:xfrm rot="20299874">
            <a:off x="1091795" y="3547263"/>
            <a:ext cx="7467600" cy="1938992"/>
          </a:xfrm>
          <a:prstGeom prst="rect">
            <a:avLst/>
          </a:prstGeom>
          <a:noFill/>
        </p:spPr>
        <p:txBody>
          <a:bodyPr wrap="square" rtlCol="0">
            <a:spAutoFit/>
          </a:bodyPr>
          <a:lstStyle/>
          <a:p>
            <a:pPr algn="ctr"/>
            <a:r>
              <a:rPr lang="en-US" sz="6000" b="1" dirty="0" smtClean="0">
                <a:solidFill>
                  <a:srgbClr val="FF0000"/>
                </a:solidFill>
                <a:effectLst>
                  <a:outerShdw blurRad="38100" dist="38100" dir="2700000" algn="tl">
                    <a:srgbClr val="000000">
                      <a:alpha val="43137"/>
                    </a:srgbClr>
                  </a:outerShdw>
                </a:effectLst>
              </a:rPr>
              <a:t>….Results in Inequity</a:t>
            </a:r>
            <a:endParaRPr lang="en-US" sz="6000" b="1"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7415408" y="977030"/>
            <a:ext cx="184731" cy="369332"/>
          </a:xfrm>
          <a:prstGeom prst="rect">
            <a:avLst/>
          </a:prstGeom>
          <a:noFill/>
        </p:spPr>
        <p:txBody>
          <a:bodyPr wrap="none" rtlCol="0">
            <a:spAutoFit/>
          </a:bodyPr>
          <a:lstStyle/>
          <a:p>
            <a:endParaRPr lang="en-US" dirty="0"/>
          </a:p>
        </p:txBody>
      </p:sp>
      <p:pic>
        <p:nvPicPr>
          <p:cNvPr id="7" name="P 3"/>
          <p:cNvPicPr/>
          <p:nvPr/>
        </p:nvPicPr>
        <p:blipFill>
          <a:blip cstate="screen">
            <a:extLst>
              <a:ext uri="{28A0092B-C50C-407E-A947-70E740481C1C}">
                <a14:useLocalDpi xmlns:a14="http://schemas.microsoft.com/office/drawing/2010/main"/>
              </a:ext>
            </a:extLst>
          </a:blip>
          <a:stretch>
            <a:fillRect/>
          </a:stretch>
        </p:blipFill>
        <p:spPr>
          <a:xfrm rot="15281485">
            <a:off x="7223194" y="808952"/>
            <a:ext cx="1407331" cy="1989139"/>
          </a:xfrm>
          <a:prstGeom prst="rect">
            <a:avLst/>
          </a:prstGeom>
        </p:spPr>
      </p:pic>
    </p:spTree>
    <p:extLst>
      <p:ext uri="{BB962C8B-B14F-4D97-AF65-F5344CB8AC3E}">
        <p14:creationId xmlns:p14="http://schemas.microsoft.com/office/powerpoint/2010/main" val="401821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700"/>
            <a:ext cx="9144000" cy="6845300"/>
          </a:xfrm>
          <a:prstGeom prst="rect">
            <a:avLst/>
          </a:prstGeom>
        </p:spPr>
      </p:pic>
      <p:sp>
        <p:nvSpPr>
          <p:cNvPr id="2" name="TextBox 1"/>
          <p:cNvSpPr txBox="1"/>
          <p:nvPr/>
        </p:nvSpPr>
        <p:spPr>
          <a:xfrm rot="20178784">
            <a:off x="1113688" y="1683420"/>
            <a:ext cx="5107802" cy="1938992"/>
          </a:xfrm>
          <a:prstGeom prst="rect">
            <a:avLst/>
          </a:prstGeom>
          <a:solidFill>
            <a:schemeClr val="tx2"/>
          </a:solidFill>
        </p:spPr>
        <p:txBody>
          <a:bodyPr wrap="square" rtlCol="0">
            <a:spAutoFit/>
          </a:bodyPr>
          <a:lstStyle/>
          <a:p>
            <a:r>
              <a:rPr lang="en-US" sz="4000" b="1" dirty="0" smtClean="0">
                <a:solidFill>
                  <a:schemeClr val="bg1"/>
                </a:solidFill>
                <a:latin typeface="Century Schoolbook" panose="02040604050505020304" pitchFamily="18" charset="0"/>
              </a:rPr>
              <a:t>Non Example of Alternatives to Suspension!</a:t>
            </a:r>
            <a:endParaRPr lang="en-US" sz="4000" b="1" dirty="0">
              <a:solidFill>
                <a:schemeClr val="bg1"/>
              </a:solidFill>
              <a:latin typeface="Century Schoolbook" panose="02040604050505020304" pitchFamily="18" charset="0"/>
            </a:endParaRPr>
          </a:p>
        </p:txBody>
      </p:sp>
    </p:spTree>
    <p:extLst>
      <p:ext uri="{BB962C8B-B14F-4D97-AF65-F5344CB8AC3E}">
        <p14:creationId xmlns:p14="http://schemas.microsoft.com/office/powerpoint/2010/main" val="2560203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294967295"/>
          </p:nvPr>
        </p:nvSpPr>
        <p:spPr>
          <a:xfrm>
            <a:off x="137941" y="1751063"/>
            <a:ext cx="2857500" cy="1301602"/>
          </a:xfrm>
          <a:prstGeom prst="rect">
            <a:avLst/>
          </a:prstGeom>
          <a:solidFill>
            <a:schemeClr val="accent6">
              <a:lumMod val="20000"/>
              <a:lumOff val="80000"/>
            </a:schemeClr>
          </a:solidFill>
        </p:spPr>
        <p:txBody>
          <a:bodyPr lIns="19047" tIns="95235" rIns="19047" bIns="9523">
            <a:noAutofit/>
          </a:bodyPr>
          <a:lstStyle/>
          <a:p>
            <a:pPr marL="0" indent="0">
              <a:spcBef>
                <a:spcPts val="125"/>
              </a:spcBef>
              <a:spcAft>
                <a:spcPts val="125"/>
              </a:spcAft>
              <a:buNone/>
            </a:pPr>
            <a:r>
              <a:rPr lang="en-US" sz="900" b="1" dirty="0">
                <a:solidFill>
                  <a:srgbClr val="072C62"/>
                </a:solidFill>
                <a:latin typeface="Arial"/>
                <a:cs typeface="Arial"/>
              </a:rPr>
              <a:t>Objective 1</a:t>
            </a:r>
            <a:r>
              <a:rPr lang="en-US" sz="900" dirty="0">
                <a:solidFill>
                  <a:srgbClr val="072C62"/>
                </a:solidFill>
                <a:latin typeface="Arial"/>
                <a:cs typeface="Arial"/>
              </a:rPr>
              <a:t>:  </a:t>
            </a:r>
            <a:r>
              <a:rPr lang="en-US" sz="900" dirty="0">
                <a:latin typeface="Arial"/>
                <a:cs typeface="Arial"/>
              </a:rPr>
              <a:t>Summarize information on restorative justice practices (RJP)</a:t>
            </a:r>
          </a:p>
          <a:p>
            <a:pPr marL="0" indent="0">
              <a:spcBef>
                <a:spcPts val="125"/>
              </a:spcBef>
              <a:spcAft>
                <a:spcPts val="125"/>
              </a:spcAft>
              <a:buNone/>
            </a:pPr>
            <a:endParaRPr lang="en-US" sz="200" dirty="0">
              <a:solidFill>
                <a:srgbClr val="072C62"/>
              </a:solidFill>
              <a:latin typeface="Arial"/>
              <a:cs typeface="Arial"/>
            </a:endParaRPr>
          </a:p>
          <a:p>
            <a:pPr marL="0" indent="0">
              <a:spcBef>
                <a:spcPts val="125"/>
              </a:spcBef>
              <a:spcAft>
                <a:spcPts val="125"/>
              </a:spcAft>
              <a:buNone/>
            </a:pPr>
            <a:r>
              <a:rPr lang="en-US" sz="900" b="1" dirty="0">
                <a:solidFill>
                  <a:srgbClr val="072C62"/>
                </a:solidFill>
                <a:latin typeface="Arial"/>
                <a:cs typeface="Arial"/>
              </a:rPr>
              <a:t>Objective 2</a:t>
            </a:r>
            <a:r>
              <a:rPr lang="en-US" sz="900" dirty="0">
                <a:solidFill>
                  <a:srgbClr val="072C62"/>
                </a:solidFill>
                <a:latin typeface="Arial"/>
                <a:cs typeface="Arial"/>
              </a:rPr>
              <a:t>: </a:t>
            </a:r>
            <a:r>
              <a:rPr lang="en-US" sz="900" dirty="0">
                <a:solidFill>
                  <a:srgbClr val="000000"/>
                </a:solidFill>
                <a:latin typeface="Arial"/>
                <a:cs typeface="Arial"/>
              </a:rPr>
              <a:t>Provide an objective analysis of the research base to inform practitioners, policy makers, and researchers</a:t>
            </a:r>
          </a:p>
          <a:p>
            <a:pPr marL="0" indent="0">
              <a:spcBef>
                <a:spcPts val="125"/>
              </a:spcBef>
              <a:spcAft>
                <a:spcPts val="125"/>
              </a:spcAft>
              <a:buNone/>
            </a:pPr>
            <a:endParaRPr lang="en-US" sz="200" dirty="0">
              <a:solidFill>
                <a:srgbClr val="000000"/>
              </a:solidFill>
              <a:latin typeface="Arial"/>
              <a:cs typeface="Arial"/>
            </a:endParaRPr>
          </a:p>
          <a:p>
            <a:pPr marL="0" indent="0">
              <a:spcBef>
                <a:spcPts val="125"/>
              </a:spcBef>
              <a:spcAft>
                <a:spcPts val="125"/>
              </a:spcAft>
              <a:buNone/>
            </a:pPr>
            <a:r>
              <a:rPr lang="en-US" sz="900" b="1" dirty="0">
                <a:solidFill>
                  <a:srgbClr val="072C62"/>
                </a:solidFill>
                <a:latin typeface="Arial"/>
                <a:cs typeface="Arial"/>
              </a:rPr>
              <a:t>Objective 3</a:t>
            </a:r>
            <a:r>
              <a:rPr lang="en-US" sz="900" dirty="0">
                <a:solidFill>
                  <a:srgbClr val="072C62"/>
                </a:solidFill>
                <a:latin typeface="Arial"/>
                <a:cs typeface="Arial"/>
              </a:rPr>
              <a:t>: </a:t>
            </a:r>
            <a:r>
              <a:rPr lang="en-US" sz="900" dirty="0">
                <a:latin typeface="Arial"/>
                <a:cs typeface="Arial"/>
              </a:rPr>
              <a:t>Develop recommendations regarding adoption of RJP and future research</a:t>
            </a:r>
            <a:endParaRPr lang="en-US" sz="900" dirty="0">
              <a:solidFill>
                <a:srgbClr val="072C62"/>
              </a:solidFill>
              <a:latin typeface="Arial"/>
              <a:cs typeface="Arial"/>
            </a:endParaRPr>
          </a:p>
          <a:p>
            <a:pPr marL="0" indent="0">
              <a:spcBef>
                <a:spcPts val="125"/>
              </a:spcBef>
              <a:spcAft>
                <a:spcPts val="125"/>
              </a:spcAft>
              <a:buNone/>
            </a:pPr>
            <a:endParaRPr lang="en-US" sz="800" dirty="0">
              <a:solidFill>
                <a:srgbClr val="000000"/>
              </a:solidFill>
              <a:latin typeface="Arial"/>
              <a:cs typeface="Arial"/>
            </a:endParaRPr>
          </a:p>
          <a:p>
            <a:pPr marL="0" indent="0">
              <a:spcBef>
                <a:spcPts val="125"/>
              </a:spcBef>
              <a:spcAft>
                <a:spcPts val="125"/>
              </a:spcAft>
              <a:buNone/>
            </a:pPr>
            <a:endParaRPr lang="en-US" sz="800" dirty="0">
              <a:solidFill>
                <a:srgbClr val="000000"/>
              </a:solidFill>
              <a:latin typeface="Arial"/>
              <a:cs typeface="Arial"/>
            </a:endParaRPr>
          </a:p>
          <a:p>
            <a:pPr marL="0" indent="0">
              <a:spcBef>
                <a:spcPts val="125"/>
              </a:spcBef>
              <a:spcAft>
                <a:spcPts val="125"/>
              </a:spcAft>
              <a:buNone/>
            </a:pPr>
            <a:endParaRPr lang="en-US" sz="700" dirty="0">
              <a:solidFill>
                <a:srgbClr val="072C62"/>
              </a:solidFill>
              <a:latin typeface="Arial"/>
              <a:cs typeface="Arial"/>
            </a:endParaRPr>
          </a:p>
        </p:txBody>
      </p:sp>
      <p:sp>
        <p:nvSpPr>
          <p:cNvPr id="14" name="Content Placeholder 5"/>
          <p:cNvSpPr txBox="1">
            <a:spLocks/>
          </p:cNvSpPr>
          <p:nvPr/>
        </p:nvSpPr>
        <p:spPr>
          <a:xfrm>
            <a:off x="137941" y="3401479"/>
            <a:ext cx="2857500" cy="2844182"/>
          </a:xfrm>
          <a:prstGeom prst="rect">
            <a:avLst/>
          </a:prstGeom>
          <a:solidFill>
            <a:schemeClr val="accent6">
              <a:lumMod val="20000"/>
              <a:lumOff val="80000"/>
            </a:schemeClr>
          </a:solidFill>
        </p:spPr>
        <p:txBody>
          <a:bodyPr vert="horz" lIns="91425" tIns="95235" rIns="91425" bIns="45713" rtlCol="0">
            <a:noAutofit/>
          </a:bodyPr>
          <a:lstStyle>
            <a:lvl1pPr marL="1645920" indent="-1645920" algn="l" defTabSz="4389120" rtl="0" eaLnBrk="1" latinLnBrk="0" hangingPunct="1">
              <a:spcBef>
                <a:spcPct val="20000"/>
              </a:spcBef>
              <a:buFont typeface="Arial" pitchFamily="34" charset="0"/>
              <a:buChar char="•"/>
              <a:defRPr sz="11500" kern="1200">
                <a:solidFill>
                  <a:schemeClr val="tx1">
                    <a:lumMod val="50000"/>
                    <a:lumOff val="50000"/>
                  </a:schemeClr>
                </a:solidFill>
                <a:latin typeface="+mj-lt"/>
                <a:ea typeface="+mn-ea"/>
                <a:cs typeface="+mn-cs"/>
              </a:defRPr>
            </a:lvl1pPr>
            <a:lvl2pPr marL="3566160" indent="-1371600" algn="l" defTabSz="4389120" rtl="0" eaLnBrk="1" latinLnBrk="0" hangingPunct="1">
              <a:spcBef>
                <a:spcPct val="20000"/>
              </a:spcBef>
              <a:buFont typeface="Courier New" pitchFamily="49" charset="0"/>
              <a:buChar char="o"/>
              <a:defRPr sz="7700" kern="1200">
                <a:solidFill>
                  <a:schemeClr val="tx1">
                    <a:lumMod val="50000"/>
                    <a:lumOff val="50000"/>
                  </a:schemeClr>
                </a:solidFill>
                <a:latin typeface="+mj-lt"/>
                <a:ea typeface="+mn-ea"/>
                <a:cs typeface="+mn-cs"/>
              </a:defRPr>
            </a:lvl2pPr>
            <a:lvl3pPr marL="5486400" indent="-1097280" algn="l" defTabSz="4389120" rtl="0" eaLnBrk="1" latinLnBrk="0" hangingPunct="1">
              <a:spcBef>
                <a:spcPct val="20000"/>
              </a:spcBef>
              <a:buFont typeface="Arial" pitchFamily="34" charset="0"/>
              <a:buChar char="•"/>
              <a:defRPr sz="7700" kern="1200">
                <a:solidFill>
                  <a:schemeClr val="tx1">
                    <a:lumMod val="50000"/>
                    <a:lumOff val="50000"/>
                  </a:schemeClr>
                </a:solidFill>
                <a:latin typeface="+mj-lt"/>
                <a:ea typeface="+mn-ea"/>
                <a:cs typeface="+mn-cs"/>
              </a:defRPr>
            </a:lvl3pPr>
            <a:lvl4pPr marL="7680960" indent="-1097280" algn="l" defTabSz="4389120" rtl="0" eaLnBrk="1" latinLnBrk="0" hangingPunct="1">
              <a:spcBef>
                <a:spcPct val="20000"/>
              </a:spcBef>
              <a:buFont typeface="Courier New" pitchFamily="49" charset="0"/>
              <a:buChar char="o"/>
              <a:defRPr sz="7700" kern="1200">
                <a:solidFill>
                  <a:schemeClr val="tx1">
                    <a:lumMod val="50000"/>
                    <a:lumOff val="50000"/>
                  </a:schemeClr>
                </a:solidFill>
                <a:latin typeface="+mj-lt"/>
                <a:ea typeface="+mn-ea"/>
                <a:cs typeface="+mn-cs"/>
              </a:defRPr>
            </a:lvl4pPr>
            <a:lvl5pPr marL="9875520" indent="-1097280" algn="l" defTabSz="4389120" rtl="0" eaLnBrk="1" latinLnBrk="0" hangingPunct="1">
              <a:spcBef>
                <a:spcPct val="20000"/>
              </a:spcBef>
              <a:buFont typeface="Arial" pitchFamily="34" charset="0"/>
              <a:buChar char="•"/>
              <a:defRPr sz="7700" kern="1200">
                <a:solidFill>
                  <a:schemeClr val="tx1">
                    <a:lumMod val="50000"/>
                    <a:lumOff val="50000"/>
                  </a:schemeClr>
                </a:solidFill>
                <a:latin typeface="+mj-lt"/>
                <a:ea typeface="+mn-ea"/>
                <a:cs typeface="+mn-cs"/>
              </a:defRPr>
            </a:lvl5pPr>
            <a:lvl6pPr marL="12070080" indent="-1097280" algn="l" defTabSz="4389120" rtl="0" eaLnBrk="1" latinLnBrk="0" hangingPunct="1">
              <a:spcBef>
                <a:spcPct val="20000"/>
              </a:spcBef>
              <a:buFont typeface="Courier New" pitchFamily="49" charset="0"/>
              <a:buChar char="o"/>
              <a:defRPr sz="7700" kern="1200">
                <a:solidFill>
                  <a:schemeClr val="tx1">
                    <a:lumMod val="50000"/>
                    <a:lumOff val="50000"/>
                  </a:schemeClr>
                </a:solidFill>
                <a:latin typeface="+mj-lt"/>
                <a:ea typeface="+mn-ea"/>
                <a:cs typeface="+mn-cs"/>
              </a:defRPr>
            </a:lvl6pPr>
            <a:lvl7pPr marL="14264640" indent="-1097280" algn="l" defTabSz="4389120" rtl="0" eaLnBrk="1" latinLnBrk="0" hangingPunct="1">
              <a:spcBef>
                <a:spcPct val="20000"/>
              </a:spcBef>
              <a:buFont typeface="Arial" pitchFamily="34" charset="0"/>
              <a:buChar char="•"/>
              <a:defRPr sz="7700" kern="1200">
                <a:solidFill>
                  <a:schemeClr val="tx1">
                    <a:lumMod val="50000"/>
                    <a:lumOff val="50000"/>
                  </a:schemeClr>
                </a:solidFill>
                <a:latin typeface="+mj-lt"/>
                <a:ea typeface="+mn-ea"/>
                <a:cs typeface="+mn-cs"/>
              </a:defRPr>
            </a:lvl7pPr>
            <a:lvl8pPr marL="16459200" indent="-1097280" algn="l" defTabSz="4389120" rtl="0" eaLnBrk="1" latinLnBrk="0" hangingPunct="1">
              <a:spcBef>
                <a:spcPct val="20000"/>
              </a:spcBef>
              <a:buFont typeface="Courier New" pitchFamily="49" charset="0"/>
              <a:buChar char="o"/>
              <a:defRPr sz="7700" kern="1200">
                <a:solidFill>
                  <a:schemeClr val="tx1">
                    <a:lumMod val="50000"/>
                    <a:lumOff val="50000"/>
                  </a:schemeClr>
                </a:solidFill>
                <a:latin typeface="+mj-lt"/>
                <a:ea typeface="+mn-ea"/>
                <a:cs typeface="+mn-cs"/>
              </a:defRPr>
            </a:lvl8pPr>
            <a:lvl9pPr marL="18653760" indent="-1097280" algn="l" defTabSz="4389120" rtl="0" eaLnBrk="1" latinLnBrk="0" hangingPunct="1">
              <a:spcBef>
                <a:spcPct val="20000"/>
              </a:spcBef>
              <a:buFont typeface="Arial" pitchFamily="34" charset="0"/>
              <a:buChar char="•"/>
              <a:defRPr sz="7700" kern="1200">
                <a:solidFill>
                  <a:schemeClr val="tx1">
                    <a:lumMod val="50000"/>
                    <a:lumOff val="50000"/>
                  </a:schemeClr>
                </a:solidFill>
                <a:latin typeface="+mj-lt"/>
                <a:ea typeface="+mn-ea"/>
                <a:cs typeface="+mn-cs"/>
              </a:defRPr>
            </a:lvl9pPr>
          </a:lstStyle>
          <a:p>
            <a:pPr marL="0" indent="0">
              <a:spcBef>
                <a:spcPts val="125"/>
              </a:spcBef>
              <a:spcAft>
                <a:spcPts val="125"/>
              </a:spcAft>
              <a:buNone/>
            </a:pPr>
            <a:r>
              <a:rPr lang="en-US" sz="800" b="1" dirty="0">
                <a:solidFill>
                  <a:srgbClr val="072C62"/>
                </a:solidFill>
                <a:latin typeface="Arial"/>
                <a:cs typeface="Arial"/>
              </a:rPr>
              <a:t>Rationale</a:t>
            </a:r>
            <a:r>
              <a:rPr lang="en-US" sz="800" dirty="0">
                <a:solidFill>
                  <a:srgbClr val="072C62"/>
                </a:solidFill>
                <a:latin typeface="Arial"/>
                <a:cs typeface="Arial"/>
              </a:rPr>
              <a:t>: </a:t>
            </a:r>
            <a:r>
              <a:rPr lang="en-US" sz="800" dirty="0">
                <a:solidFill>
                  <a:srgbClr val="000000"/>
                </a:solidFill>
                <a:latin typeface="Arial"/>
                <a:cs typeface="Arial"/>
              </a:rPr>
              <a:t>RJP is an international social reform movement that has taken root in such countries as New Zealand, Australia, the United Kingdom, Brazil, and the United States.  It began as early as the 1970’s in the justice system.  Some practices date back to ancient Native American and Maori traditions.  The RJP movement gained momentum in the 1990’s, coinciding with its introduction in to schools.  RJP was recently proposed as a potential model by the U.S. Department of Education in its new Guidelines for School Discipline.</a:t>
            </a:r>
          </a:p>
          <a:p>
            <a:pPr marL="0" indent="0">
              <a:spcBef>
                <a:spcPts val="125"/>
              </a:spcBef>
              <a:spcAft>
                <a:spcPts val="125"/>
              </a:spcAft>
              <a:buNone/>
            </a:pPr>
            <a:endParaRPr lang="en-US" sz="200" dirty="0">
              <a:solidFill>
                <a:srgbClr val="072C62"/>
              </a:solidFill>
              <a:latin typeface="Arial"/>
              <a:cs typeface="Arial"/>
            </a:endParaRPr>
          </a:p>
          <a:p>
            <a:pPr marL="0" indent="0">
              <a:spcBef>
                <a:spcPts val="125"/>
              </a:spcBef>
              <a:spcAft>
                <a:spcPts val="125"/>
              </a:spcAft>
              <a:buNone/>
            </a:pPr>
            <a:r>
              <a:rPr lang="en-US" sz="800" b="1" dirty="0">
                <a:solidFill>
                  <a:srgbClr val="072C62"/>
                </a:solidFill>
                <a:latin typeface="Arial"/>
                <a:cs typeface="Arial"/>
              </a:rPr>
              <a:t>Search</a:t>
            </a:r>
            <a:r>
              <a:rPr lang="en-US" sz="800" dirty="0">
                <a:solidFill>
                  <a:srgbClr val="072C62"/>
                </a:solidFill>
                <a:latin typeface="Arial"/>
                <a:cs typeface="Arial"/>
              </a:rPr>
              <a:t>: </a:t>
            </a:r>
            <a:r>
              <a:rPr lang="en-US" sz="800" dirty="0">
                <a:solidFill>
                  <a:srgbClr val="000000"/>
                </a:solidFill>
                <a:latin typeface="Arial"/>
                <a:cs typeface="Arial"/>
              </a:rPr>
              <a:t>Numerous electronic searches of all databases in UConn’s online library catalog were conducted using keywords designed to screen for school-based RJP theory, program descriptions, and research studies.  Citations of relevant research studies were reviewed to identify additional research articles.  Experts in the field were consulted to ensure that key sources had been identified. </a:t>
            </a:r>
          </a:p>
          <a:p>
            <a:pPr marL="0" indent="0">
              <a:spcBef>
                <a:spcPts val="125"/>
              </a:spcBef>
              <a:spcAft>
                <a:spcPts val="125"/>
              </a:spcAft>
              <a:buNone/>
            </a:pPr>
            <a:endParaRPr lang="en-US" sz="200" dirty="0">
              <a:solidFill>
                <a:srgbClr val="072C62"/>
              </a:solidFill>
              <a:latin typeface="Arial"/>
              <a:cs typeface="Arial"/>
            </a:endParaRPr>
          </a:p>
          <a:p>
            <a:pPr marL="0" indent="0">
              <a:spcBef>
                <a:spcPts val="125"/>
              </a:spcBef>
              <a:spcAft>
                <a:spcPts val="125"/>
              </a:spcAft>
              <a:buNone/>
            </a:pPr>
            <a:r>
              <a:rPr lang="en-US" sz="800" b="1" dirty="0">
                <a:solidFill>
                  <a:srgbClr val="072C62"/>
                </a:solidFill>
                <a:latin typeface="Arial"/>
                <a:cs typeface="Arial"/>
              </a:rPr>
              <a:t>Limiters</a:t>
            </a:r>
            <a:r>
              <a:rPr lang="en-US" sz="800" dirty="0">
                <a:solidFill>
                  <a:srgbClr val="072C62"/>
                </a:solidFill>
                <a:latin typeface="Arial"/>
                <a:cs typeface="Arial"/>
              </a:rPr>
              <a:t>:  school-based, peer-reviewed journal articles        </a:t>
            </a:r>
          </a:p>
        </p:txBody>
      </p:sp>
      <p:sp>
        <p:nvSpPr>
          <p:cNvPr id="32" name="Content Placeholder 7"/>
          <p:cNvSpPr txBox="1">
            <a:spLocks/>
          </p:cNvSpPr>
          <p:nvPr/>
        </p:nvSpPr>
        <p:spPr>
          <a:xfrm>
            <a:off x="3041673" y="5433634"/>
            <a:ext cx="5990286" cy="922016"/>
          </a:xfrm>
          <a:prstGeom prst="rect">
            <a:avLst/>
          </a:prstGeom>
          <a:solidFill>
            <a:srgbClr val="EBE9EC"/>
          </a:solidFill>
        </p:spPr>
        <p:txBody>
          <a:bodyPr vert="horz" lIns="91425" tIns="95235" rIns="91425" bIns="45713" rtlCol="0">
            <a:normAutofit/>
          </a:bodyPr>
          <a:lstStyle>
            <a:lvl1pPr marL="1645920" indent="-1645920" algn="l" defTabSz="4389120" rtl="0" eaLnBrk="1" latinLnBrk="0" hangingPunct="1">
              <a:spcBef>
                <a:spcPct val="20000"/>
              </a:spcBef>
              <a:buFont typeface="Arial" pitchFamily="34" charset="0"/>
              <a:buChar char="•"/>
              <a:defRPr sz="11500" kern="1200">
                <a:solidFill>
                  <a:schemeClr val="tx1">
                    <a:lumMod val="50000"/>
                    <a:lumOff val="50000"/>
                  </a:schemeClr>
                </a:solidFill>
                <a:latin typeface="+mj-lt"/>
                <a:ea typeface="+mn-ea"/>
                <a:cs typeface="+mn-cs"/>
              </a:defRPr>
            </a:lvl1pPr>
            <a:lvl2pPr marL="3566160" indent="-1371600" algn="l" defTabSz="4389120" rtl="0" eaLnBrk="1" latinLnBrk="0" hangingPunct="1">
              <a:spcBef>
                <a:spcPct val="20000"/>
              </a:spcBef>
              <a:buFont typeface="Courier New" pitchFamily="49" charset="0"/>
              <a:buChar char="o"/>
              <a:defRPr sz="7700" kern="1200">
                <a:solidFill>
                  <a:schemeClr val="tx1">
                    <a:lumMod val="50000"/>
                    <a:lumOff val="50000"/>
                  </a:schemeClr>
                </a:solidFill>
                <a:latin typeface="+mj-lt"/>
                <a:ea typeface="+mn-ea"/>
                <a:cs typeface="+mn-cs"/>
              </a:defRPr>
            </a:lvl2pPr>
            <a:lvl3pPr marL="5486400" indent="-1097280" algn="l" defTabSz="4389120" rtl="0" eaLnBrk="1" latinLnBrk="0" hangingPunct="1">
              <a:spcBef>
                <a:spcPct val="20000"/>
              </a:spcBef>
              <a:buFont typeface="Arial" pitchFamily="34" charset="0"/>
              <a:buChar char="•"/>
              <a:defRPr sz="7700" kern="1200">
                <a:solidFill>
                  <a:schemeClr val="tx1">
                    <a:lumMod val="50000"/>
                    <a:lumOff val="50000"/>
                  </a:schemeClr>
                </a:solidFill>
                <a:latin typeface="+mj-lt"/>
                <a:ea typeface="+mn-ea"/>
                <a:cs typeface="+mn-cs"/>
              </a:defRPr>
            </a:lvl3pPr>
            <a:lvl4pPr marL="7680960" indent="-1097280" algn="l" defTabSz="4389120" rtl="0" eaLnBrk="1" latinLnBrk="0" hangingPunct="1">
              <a:spcBef>
                <a:spcPct val="20000"/>
              </a:spcBef>
              <a:buFont typeface="Courier New" pitchFamily="49" charset="0"/>
              <a:buChar char="o"/>
              <a:defRPr sz="7700" kern="1200">
                <a:solidFill>
                  <a:schemeClr val="tx1">
                    <a:lumMod val="50000"/>
                    <a:lumOff val="50000"/>
                  </a:schemeClr>
                </a:solidFill>
                <a:latin typeface="+mj-lt"/>
                <a:ea typeface="+mn-ea"/>
                <a:cs typeface="+mn-cs"/>
              </a:defRPr>
            </a:lvl4pPr>
            <a:lvl5pPr marL="9875520" indent="-1097280" algn="l" defTabSz="4389120" rtl="0" eaLnBrk="1" latinLnBrk="0" hangingPunct="1">
              <a:spcBef>
                <a:spcPct val="20000"/>
              </a:spcBef>
              <a:buFont typeface="Arial" pitchFamily="34" charset="0"/>
              <a:buChar char="•"/>
              <a:defRPr sz="7700" kern="1200">
                <a:solidFill>
                  <a:schemeClr val="tx1">
                    <a:lumMod val="50000"/>
                    <a:lumOff val="50000"/>
                  </a:schemeClr>
                </a:solidFill>
                <a:latin typeface="+mj-lt"/>
                <a:ea typeface="+mn-ea"/>
                <a:cs typeface="+mn-cs"/>
              </a:defRPr>
            </a:lvl5pPr>
            <a:lvl6pPr marL="12070080" indent="-1097280" algn="l" defTabSz="4389120" rtl="0" eaLnBrk="1" latinLnBrk="0" hangingPunct="1">
              <a:spcBef>
                <a:spcPct val="20000"/>
              </a:spcBef>
              <a:buFont typeface="Courier New" pitchFamily="49" charset="0"/>
              <a:buChar char="o"/>
              <a:defRPr sz="7700" kern="1200">
                <a:solidFill>
                  <a:schemeClr val="tx1">
                    <a:lumMod val="50000"/>
                    <a:lumOff val="50000"/>
                  </a:schemeClr>
                </a:solidFill>
                <a:latin typeface="+mj-lt"/>
                <a:ea typeface="+mn-ea"/>
                <a:cs typeface="+mn-cs"/>
              </a:defRPr>
            </a:lvl6pPr>
            <a:lvl7pPr marL="14264640" indent="-1097280" algn="l" defTabSz="4389120" rtl="0" eaLnBrk="1" latinLnBrk="0" hangingPunct="1">
              <a:spcBef>
                <a:spcPct val="20000"/>
              </a:spcBef>
              <a:buFont typeface="Arial" pitchFamily="34" charset="0"/>
              <a:buChar char="•"/>
              <a:defRPr sz="7700" kern="1200">
                <a:solidFill>
                  <a:schemeClr val="tx1">
                    <a:lumMod val="50000"/>
                    <a:lumOff val="50000"/>
                  </a:schemeClr>
                </a:solidFill>
                <a:latin typeface="+mj-lt"/>
                <a:ea typeface="+mn-ea"/>
                <a:cs typeface="+mn-cs"/>
              </a:defRPr>
            </a:lvl7pPr>
            <a:lvl8pPr marL="16459200" indent="-1097280" algn="l" defTabSz="4389120" rtl="0" eaLnBrk="1" latinLnBrk="0" hangingPunct="1">
              <a:spcBef>
                <a:spcPct val="20000"/>
              </a:spcBef>
              <a:buFont typeface="Courier New" pitchFamily="49" charset="0"/>
              <a:buChar char="o"/>
              <a:defRPr sz="7700" kern="1200">
                <a:solidFill>
                  <a:schemeClr val="tx1">
                    <a:lumMod val="50000"/>
                    <a:lumOff val="50000"/>
                  </a:schemeClr>
                </a:solidFill>
                <a:latin typeface="+mj-lt"/>
                <a:ea typeface="+mn-ea"/>
                <a:cs typeface="+mn-cs"/>
              </a:defRPr>
            </a:lvl8pPr>
            <a:lvl9pPr marL="18653760" indent="-1097280" algn="l" defTabSz="4389120" rtl="0" eaLnBrk="1" latinLnBrk="0" hangingPunct="1">
              <a:spcBef>
                <a:spcPct val="20000"/>
              </a:spcBef>
              <a:buFont typeface="Arial" pitchFamily="34" charset="0"/>
              <a:buChar char="•"/>
              <a:defRPr sz="7700" kern="1200">
                <a:solidFill>
                  <a:schemeClr val="tx1">
                    <a:lumMod val="50000"/>
                    <a:lumOff val="50000"/>
                  </a:schemeClr>
                </a:solidFill>
                <a:latin typeface="+mj-lt"/>
                <a:ea typeface="+mn-ea"/>
                <a:cs typeface="+mn-cs"/>
              </a:defRPr>
            </a:lvl9pPr>
          </a:lstStyle>
          <a:p>
            <a:pPr marL="104163" indent="-104163">
              <a:spcBef>
                <a:spcPts val="125"/>
              </a:spcBef>
            </a:pPr>
            <a:r>
              <a:rPr lang="en-US" sz="800" dirty="0">
                <a:solidFill>
                  <a:schemeClr val="tx1"/>
                </a:solidFill>
                <a:latin typeface="Arial"/>
                <a:cs typeface="Arial"/>
              </a:rPr>
              <a:t>Underlying theoretical orientation and operational definition of school-based RJP needed to delineate what RJP is, what it looks like, how it is measured, what should be adopted, and how it should be considered in practice, policy, and research.</a:t>
            </a:r>
          </a:p>
          <a:p>
            <a:pPr marL="104163" indent="-104163">
              <a:spcBef>
                <a:spcPts val="125"/>
              </a:spcBef>
            </a:pPr>
            <a:r>
              <a:rPr lang="en-US" sz="800" dirty="0">
                <a:solidFill>
                  <a:schemeClr val="tx1"/>
                </a:solidFill>
                <a:latin typeface="Arial"/>
                <a:cs typeface="Arial"/>
              </a:rPr>
              <a:t>Because little research has been conducted in schools and most research has been qualitative and conducted internationally, implementation of RJP in U.S. schools should be done with particular attention to relevance, fidelity, and student benefit.</a:t>
            </a:r>
          </a:p>
          <a:p>
            <a:pPr marL="104163" indent="-104163">
              <a:spcBef>
                <a:spcPts val="125"/>
              </a:spcBef>
            </a:pPr>
            <a:r>
              <a:rPr lang="en-US" sz="800" dirty="0">
                <a:solidFill>
                  <a:schemeClr val="tx1"/>
                </a:solidFill>
                <a:latin typeface="Arial"/>
                <a:cs typeface="Arial"/>
              </a:rPr>
              <a:t>Rigorous quantitative research on behavioral outcomes conducted in U.S. schools is needed to determine whether RJP is an effective, efficient, and relevant intervention in a school setting, especially in relation to other evidence-based school practices</a:t>
            </a:r>
            <a:r>
              <a:rPr lang="en-US" sz="800" dirty="0">
                <a:solidFill>
                  <a:schemeClr val="tx1"/>
                </a:solidFill>
                <a:latin typeface="Arial"/>
                <a:ea typeface="Lucida Grande"/>
                <a:cs typeface="Arial"/>
              </a:rPr>
              <a:t>.</a:t>
            </a:r>
            <a:endParaRPr lang="en-US" sz="800" dirty="0">
              <a:solidFill>
                <a:schemeClr val="tx1"/>
              </a:solidFill>
              <a:latin typeface="Arial"/>
              <a:cs typeface="Arial"/>
            </a:endParaRPr>
          </a:p>
        </p:txBody>
      </p:sp>
      <p:sp>
        <p:nvSpPr>
          <p:cNvPr id="4" name="Title 3"/>
          <p:cNvSpPr>
            <a:spLocks noGrp="1"/>
          </p:cNvSpPr>
          <p:nvPr>
            <p:ph type="title"/>
          </p:nvPr>
        </p:nvSpPr>
        <p:spPr>
          <a:xfrm>
            <a:off x="0" y="0"/>
            <a:ext cx="9144000" cy="1290823"/>
          </a:xfrm>
        </p:spPr>
        <p:txBody>
          <a:bodyPr/>
          <a:lstStyle/>
          <a:p>
            <a:pPr>
              <a:lnSpc>
                <a:spcPct val="100000"/>
              </a:lnSpc>
            </a:pPr>
            <a:r>
              <a:rPr lang="en-US" sz="2000" b="1" dirty="0">
                <a:solidFill>
                  <a:schemeClr val="bg2">
                    <a:lumMod val="25000"/>
                  </a:schemeClr>
                </a:solidFill>
                <a:latin typeface="Times New Roman"/>
                <a:cs typeface="Times New Roman"/>
              </a:rPr>
              <a:t>Systematic Descriptive Literature Review</a:t>
            </a:r>
            <a:br>
              <a:rPr lang="en-US" sz="2000" b="1" dirty="0">
                <a:solidFill>
                  <a:schemeClr val="bg2">
                    <a:lumMod val="25000"/>
                  </a:schemeClr>
                </a:solidFill>
                <a:latin typeface="Times New Roman"/>
                <a:cs typeface="Times New Roman"/>
              </a:rPr>
            </a:br>
            <a:r>
              <a:rPr lang="en-US" sz="2000" b="1" dirty="0">
                <a:solidFill>
                  <a:schemeClr val="bg2">
                    <a:lumMod val="25000"/>
                  </a:schemeClr>
                </a:solidFill>
                <a:latin typeface="Times New Roman"/>
                <a:cs typeface="Times New Roman"/>
              </a:rPr>
              <a:t>of Restorative Justice Practices</a:t>
            </a:r>
            <a:br>
              <a:rPr lang="en-US" sz="2000" b="1" dirty="0">
                <a:solidFill>
                  <a:schemeClr val="bg2">
                    <a:lumMod val="25000"/>
                  </a:schemeClr>
                </a:solidFill>
                <a:latin typeface="Times New Roman"/>
                <a:cs typeface="Times New Roman"/>
              </a:rPr>
            </a:br>
            <a:r>
              <a:rPr lang="en-US" sz="1500" i="1" dirty="0">
                <a:solidFill>
                  <a:schemeClr val="bg2">
                    <a:lumMod val="25000"/>
                  </a:schemeClr>
                </a:solidFill>
                <a:latin typeface="Times New Roman"/>
                <a:cs typeface="Times New Roman"/>
              </a:rPr>
              <a:t>Marlena </a:t>
            </a:r>
            <a:r>
              <a:rPr lang="en-US" sz="1500" i="1" dirty="0" err="1">
                <a:solidFill>
                  <a:schemeClr val="bg2">
                    <a:lumMod val="25000"/>
                  </a:schemeClr>
                </a:solidFill>
                <a:latin typeface="Times New Roman"/>
                <a:cs typeface="Times New Roman"/>
              </a:rPr>
              <a:t>Minkos</a:t>
            </a:r>
            <a:r>
              <a:rPr lang="en-US" sz="1500" i="1" dirty="0">
                <a:solidFill>
                  <a:schemeClr val="bg2">
                    <a:lumMod val="25000"/>
                  </a:schemeClr>
                </a:solidFill>
                <a:latin typeface="Times New Roman"/>
                <a:cs typeface="Times New Roman"/>
              </a:rPr>
              <a:t>, Sarah Latham, &amp; George </a:t>
            </a:r>
            <a:r>
              <a:rPr lang="en-US" sz="1500" i="1" dirty="0" err="1">
                <a:solidFill>
                  <a:schemeClr val="bg2">
                    <a:lumMod val="25000"/>
                  </a:schemeClr>
                </a:solidFill>
                <a:latin typeface="Times New Roman"/>
                <a:cs typeface="Times New Roman"/>
              </a:rPr>
              <a:t>Sugai</a:t>
            </a:r>
            <a:r>
              <a:rPr lang="en-US" sz="1500" i="1" dirty="0">
                <a:solidFill>
                  <a:schemeClr val="bg2">
                    <a:lumMod val="25000"/>
                  </a:schemeClr>
                </a:solidFill>
                <a:latin typeface="Times New Roman"/>
                <a:cs typeface="Times New Roman"/>
              </a:rPr>
              <a:t/>
            </a:r>
            <a:br>
              <a:rPr lang="en-US" sz="1500" i="1" dirty="0">
                <a:solidFill>
                  <a:schemeClr val="bg2">
                    <a:lumMod val="25000"/>
                  </a:schemeClr>
                </a:solidFill>
                <a:latin typeface="Times New Roman"/>
                <a:cs typeface="Times New Roman"/>
              </a:rPr>
            </a:br>
            <a:r>
              <a:rPr lang="en-US" sz="1500" dirty="0" err="1">
                <a:solidFill>
                  <a:schemeClr val="bg2">
                    <a:lumMod val="25000"/>
                  </a:schemeClr>
                </a:solidFill>
                <a:latin typeface="Times New Roman"/>
                <a:cs typeface="Times New Roman"/>
              </a:rPr>
              <a:t>Neag</a:t>
            </a:r>
            <a:r>
              <a:rPr lang="en-US" sz="1500" dirty="0">
                <a:solidFill>
                  <a:schemeClr val="bg2">
                    <a:lumMod val="25000"/>
                  </a:schemeClr>
                </a:solidFill>
                <a:latin typeface="Times New Roman"/>
                <a:cs typeface="Times New Roman"/>
              </a:rPr>
              <a:t> School of Education, University of Connecticut, Storrs, CT</a:t>
            </a:r>
            <a:endParaRPr lang="en-US" sz="2000" b="1" dirty="0">
              <a:solidFill>
                <a:schemeClr val="bg2">
                  <a:lumMod val="25000"/>
                </a:schemeClr>
              </a:solidFill>
              <a:latin typeface="Times New Roman"/>
              <a:cs typeface="Times New Roman"/>
            </a:endParaRPr>
          </a:p>
        </p:txBody>
      </p:sp>
      <p:pic>
        <p:nvPicPr>
          <p:cNvPr id="12" name="Picture 11" descr="Screen Shot 2014-02-18 at 2.29.1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8993" y="125915"/>
            <a:ext cx="1124479" cy="698500"/>
          </a:xfrm>
          <a:prstGeom prst="rect">
            <a:avLst/>
          </a:prstGeom>
        </p:spPr>
      </p:pic>
      <p:sp>
        <p:nvSpPr>
          <p:cNvPr id="21" name="Text Placeholder 4"/>
          <p:cNvSpPr>
            <a:spLocks noGrp="1"/>
          </p:cNvSpPr>
          <p:nvPr>
            <p:ph type="body" idx="1"/>
          </p:nvPr>
        </p:nvSpPr>
        <p:spPr>
          <a:xfrm>
            <a:off x="127474" y="3050101"/>
            <a:ext cx="2857500" cy="353943"/>
          </a:xfrm>
          <a:solidFill>
            <a:schemeClr val="bg2">
              <a:lumMod val="25000"/>
            </a:schemeClr>
          </a:solidFill>
        </p:spPr>
        <p:txBody>
          <a:bodyPr wrap="square" anchor="ctr" anchorCtr="1">
            <a:spAutoFit/>
          </a:bodyPr>
          <a:lstStyle/>
          <a:p>
            <a:pPr>
              <a:spcBef>
                <a:spcPts val="0"/>
              </a:spcBef>
            </a:pPr>
            <a:r>
              <a:rPr lang="en-US" sz="1700" kern="0" spc="21" dirty="0">
                <a:solidFill>
                  <a:schemeClr val="accent6">
                    <a:lumMod val="20000"/>
                    <a:lumOff val="80000"/>
                  </a:schemeClr>
                </a:solidFill>
                <a:latin typeface="Arial"/>
                <a:cs typeface="Arial"/>
              </a:rPr>
              <a:t>Procedure</a:t>
            </a:r>
          </a:p>
        </p:txBody>
      </p:sp>
      <p:sp>
        <p:nvSpPr>
          <p:cNvPr id="31" name="Text Placeholder 4"/>
          <p:cNvSpPr>
            <a:spLocks noGrp="1"/>
          </p:cNvSpPr>
          <p:nvPr>
            <p:ph type="body" idx="1"/>
          </p:nvPr>
        </p:nvSpPr>
        <p:spPr>
          <a:xfrm>
            <a:off x="3022773" y="5014984"/>
            <a:ext cx="6009186" cy="353943"/>
          </a:xfrm>
          <a:solidFill>
            <a:schemeClr val="bg2">
              <a:lumMod val="25000"/>
            </a:schemeClr>
          </a:solidFill>
        </p:spPr>
        <p:txBody>
          <a:bodyPr wrap="square" anchor="ctr" anchorCtr="1">
            <a:spAutoFit/>
          </a:bodyPr>
          <a:lstStyle/>
          <a:p>
            <a:pPr>
              <a:spcBef>
                <a:spcPts val="0"/>
              </a:spcBef>
            </a:pPr>
            <a:r>
              <a:rPr lang="en-US" sz="1700" kern="0" spc="21" dirty="0">
                <a:solidFill>
                  <a:schemeClr val="accent6">
                    <a:lumMod val="20000"/>
                    <a:lumOff val="80000"/>
                  </a:schemeClr>
                </a:solidFill>
                <a:latin typeface="Arial"/>
                <a:cs typeface="Arial"/>
              </a:rPr>
              <a:t>Implications</a:t>
            </a:r>
          </a:p>
        </p:txBody>
      </p:sp>
      <p:sp>
        <p:nvSpPr>
          <p:cNvPr id="5" name="Text Placeholder 4"/>
          <p:cNvSpPr>
            <a:spLocks noGrp="1"/>
          </p:cNvSpPr>
          <p:nvPr>
            <p:ph type="body" idx="1"/>
          </p:nvPr>
        </p:nvSpPr>
        <p:spPr>
          <a:xfrm>
            <a:off x="135491" y="1399356"/>
            <a:ext cx="2857500" cy="353943"/>
          </a:xfrm>
          <a:solidFill>
            <a:schemeClr val="bg2">
              <a:lumMod val="25000"/>
            </a:schemeClr>
          </a:solidFill>
        </p:spPr>
        <p:txBody>
          <a:bodyPr anchor="ctr" anchorCtr="1">
            <a:spAutoFit/>
          </a:bodyPr>
          <a:lstStyle/>
          <a:p>
            <a:pPr>
              <a:spcBef>
                <a:spcPts val="0"/>
              </a:spcBef>
            </a:pPr>
            <a:r>
              <a:rPr lang="en-US" sz="1700" kern="0" spc="21" dirty="0">
                <a:solidFill>
                  <a:schemeClr val="accent6">
                    <a:lumMod val="20000"/>
                    <a:lumOff val="80000"/>
                  </a:schemeClr>
                </a:solidFill>
                <a:latin typeface="Arial"/>
                <a:cs typeface="Arial"/>
              </a:rPr>
              <a:t>Purpose</a:t>
            </a:r>
          </a:p>
        </p:txBody>
      </p:sp>
      <p:sp>
        <p:nvSpPr>
          <p:cNvPr id="23" name="Text Placeholder 4"/>
          <p:cNvSpPr>
            <a:spLocks noGrp="1"/>
          </p:cNvSpPr>
          <p:nvPr>
            <p:ph type="body" idx="1"/>
          </p:nvPr>
        </p:nvSpPr>
        <p:spPr>
          <a:xfrm>
            <a:off x="3126460" y="1399685"/>
            <a:ext cx="5905500" cy="353943"/>
          </a:xfrm>
          <a:solidFill>
            <a:schemeClr val="bg2">
              <a:lumMod val="25000"/>
            </a:schemeClr>
          </a:solidFill>
        </p:spPr>
        <p:txBody>
          <a:bodyPr wrap="square" anchor="ctr" anchorCtr="1">
            <a:spAutoFit/>
          </a:bodyPr>
          <a:lstStyle/>
          <a:p>
            <a:pPr>
              <a:spcBef>
                <a:spcPts val="0"/>
              </a:spcBef>
            </a:pPr>
            <a:r>
              <a:rPr lang="en-US" sz="1700" kern="0" spc="21" dirty="0">
                <a:solidFill>
                  <a:schemeClr val="accent6">
                    <a:lumMod val="20000"/>
                    <a:lumOff val="80000"/>
                  </a:schemeClr>
                </a:solidFill>
                <a:latin typeface="Arial"/>
                <a:cs typeface="Arial"/>
              </a:rPr>
              <a:t>Select Findings</a:t>
            </a:r>
          </a:p>
        </p:txBody>
      </p:sp>
      <p:sp>
        <p:nvSpPr>
          <p:cNvPr id="34" name="Content Placeholder 5"/>
          <p:cNvSpPr txBox="1">
            <a:spLocks/>
          </p:cNvSpPr>
          <p:nvPr/>
        </p:nvSpPr>
        <p:spPr>
          <a:xfrm>
            <a:off x="3032223" y="6387885"/>
            <a:ext cx="6009187" cy="343475"/>
          </a:xfrm>
          <a:prstGeom prst="rect">
            <a:avLst/>
          </a:prstGeom>
          <a:solidFill>
            <a:schemeClr val="accent6">
              <a:lumMod val="20000"/>
              <a:lumOff val="80000"/>
            </a:schemeClr>
          </a:solidFill>
        </p:spPr>
        <p:txBody>
          <a:bodyPr vert="horz" lIns="91425" tIns="47617" rIns="91425" bIns="45713" rtlCol="0">
            <a:noAutofit/>
          </a:bodyPr>
          <a:lstStyle>
            <a:lvl1pPr marL="1645920" indent="-1645920" algn="l" defTabSz="4389120" rtl="0" eaLnBrk="1" latinLnBrk="0" hangingPunct="1">
              <a:spcBef>
                <a:spcPct val="20000"/>
              </a:spcBef>
              <a:buFont typeface="Arial" pitchFamily="34" charset="0"/>
              <a:buChar char="•"/>
              <a:defRPr sz="11500" kern="1200">
                <a:solidFill>
                  <a:schemeClr val="tx1">
                    <a:lumMod val="50000"/>
                    <a:lumOff val="50000"/>
                  </a:schemeClr>
                </a:solidFill>
                <a:latin typeface="+mj-lt"/>
                <a:ea typeface="+mn-ea"/>
                <a:cs typeface="+mn-cs"/>
              </a:defRPr>
            </a:lvl1pPr>
            <a:lvl2pPr marL="3566160" indent="-1371600" algn="l" defTabSz="4389120" rtl="0" eaLnBrk="1" latinLnBrk="0" hangingPunct="1">
              <a:spcBef>
                <a:spcPct val="20000"/>
              </a:spcBef>
              <a:buFont typeface="Courier New" pitchFamily="49" charset="0"/>
              <a:buChar char="o"/>
              <a:defRPr sz="7700" kern="1200">
                <a:solidFill>
                  <a:schemeClr val="tx1">
                    <a:lumMod val="50000"/>
                    <a:lumOff val="50000"/>
                  </a:schemeClr>
                </a:solidFill>
                <a:latin typeface="+mj-lt"/>
                <a:ea typeface="+mn-ea"/>
                <a:cs typeface="+mn-cs"/>
              </a:defRPr>
            </a:lvl2pPr>
            <a:lvl3pPr marL="5486400" indent="-1097280" algn="l" defTabSz="4389120" rtl="0" eaLnBrk="1" latinLnBrk="0" hangingPunct="1">
              <a:spcBef>
                <a:spcPct val="20000"/>
              </a:spcBef>
              <a:buFont typeface="Arial" pitchFamily="34" charset="0"/>
              <a:buChar char="•"/>
              <a:defRPr sz="7700" kern="1200">
                <a:solidFill>
                  <a:schemeClr val="tx1">
                    <a:lumMod val="50000"/>
                    <a:lumOff val="50000"/>
                  </a:schemeClr>
                </a:solidFill>
                <a:latin typeface="+mj-lt"/>
                <a:ea typeface="+mn-ea"/>
                <a:cs typeface="+mn-cs"/>
              </a:defRPr>
            </a:lvl3pPr>
            <a:lvl4pPr marL="7680960" indent="-1097280" algn="l" defTabSz="4389120" rtl="0" eaLnBrk="1" latinLnBrk="0" hangingPunct="1">
              <a:spcBef>
                <a:spcPct val="20000"/>
              </a:spcBef>
              <a:buFont typeface="Courier New" pitchFamily="49" charset="0"/>
              <a:buChar char="o"/>
              <a:defRPr sz="7700" kern="1200">
                <a:solidFill>
                  <a:schemeClr val="tx1">
                    <a:lumMod val="50000"/>
                    <a:lumOff val="50000"/>
                  </a:schemeClr>
                </a:solidFill>
                <a:latin typeface="+mj-lt"/>
                <a:ea typeface="+mn-ea"/>
                <a:cs typeface="+mn-cs"/>
              </a:defRPr>
            </a:lvl4pPr>
            <a:lvl5pPr marL="9875520" indent="-1097280" algn="l" defTabSz="4389120" rtl="0" eaLnBrk="1" latinLnBrk="0" hangingPunct="1">
              <a:spcBef>
                <a:spcPct val="20000"/>
              </a:spcBef>
              <a:buFont typeface="Arial" pitchFamily="34" charset="0"/>
              <a:buChar char="•"/>
              <a:defRPr sz="7700" kern="1200">
                <a:solidFill>
                  <a:schemeClr val="tx1">
                    <a:lumMod val="50000"/>
                    <a:lumOff val="50000"/>
                  </a:schemeClr>
                </a:solidFill>
                <a:latin typeface="+mj-lt"/>
                <a:ea typeface="+mn-ea"/>
                <a:cs typeface="+mn-cs"/>
              </a:defRPr>
            </a:lvl5pPr>
            <a:lvl6pPr marL="12070080" indent="-1097280" algn="l" defTabSz="4389120" rtl="0" eaLnBrk="1" latinLnBrk="0" hangingPunct="1">
              <a:spcBef>
                <a:spcPct val="20000"/>
              </a:spcBef>
              <a:buFont typeface="Courier New" pitchFamily="49" charset="0"/>
              <a:buChar char="o"/>
              <a:defRPr sz="7700" kern="1200">
                <a:solidFill>
                  <a:schemeClr val="tx1">
                    <a:lumMod val="50000"/>
                    <a:lumOff val="50000"/>
                  </a:schemeClr>
                </a:solidFill>
                <a:latin typeface="+mj-lt"/>
                <a:ea typeface="+mn-ea"/>
                <a:cs typeface="+mn-cs"/>
              </a:defRPr>
            </a:lvl6pPr>
            <a:lvl7pPr marL="14264640" indent="-1097280" algn="l" defTabSz="4389120" rtl="0" eaLnBrk="1" latinLnBrk="0" hangingPunct="1">
              <a:spcBef>
                <a:spcPct val="20000"/>
              </a:spcBef>
              <a:buFont typeface="Arial" pitchFamily="34" charset="0"/>
              <a:buChar char="•"/>
              <a:defRPr sz="7700" kern="1200">
                <a:solidFill>
                  <a:schemeClr val="tx1">
                    <a:lumMod val="50000"/>
                    <a:lumOff val="50000"/>
                  </a:schemeClr>
                </a:solidFill>
                <a:latin typeface="+mj-lt"/>
                <a:ea typeface="+mn-ea"/>
                <a:cs typeface="+mn-cs"/>
              </a:defRPr>
            </a:lvl7pPr>
            <a:lvl8pPr marL="16459200" indent="-1097280" algn="l" defTabSz="4389120" rtl="0" eaLnBrk="1" latinLnBrk="0" hangingPunct="1">
              <a:spcBef>
                <a:spcPct val="20000"/>
              </a:spcBef>
              <a:buFont typeface="Courier New" pitchFamily="49" charset="0"/>
              <a:buChar char="o"/>
              <a:defRPr sz="7700" kern="1200">
                <a:solidFill>
                  <a:schemeClr val="tx1">
                    <a:lumMod val="50000"/>
                    <a:lumOff val="50000"/>
                  </a:schemeClr>
                </a:solidFill>
                <a:latin typeface="+mj-lt"/>
                <a:ea typeface="+mn-ea"/>
                <a:cs typeface="+mn-cs"/>
              </a:defRPr>
            </a:lvl8pPr>
            <a:lvl9pPr marL="18653760" indent="-1097280" algn="l" defTabSz="4389120" rtl="0" eaLnBrk="1" latinLnBrk="0" hangingPunct="1">
              <a:spcBef>
                <a:spcPct val="20000"/>
              </a:spcBef>
              <a:buFont typeface="Arial" pitchFamily="34" charset="0"/>
              <a:buChar char="•"/>
              <a:defRPr sz="7700" kern="1200">
                <a:solidFill>
                  <a:schemeClr val="tx1">
                    <a:lumMod val="50000"/>
                    <a:lumOff val="50000"/>
                  </a:schemeClr>
                </a:solidFill>
                <a:latin typeface="+mj-lt"/>
                <a:ea typeface="+mn-ea"/>
                <a:cs typeface="+mn-cs"/>
              </a:defRPr>
            </a:lvl9pPr>
          </a:lstStyle>
          <a:p>
            <a:pPr marL="0" indent="0" algn="ctr">
              <a:spcBef>
                <a:spcPts val="0"/>
              </a:spcBef>
              <a:spcAft>
                <a:spcPts val="125"/>
              </a:spcAft>
              <a:buNone/>
            </a:pPr>
            <a:r>
              <a:rPr lang="en-US" sz="700" dirty="0">
                <a:solidFill>
                  <a:schemeClr val="tx2">
                    <a:lumMod val="75000"/>
                  </a:schemeClr>
                </a:solidFill>
                <a:latin typeface="Arial"/>
                <a:cs typeface="Arial"/>
              </a:rPr>
              <a:t>Contact authors for more information: </a:t>
            </a:r>
          </a:p>
          <a:p>
            <a:pPr marL="0" indent="0" algn="ctr">
              <a:spcBef>
                <a:spcPts val="0"/>
              </a:spcBef>
              <a:spcAft>
                <a:spcPts val="125"/>
              </a:spcAft>
              <a:buNone/>
            </a:pPr>
            <a:r>
              <a:rPr lang="en-US" sz="700" dirty="0">
                <a:solidFill>
                  <a:schemeClr val="tx2">
                    <a:lumMod val="75000"/>
                  </a:schemeClr>
                </a:solidFill>
                <a:latin typeface="Arial"/>
                <a:cs typeface="Arial"/>
              </a:rPr>
              <a:t>Marlena.Minkos@uconn.edu, Sarah.Latham@uconn.edu, </a:t>
            </a:r>
            <a:r>
              <a:rPr lang="en-US" sz="700" dirty="0" err="1">
                <a:solidFill>
                  <a:schemeClr val="tx2">
                    <a:lumMod val="75000"/>
                  </a:schemeClr>
                </a:solidFill>
                <a:latin typeface="Arial"/>
                <a:cs typeface="Arial"/>
              </a:rPr>
              <a:t>George.Sugai@uconn.edu</a:t>
            </a:r>
            <a:endParaRPr lang="en-US" sz="700" dirty="0">
              <a:solidFill>
                <a:schemeClr val="tx2">
                  <a:lumMod val="75000"/>
                </a:schemeClr>
              </a:solidFill>
              <a:latin typeface="Arial"/>
              <a:cs typeface="Arial"/>
            </a:endParaRPr>
          </a:p>
          <a:p>
            <a:pPr marL="0" indent="0">
              <a:spcBef>
                <a:spcPts val="0"/>
              </a:spcBef>
              <a:spcAft>
                <a:spcPts val="125"/>
              </a:spcAft>
              <a:buNone/>
            </a:pPr>
            <a:endParaRPr lang="en-US" sz="800" dirty="0">
              <a:solidFill>
                <a:schemeClr val="tx2">
                  <a:lumMod val="75000"/>
                </a:schemeClr>
              </a:solidFill>
              <a:latin typeface="Arial"/>
              <a:cs typeface="Arial"/>
            </a:endParaRPr>
          </a:p>
        </p:txBody>
      </p:sp>
      <p:sp>
        <p:nvSpPr>
          <p:cNvPr id="35" name="Text Placeholder 4"/>
          <p:cNvSpPr>
            <a:spLocks noGrp="1"/>
          </p:cNvSpPr>
          <p:nvPr>
            <p:ph type="body" idx="1"/>
          </p:nvPr>
        </p:nvSpPr>
        <p:spPr>
          <a:xfrm>
            <a:off x="137941" y="6306814"/>
            <a:ext cx="2857500" cy="353943"/>
          </a:xfrm>
          <a:solidFill>
            <a:schemeClr val="bg2">
              <a:lumMod val="25000"/>
            </a:schemeClr>
          </a:solidFill>
        </p:spPr>
        <p:txBody>
          <a:bodyPr wrap="square" anchor="ctr" anchorCtr="1">
            <a:spAutoFit/>
          </a:bodyPr>
          <a:lstStyle/>
          <a:p>
            <a:pPr>
              <a:spcBef>
                <a:spcPts val="0"/>
              </a:spcBef>
            </a:pPr>
            <a:r>
              <a:rPr lang="en-US" sz="1700" kern="0" spc="21" dirty="0">
                <a:solidFill>
                  <a:schemeClr val="accent6">
                    <a:lumMod val="20000"/>
                    <a:lumOff val="80000"/>
                  </a:schemeClr>
                </a:solidFill>
                <a:latin typeface="Arial"/>
                <a:cs typeface="Arial"/>
              </a:rPr>
              <a:t>References</a:t>
            </a:r>
          </a:p>
        </p:txBody>
      </p:sp>
      <p:graphicFrame>
        <p:nvGraphicFramePr>
          <p:cNvPr id="11" name="Table 10"/>
          <p:cNvGraphicFramePr>
            <a:graphicFrameLocks noGrp="1"/>
          </p:cNvGraphicFramePr>
          <p:nvPr>
            <p:extLst>
              <p:ext uri="{D42A27DB-BD31-4B8C-83A1-F6EECF244321}">
                <p14:modId xmlns:p14="http://schemas.microsoft.com/office/powerpoint/2010/main" val="2335506878"/>
              </p:ext>
            </p:extLst>
          </p:nvPr>
        </p:nvGraphicFramePr>
        <p:xfrm>
          <a:off x="3126459" y="1790726"/>
          <a:ext cx="5905500" cy="3593167"/>
        </p:xfrm>
        <a:graphic>
          <a:graphicData uri="http://schemas.openxmlformats.org/drawingml/2006/table">
            <a:tbl>
              <a:tblPr firstRow="1" bandRow="1">
                <a:tableStyleId>{2D5ABB26-0587-4C30-8999-92F81FD0307C}</a:tableStyleId>
              </a:tblPr>
              <a:tblGrid>
                <a:gridCol w="1968500"/>
                <a:gridCol w="1968500"/>
                <a:gridCol w="1968500"/>
              </a:tblGrid>
              <a:tr h="310889">
                <a:tc>
                  <a:txBody>
                    <a:bodyPr/>
                    <a:lstStyle/>
                    <a:p>
                      <a:pPr marL="0" marR="0" algn="ctr">
                        <a:spcBef>
                          <a:spcPts val="0"/>
                        </a:spcBef>
                        <a:spcAft>
                          <a:spcPts val="0"/>
                        </a:spcAft>
                      </a:pPr>
                      <a:r>
                        <a:rPr lang="en-US" sz="900" b="1" dirty="0">
                          <a:solidFill>
                            <a:srgbClr val="000090"/>
                          </a:solidFill>
                          <a:effectLst/>
                          <a:latin typeface="Arial"/>
                          <a:ea typeface="ＭＳ 明朝"/>
                          <a:cs typeface="Times New Roman"/>
                        </a:rPr>
                        <a:t>RJP Overview</a:t>
                      </a:r>
                      <a:endParaRPr lang="en-US" sz="900" b="1" dirty="0">
                        <a:solidFill>
                          <a:srgbClr val="000090"/>
                        </a:solidFill>
                        <a:effectLst/>
                        <a:latin typeface="Cambria"/>
                        <a:ea typeface="ＭＳ 明朝"/>
                        <a:cs typeface="Times New Roman"/>
                      </a:endParaRPr>
                    </a:p>
                  </a:txBody>
                  <a:tcPr marL="14288" marR="14288" marT="0" marB="0"/>
                </a:tc>
                <a:tc>
                  <a:txBody>
                    <a:bodyPr/>
                    <a:lstStyle/>
                    <a:p>
                      <a:pPr marL="0" marR="0" algn="ctr">
                        <a:spcBef>
                          <a:spcPts val="0"/>
                        </a:spcBef>
                        <a:spcAft>
                          <a:spcPts val="0"/>
                        </a:spcAft>
                      </a:pPr>
                      <a:r>
                        <a:rPr lang="en-US" sz="900" b="1" dirty="0">
                          <a:solidFill>
                            <a:srgbClr val="000090"/>
                          </a:solidFill>
                          <a:effectLst/>
                          <a:latin typeface="Arial"/>
                          <a:ea typeface="ＭＳ 明朝"/>
                          <a:cs typeface="Times New Roman"/>
                        </a:rPr>
                        <a:t>Underlying Theory</a:t>
                      </a:r>
                      <a:endParaRPr lang="en-US" sz="900" b="1" dirty="0">
                        <a:solidFill>
                          <a:srgbClr val="000090"/>
                        </a:solidFill>
                        <a:effectLst/>
                        <a:latin typeface="Cambria"/>
                        <a:ea typeface="ＭＳ 明朝"/>
                        <a:cs typeface="Times New Roman"/>
                      </a:endParaRPr>
                    </a:p>
                  </a:txBody>
                  <a:tcPr marL="14288" marR="14288" marT="0" marB="0"/>
                </a:tc>
                <a:tc>
                  <a:txBody>
                    <a:bodyPr/>
                    <a:lstStyle/>
                    <a:p>
                      <a:pPr marL="0" marR="0" algn="ctr">
                        <a:spcBef>
                          <a:spcPts val="0"/>
                        </a:spcBef>
                        <a:spcAft>
                          <a:spcPts val="0"/>
                        </a:spcAft>
                      </a:pPr>
                      <a:r>
                        <a:rPr lang="en-US" sz="900" b="1" dirty="0">
                          <a:solidFill>
                            <a:srgbClr val="000090"/>
                          </a:solidFill>
                          <a:effectLst/>
                          <a:latin typeface="Arial"/>
                          <a:ea typeface="ＭＳ 明朝"/>
                          <a:cs typeface="Times New Roman"/>
                        </a:rPr>
                        <a:t>Research</a:t>
                      </a:r>
                      <a:endParaRPr lang="en-US" sz="900" b="1" dirty="0">
                        <a:solidFill>
                          <a:srgbClr val="000090"/>
                        </a:solidFill>
                        <a:effectLst/>
                        <a:latin typeface="Cambria"/>
                        <a:ea typeface="ＭＳ 明朝"/>
                        <a:cs typeface="Times New Roman"/>
                      </a:endParaRPr>
                    </a:p>
                  </a:txBody>
                  <a:tcPr marL="14288" marR="14288" marT="0" marB="0"/>
                </a:tc>
              </a:tr>
              <a:tr h="1431078">
                <a:tc>
                  <a:txBody>
                    <a:bodyPr/>
                    <a:lstStyle/>
                    <a:p>
                      <a:pPr algn="ctr"/>
                      <a:endParaRPr lang="en-US" sz="400" dirty="0"/>
                    </a:p>
                  </a:txBody>
                  <a:tcPr marL="19050" marR="19050" marT="9525" marB="9525"/>
                </a:tc>
                <a:tc>
                  <a:txBody>
                    <a:bodyPr/>
                    <a:lstStyle/>
                    <a:p>
                      <a:pPr algn="ctr"/>
                      <a:endParaRPr lang="en-US" sz="400" dirty="0"/>
                    </a:p>
                  </a:txBody>
                  <a:tcPr marL="19050" marR="19050" marT="9525" marB="9525"/>
                </a:tc>
                <a:tc>
                  <a:txBody>
                    <a:bodyPr/>
                    <a:lstStyle/>
                    <a:p>
                      <a:pPr algn="ctr"/>
                      <a:endParaRPr lang="en-US" sz="400" dirty="0"/>
                    </a:p>
                  </a:txBody>
                  <a:tcPr marL="19050" marR="19050" marT="9525" marB="9525"/>
                </a:tc>
              </a:tr>
              <a:tr h="1851200">
                <a:tc>
                  <a:txBody>
                    <a:bodyPr/>
                    <a:lstStyle/>
                    <a:p>
                      <a:pPr marL="800100" lvl="0" indent="-457200">
                        <a:buFont typeface="Arial"/>
                        <a:buChar char="•"/>
                      </a:pPr>
                      <a:r>
                        <a:rPr lang="en-US" sz="800" kern="1200" dirty="0" smtClean="0">
                          <a:solidFill>
                            <a:schemeClr val="tx1"/>
                          </a:solidFill>
                          <a:effectLst/>
                          <a:latin typeface="Arial"/>
                          <a:ea typeface="+mn-ea"/>
                          <a:cs typeface="Arial"/>
                        </a:rPr>
                        <a:t>Definitions highly varied and general in nature</a:t>
                      </a:r>
                    </a:p>
                    <a:p>
                      <a:pPr marL="800100" lvl="0" indent="-457200">
                        <a:buFont typeface="Arial"/>
                        <a:buChar char="•"/>
                      </a:pPr>
                      <a:r>
                        <a:rPr lang="en-US" sz="800" kern="1200" dirty="0" smtClean="0">
                          <a:solidFill>
                            <a:schemeClr val="tx1"/>
                          </a:solidFill>
                          <a:effectLst/>
                          <a:latin typeface="Arial"/>
                          <a:ea typeface="+mn-ea"/>
                          <a:cs typeface="Arial"/>
                        </a:rPr>
                        <a:t>More a philosophy or perspective than a theory or practice</a:t>
                      </a:r>
                    </a:p>
                    <a:p>
                      <a:pPr marL="800100" lvl="0" indent="-457200">
                        <a:buFont typeface="Arial"/>
                        <a:buChar char="•"/>
                      </a:pPr>
                      <a:r>
                        <a:rPr lang="en-US" sz="800" kern="1200" dirty="0" smtClean="0">
                          <a:solidFill>
                            <a:schemeClr val="tx1"/>
                          </a:solidFill>
                          <a:effectLst/>
                          <a:latin typeface="Arial"/>
                          <a:ea typeface="+mn-ea"/>
                          <a:cs typeface="Arial"/>
                        </a:rPr>
                        <a:t>General overarching principles:  repairing harm, accountability, reducing risk, stakeholder involvement, community partnership</a:t>
                      </a:r>
                    </a:p>
                    <a:p>
                      <a:pPr marL="800100" lvl="0" indent="-457200">
                        <a:buFont typeface="Arial"/>
                        <a:buChar char="•"/>
                      </a:pPr>
                      <a:r>
                        <a:rPr lang="en-US" sz="800" kern="1200" dirty="0" smtClean="0">
                          <a:solidFill>
                            <a:schemeClr val="tx1"/>
                          </a:solidFill>
                          <a:effectLst/>
                          <a:latin typeface="Arial"/>
                          <a:ea typeface="+mn-ea"/>
                          <a:cs typeface="Arial"/>
                        </a:rPr>
                        <a:t>School-based practices:  circles, conferencing, peer mediation, accountability boards </a:t>
                      </a:r>
                    </a:p>
                  </a:txBody>
                  <a:tcPr marL="19050" marR="19050" marT="9525" marB="9525"/>
                </a:tc>
                <a:tc>
                  <a:txBody>
                    <a:bodyPr/>
                    <a:lstStyle/>
                    <a:p>
                      <a:pPr marL="938213" lvl="0" indent="-457200">
                        <a:buFont typeface="Arial"/>
                        <a:buChar char="•"/>
                      </a:pPr>
                      <a:r>
                        <a:rPr lang="en-US" sz="800" kern="1200" dirty="0" smtClean="0">
                          <a:solidFill>
                            <a:schemeClr val="tx1"/>
                          </a:solidFill>
                          <a:effectLst/>
                          <a:latin typeface="Arial"/>
                          <a:ea typeface="+mn-ea"/>
                          <a:cs typeface="Arial"/>
                        </a:rPr>
                        <a:t>Broad range of theories referenced</a:t>
                      </a:r>
                    </a:p>
                    <a:p>
                      <a:pPr marL="938213" lvl="0" indent="-457200">
                        <a:buFont typeface="Arial"/>
                        <a:buChar char="•"/>
                      </a:pPr>
                      <a:r>
                        <a:rPr lang="en-US" sz="800" kern="1200" dirty="0" smtClean="0">
                          <a:solidFill>
                            <a:schemeClr val="tx1"/>
                          </a:solidFill>
                          <a:effectLst/>
                          <a:latin typeface="Arial"/>
                          <a:ea typeface="+mn-ea"/>
                          <a:cs typeface="Arial"/>
                        </a:rPr>
                        <a:t>Many articles did not specifically name a theoretical orientation</a:t>
                      </a:r>
                    </a:p>
                    <a:p>
                      <a:pPr marL="938213" lvl="0" indent="-457200">
                        <a:buFont typeface="Arial"/>
                        <a:buChar char="•"/>
                      </a:pPr>
                      <a:r>
                        <a:rPr lang="en-US" sz="800" kern="1200" dirty="0" smtClean="0">
                          <a:solidFill>
                            <a:schemeClr val="tx1"/>
                          </a:solidFill>
                          <a:effectLst/>
                          <a:latin typeface="Arial"/>
                          <a:ea typeface="+mn-ea"/>
                          <a:cs typeface="Arial"/>
                        </a:rPr>
                        <a:t>Several articles referenced 2 or more theories</a:t>
                      </a:r>
                    </a:p>
                    <a:p>
                      <a:pPr marL="938213" lvl="0" indent="-457200">
                        <a:buFont typeface="Arial"/>
                        <a:buChar char="•"/>
                      </a:pPr>
                      <a:r>
                        <a:rPr lang="en-US" sz="800" kern="1200" dirty="0" smtClean="0">
                          <a:solidFill>
                            <a:schemeClr val="tx1"/>
                          </a:solidFill>
                          <a:effectLst/>
                          <a:latin typeface="Arial"/>
                          <a:ea typeface="+mn-ea"/>
                          <a:cs typeface="Arial"/>
                        </a:rPr>
                        <a:t>General emphasis on social theories</a:t>
                      </a:r>
                    </a:p>
                  </a:txBody>
                  <a:tcPr marL="19050" marR="19050" marT="9525" marB="9525"/>
                </a:tc>
                <a:tc>
                  <a:txBody>
                    <a:bodyPr/>
                    <a:lstStyle/>
                    <a:p>
                      <a:pPr marL="938213" lvl="0" indent="-457200">
                        <a:buFont typeface="Arial"/>
                        <a:buChar char="•"/>
                      </a:pPr>
                      <a:r>
                        <a:rPr lang="en-US" sz="800" kern="1200" dirty="0" smtClean="0">
                          <a:solidFill>
                            <a:schemeClr val="tx1"/>
                          </a:solidFill>
                          <a:effectLst/>
                          <a:latin typeface="Arial"/>
                          <a:ea typeface="+mn-ea"/>
                          <a:cs typeface="Arial"/>
                        </a:rPr>
                        <a:t>Limited experimental research base</a:t>
                      </a:r>
                    </a:p>
                    <a:p>
                      <a:pPr marL="938213" lvl="0" indent="-457200">
                        <a:buFont typeface="Arial"/>
                        <a:buChar char="•"/>
                      </a:pPr>
                      <a:r>
                        <a:rPr lang="en-US" sz="800" kern="1200" dirty="0" smtClean="0">
                          <a:solidFill>
                            <a:schemeClr val="tx1"/>
                          </a:solidFill>
                          <a:effectLst/>
                          <a:latin typeface="Arial"/>
                          <a:ea typeface="+mn-ea"/>
                          <a:cs typeface="Arial"/>
                        </a:rPr>
                        <a:t>Majority of research studies conducted internationally</a:t>
                      </a:r>
                    </a:p>
                    <a:p>
                      <a:pPr marL="938213" lvl="0" indent="-457200">
                        <a:buFont typeface="Arial"/>
                        <a:buChar char="•"/>
                      </a:pPr>
                      <a:r>
                        <a:rPr lang="en-US" sz="800" kern="1200" dirty="0" smtClean="0">
                          <a:solidFill>
                            <a:schemeClr val="tx1"/>
                          </a:solidFill>
                          <a:effectLst/>
                          <a:latin typeface="Arial"/>
                          <a:ea typeface="+mn-ea"/>
                          <a:cs typeface="Arial"/>
                        </a:rPr>
                        <a:t>Qualitative/descriptive methods dominate literature </a:t>
                      </a:r>
                    </a:p>
                    <a:p>
                      <a:pPr marL="938213" lvl="0" indent="-457200">
                        <a:buFont typeface="Arial"/>
                        <a:buChar char="•"/>
                      </a:pPr>
                      <a:r>
                        <a:rPr lang="en-US" sz="800" kern="1200" dirty="0" smtClean="0">
                          <a:solidFill>
                            <a:schemeClr val="tx1"/>
                          </a:solidFill>
                          <a:effectLst/>
                          <a:latin typeface="Arial"/>
                          <a:ea typeface="+mn-ea"/>
                          <a:cs typeface="Arial"/>
                        </a:rPr>
                        <a:t>Few articles describe independent variable in detail</a:t>
                      </a:r>
                    </a:p>
                    <a:p>
                      <a:pPr marL="938213" lvl="0" indent="-457200">
                        <a:buFont typeface="Arial"/>
                        <a:buChar char="•"/>
                      </a:pPr>
                      <a:r>
                        <a:rPr lang="en-US" sz="800" kern="1200" dirty="0" smtClean="0">
                          <a:solidFill>
                            <a:schemeClr val="tx1"/>
                          </a:solidFill>
                          <a:effectLst/>
                          <a:latin typeface="Arial"/>
                          <a:ea typeface="+mn-ea"/>
                          <a:cs typeface="Arial"/>
                        </a:rPr>
                        <a:t>Little research on behavioral outcomes of RJP</a:t>
                      </a:r>
                    </a:p>
                  </a:txBody>
                  <a:tcPr marL="19050" marR="19050" marT="9525" marB="9525"/>
                </a:tc>
              </a:tr>
            </a:tbl>
          </a:graphicData>
        </a:graphic>
      </p:graphicFrame>
      <p:pic>
        <p:nvPicPr>
          <p:cNvPr id="39" name="Picture 38"/>
          <p:cNvPicPr/>
          <p:nvPr/>
        </p:nvPicPr>
        <p:blipFill>
          <a:blip r:embed="rId4">
            <a:extLst>
              <a:ext uri="{28A0092B-C50C-407E-A947-70E740481C1C}">
                <a14:useLocalDpi xmlns:a14="http://schemas.microsoft.com/office/drawing/2010/main" val="0"/>
              </a:ext>
            </a:extLst>
          </a:blip>
          <a:srcRect/>
          <a:stretch>
            <a:fillRect/>
          </a:stretch>
        </p:blipFill>
        <p:spPr bwMode="auto">
          <a:xfrm>
            <a:off x="3126460" y="1980029"/>
            <a:ext cx="1943410" cy="1338128"/>
          </a:xfrm>
          <a:prstGeom prst="rect">
            <a:avLst/>
          </a:prstGeom>
          <a:noFill/>
          <a:ln w="9525">
            <a:solidFill>
              <a:sysClr val="windowText" lastClr="000000"/>
            </a:solidFill>
            <a:miter lim="800000"/>
            <a:headEnd/>
            <a:tailEnd/>
          </a:ln>
          <a:effectLst/>
          <a:extLst/>
        </p:spPr>
      </p:pic>
      <p:pic>
        <p:nvPicPr>
          <p:cNvPr id="40" name="Picture 39"/>
          <p:cNvPicPr/>
          <p:nvPr/>
        </p:nvPicPr>
        <p:blipFill>
          <a:blip r:embed="rId5">
            <a:extLst>
              <a:ext uri="{28A0092B-C50C-407E-A947-70E740481C1C}">
                <a14:useLocalDpi xmlns:a14="http://schemas.microsoft.com/office/drawing/2010/main" val="0"/>
              </a:ext>
            </a:extLst>
          </a:blip>
          <a:srcRect/>
          <a:stretch>
            <a:fillRect/>
          </a:stretch>
        </p:blipFill>
        <p:spPr bwMode="auto">
          <a:xfrm>
            <a:off x="5227186" y="1969777"/>
            <a:ext cx="1794834" cy="1348379"/>
          </a:xfrm>
          <a:prstGeom prst="rect">
            <a:avLst/>
          </a:prstGeom>
          <a:noFill/>
          <a:ln w="9525">
            <a:solidFill>
              <a:schemeClr val="tx1"/>
            </a:solidFill>
            <a:miter lim="800000"/>
            <a:headEnd/>
            <a:tailEnd/>
          </a:ln>
          <a:effectLst/>
          <a:extLst/>
        </p:spPr>
      </p:pic>
      <p:pic>
        <p:nvPicPr>
          <p:cNvPr id="41" name="Picture 40"/>
          <p:cNvPicPr/>
          <p:nvPr/>
        </p:nvPicPr>
        <p:blipFill>
          <a:blip r:embed="rId6">
            <a:extLst>
              <a:ext uri="{28A0092B-C50C-407E-A947-70E740481C1C}">
                <a14:useLocalDpi xmlns:a14="http://schemas.microsoft.com/office/drawing/2010/main" val="0"/>
              </a:ext>
            </a:extLst>
          </a:blip>
          <a:srcRect/>
          <a:stretch>
            <a:fillRect/>
          </a:stretch>
        </p:blipFill>
        <p:spPr bwMode="auto">
          <a:xfrm>
            <a:off x="7186487" y="1980029"/>
            <a:ext cx="1781115" cy="1338128"/>
          </a:xfrm>
          <a:prstGeom prst="rect">
            <a:avLst/>
          </a:prstGeom>
          <a:noFill/>
          <a:ln w="9525">
            <a:solidFill>
              <a:schemeClr val="tx1"/>
            </a:solidFill>
            <a:miter lim="800000"/>
            <a:headEnd/>
            <a:tailEnd/>
          </a:ln>
          <a:effectLst/>
          <a:extLst/>
        </p:spPr>
      </p:pic>
      <p:pic>
        <p:nvPicPr>
          <p:cNvPr id="19" name="Picture 18" descr="PBIS-Logo-v2-r0-01_1 (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95375" y="780820"/>
            <a:ext cx="1561426" cy="585535"/>
          </a:xfrm>
          <a:prstGeom prst="rect">
            <a:avLst/>
          </a:prstGeom>
        </p:spPr>
      </p:pic>
      <p:pic>
        <p:nvPicPr>
          <p:cNvPr id="22" name="Picture 21"/>
          <p:cNvPicPr>
            <a:picLocks noChangeAspect="1"/>
          </p:cNvPicPr>
          <p:nvPr/>
        </p:nvPicPr>
        <p:blipFill>
          <a:blip r:embed="rId8"/>
          <a:stretch>
            <a:fillRect/>
          </a:stretch>
        </p:blipFill>
        <p:spPr>
          <a:xfrm>
            <a:off x="127474" y="404412"/>
            <a:ext cx="1762759" cy="615016"/>
          </a:xfrm>
          <a:prstGeom prst="rect">
            <a:avLst/>
          </a:prstGeom>
        </p:spPr>
      </p:pic>
      <p:sp>
        <p:nvSpPr>
          <p:cNvPr id="25" name="TextBox 24"/>
          <p:cNvSpPr txBox="1"/>
          <p:nvPr/>
        </p:nvSpPr>
        <p:spPr>
          <a:xfrm>
            <a:off x="5227186" y="4734455"/>
            <a:ext cx="3526286" cy="327009"/>
          </a:xfrm>
          <a:prstGeom prst="rect">
            <a:avLst/>
          </a:prstGeom>
          <a:noFill/>
        </p:spPr>
        <p:txBody>
          <a:bodyPr wrap="square" lIns="19047" tIns="9523" rIns="19047" bIns="9523" rtlCol="0">
            <a:spAutoFit/>
          </a:bodyPr>
          <a:lstStyle/>
          <a:p>
            <a:pPr marL="71426" indent="-71426">
              <a:buFont typeface="Arial" panose="020B0604020202020204" pitchFamily="34" charset="0"/>
              <a:buChar char="•"/>
            </a:pPr>
            <a:r>
              <a:rPr lang="en-US" sz="400" dirty="0">
                <a:latin typeface="Arial" panose="020B0604020202020204" pitchFamily="34" charset="0"/>
                <a:cs typeface="Arial" panose="020B0604020202020204" pitchFamily="34" charset="0"/>
              </a:rPr>
              <a:t>Some studies addressed more than one topic</a:t>
            </a:r>
          </a:p>
          <a:p>
            <a:pPr marL="71426" indent="-71426">
              <a:buFont typeface="Arial" panose="020B0604020202020204" pitchFamily="34" charset="0"/>
              <a:buChar char="•"/>
            </a:pPr>
            <a:r>
              <a:rPr lang="en-US" sz="400" dirty="0">
                <a:latin typeface="Arial" panose="020B0604020202020204" pitchFamily="34" charset="0"/>
                <a:cs typeface="Arial" panose="020B0604020202020204" pitchFamily="34" charset="0"/>
              </a:rPr>
              <a:t>Quantitative Behavioral Outcomes = program completion, recidivism, attendance, behavior referrals, suspensions, hazing behavior, bullying behavior</a:t>
            </a:r>
          </a:p>
          <a:p>
            <a:pPr marL="71426" indent="-71426">
              <a:buFont typeface="Arial" panose="020B0604020202020204" pitchFamily="34" charset="0"/>
              <a:buChar char="•"/>
            </a:pPr>
            <a:r>
              <a:rPr lang="en-US" sz="400" dirty="0">
                <a:latin typeface="Arial" panose="020B0604020202020204" pitchFamily="34" charset="0"/>
                <a:cs typeface="Arial" panose="020B0604020202020204" pitchFamily="34" charset="0"/>
              </a:rPr>
              <a:t>Quantitative Social-Emotional Outcomes = </a:t>
            </a:r>
            <a:r>
              <a:rPr lang="en-US" sz="400" dirty="0" err="1">
                <a:latin typeface="Arial" panose="020B0604020202020204" pitchFamily="34" charset="0"/>
                <a:cs typeface="Arial" panose="020B0604020202020204" pitchFamily="34" charset="0"/>
              </a:rPr>
              <a:t>prosocial</a:t>
            </a:r>
            <a:r>
              <a:rPr lang="en-US" sz="400" dirty="0">
                <a:latin typeface="Arial" panose="020B0604020202020204" pitchFamily="34" charset="0"/>
                <a:cs typeface="Arial" panose="020B0604020202020204" pitchFamily="34" charset="0"/>
              </a:rPr>
              <a:t> values, self-esteem, accountability, relationship repair, closure, student feelings of safety, use of adaptive shame management strategies, empathic attitudes</a:t>
            </a:r>
          </a:p>
          <a:p>
            <a:endParaRPr lang="en-US" sz="400" dirty="0"/>
          </a:p>
        </p:txBody>
      </p:sp>
    </p:spTree>
    <p:extLst>
      <p:ext uri="{BB962C8B-B14F-4D97-AF65-F5344CB8AC3E}">
        <p14:creationId xmlns:p14="http://schemas.microsoft.com/office/powerpoint/2010/main" val="24743715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72C62"/>
                </a:solidFill>
                <a:latin typeface="Arial"/>
                <a:cs typeface="Arial"/>
              </a:rPr>
              <a:t>Rationale</a:t>
            </a:r>
            <a:r>
              <a:rPr lang="en-US" dirty="0">
                <a:solidFill>
                  <a:srgbClr val="072C62"/>
                </a:solidFill>
                <a:latin typeface="Arial"/>
                <a:cs typeface="Arial"/>
              </a:rPr>
              <a:t> </a:t>
            </a:r>
            <a:r>
              <a:rPr lang="en-US" dirty="0" smtClean="0">
                <a:solidFill>
                  <a:srgbClr val="072C62"/>
                </a:solidFill>
                <a:latin typeface="Arial"/>
                <a:cs typeface="Arial"/>
              </a:rPr>
              <a:t>for </a:t>
            </a:r>
            <a:r>
              <a:rPr lang="en-US" dirty="0" err="1" smtClean="0">
                <a:solidFill>
                  <a:srgbClr val="072C62"/>
                </a:solidFill>
                <a:latin typeface="Arial"/>
                <a:cs typeface="Arial"/>
              </a:rPr>
              <a:t>Uconn</a:t>
            </a:r>
            <a:r>
              <a:rPr lang="en-US" dirty="0" smtClean="0">
                <a:solidFill>
                  <a:srgbClr val="072C62"/>
                </a:solidFill>
                <a:latin typeface="Arial"/>
                <a:cs typeface="Arial"/>
              </a:rPr>
              <a:t> Lit Review</a:t>
            </a:r>
            <a:endParaRPr lang="en-US" dirty="0"/>
          </a:p>
        </p:txBody>
      </p:sp>
      <p:sp>
        <p:nvSpPr>
          <p:cNvPr id="4" name="Content Placeholder 3"/>
          <p:cNvSpPr>
            <a:spLocks noGrp="1"/>
          </p:cNvSpPr>
          <p:nvPr>
            <p:ph sz="half" idx="2"/>
          </p:nvPr>
        </p:nvSpPr>
        <p:spPr>
          <a:xfrm>
            <a:off x="457200" y="2174875"/>
            <a:ext cx="7105120" cy="3951288"/>
          </a:xfrm>
        </p:spPr>
        <p:txBody>
          <a:bodyPr>
            <a:normAutofit fontScale="92500"/>
          </a:bodyPr>
          <a:lstStyle/>
          <a:p>
            <a:r>
              <a:rPr lang="en-US" dirty="0" smtClean="0">
                <a:solidFill>
                  <a:srgbClr val="000000"/>
                </a:solidFill>
                <a:latin typeface="Arial"/>
                <a:cs typeface="Arial"/>
              </a:rPr>
              <a:t>RJP </a:t>
            </a:r>
            <a:r>
              <a:rPr lang="en-US" dirty="0">
                <a:solidFill>
                  <a:srgbClr val="000000"/>
                </a:solidFill>
                <a:latin typeface="Arial"/>
                <a:cs typeface="Arial"/>
              </a:rPr>
              <a:t>is an international social reform </a:t>
            </a:r>
            <a:r>
              <a:rPr lang="en-US" dirty="0" smtClean="0">
                <a:solidFill>
                  <a:srgbClr val="000000"/>
                </a:solidFill>
                <a:latin typeface="Arial"/>
                <a:cs typeface="Arial"/>
              </a:rPr>
              <a:t>movement </a:t>
            </a:r>
            <a:r>
              <a:rPr lang="en-US" dirty="0">
                <a:solidFill>
                  <a:srgbClr val="000000"/>
                </a:solidFill>
                <a:latin typeface="Arial"/>
                <a:cs typeface="Arial"/>
              </a:rPr>
              <a:t>that has taken root in such countries as New Zealand, Australia, the United Kingdom, Brazil, and the United States.  It began as early as the 1970’s in the justice system.  Some practices date back to ancient Native American and Maori traditions.  The RJP movement gained momentum in the 1990’s, coinciding with its introduction in to schools.  RJP was recently proposed as a potential model by the U.S. Department of Education in its new Guidelines for School Discipline.</a:t>
            </a:r>
          </a:p>
          <a:p>
            <a:endParaRPr lang="en-US" dirty="0"/>
          </a:p>
        </p:txBody>
      </p:sp>
    </p:spTree>
    <p:extLst>
      <p:ext uri="{BB962C8B-B14F-4D97-AF65-F5344CB8AC3E}">
        <p14:creationId xmlns:p14="http://schemas.microsoft.com/office/powerpoint/2010/main" val="3180533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OVERVIEW</a:t>
            </a:r>
            <a:br>
              <a:rPr lang="en-US" dirty="0"/>
            </a:br>
            <a:endParaRPr lang="en-US" dirty="0"/>
          </a:p>
        </p:txBody>
      </p:sp>
      <p:sp>
        <p:nvSpPr>
          <p:cNvPr id="4" name="Content Placeholder 3"/>
          <p:cNvSpPr>
            <a:spLocks noGrp="1"/>
          </p:cNvSpPr>
          <p:nvPr>
            <p:ph sz="half" idx="2"/>
          </p:nvPr>
        </p:nvSpPr>
        <p:spPr>
          <a:xfrm>
            <a:off x="457200" y="1417638"/>
            <a:ext cx="7516986" cy="5823937"/>
          </a:xfrm>
        </p:spPr>
        <p:txBody>
          <a:bodyPr>
            <a:normAutofit/>
          </a:bodyPr>
          <a:lstStyle/>
          <a:p>
            <a:pPr fontAlgn="t"/>
            <a:r>
              <a:rPr lang="en-US" sz="2900" dirty="0" smtClean="0"/>
              <a:t>Definitions </a:t>
            </a:r>
            <a:r>
              <a:rPr lang="en-US" sz="2900" dirty="0"/>
              <a:t>highly varied and general in nature</a:t>
            </a:r>
          </a:p>
          <a:p>
            <a:pPr fontAlgn="t"/>
            <a:r>
              <a:rPr lang="en-US" sz="2900" dirty="0"/>
              <a:t>More a philosophy or perspective than a theory or practice</a:t>
            </a:r>
          </a:p>
          <a:p>
            <a:pPr fontAlgn="t"/>
            <a:r>
              <a:rPr lang="en-US" sz="2900" dirty="0"/>
              <a:t>General overarching principles:  repairing harm, accountability, reducing risk, stakeholder involvement, community partnership</a:t>
            </a:r>
          </a:p>
          <a:p>
            <a:pPr fontAlgn="t"/>
            <a:r>
              <a:rPr lang="en-US" sz="2900" dirty="0"/>
              <a:t>School-based practices:  circles, conferencing, peer mediation, accountability boards </a:t>
            </a:r>
            <a:endParaRPr lang="en-US" sz="2900" dirty="0" smtClean="0"/>
          </a:p>
          <a:p>
            <a:endParaRPr lang="en-US" dirty="0"/>
          </a:p>
        </p:txBody>
      </p:sp>
      <p:sp>
        <p:nvSpPr>
          <p:cNvPr id="7" name="TextBox 6"/>
          <p:cNvSpPr txBox="1"/>
          <p:nvPr/>
        </p:nvSpPr>
        <p:spPr>
          <a:xfrm>
            <a:off x="5422904" y="6335633"/>
            <a:ext cx="3466702" cy="369332"/>
          </a:xfrm>
          <a:prstGeom prst="rect">
            <a:avLst/>
          </a:prstGeom>
          <a:noFill/>
        </p:spPr>
        <p:txBody>
          <a:bodyPr wrap="none" rtlCol="0">
            <a:spAutoFit/>
          </a:bodyPr>
          <a:lstStyle/>
          <a:p>
            <a:r>
              <a:rPr lang="en-US" dirty="0"/>
              <a:t>(MINKOS, LATHAM &amp; SUGAI, 2014)</a:t>
            </a:r>
          </a:p>
        </p:txBody>
      </p:sp>
    </p:spTree>
    <p:extLst>
      <p:ext uri="{BB962C8B-B14F-4D97-AF65-F5344CB8AC3E}">
        <p14:creationId xmlns:p14="http://schemas.microsoft.com/office/powerpoint/2010/main" val="309373467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UNDERLYING THEORY</a:t>
            </a:r>
            <a:br>
              <a:rPr lang="en-US" dirty="0"/>
            </a:br>
            <a:endParaRPr lang="en-US" dirty="0"/>
          </a:p>
        </p:txBody>
      </p:sp>
      <p:sp>
        <p:nvSpPr>
          <p:cNvPr id="4" name="Content Placeholder 3"/>
          <p:cNvSpPr>
            <a:spLocks noGrp="1"/>
          </p:cNvSpPr>
          <p:nvPr>
            <p:ph sz="half" idx="2"/>
          </p:nvPr>
        </p:nvSpPr>
        <p:spPr>
          <a:xfrm>
            <a:off x="513975" y="1910800"/>
            <a:ext cx="7516986" cy="5823937"/>
          </a:xfrm>
        </p:spPr>
        <p:txBody>
          <a:bodyPr>
            <a:normAutofit/>
          </a:bodyPr>
          <a:lstStyle/>
          <a:p>
            <a:pPr fontAlgn="t"/>
            <a:r>
              <a:rPr lang="en-US" sz="2900" dirty="0" smtClean="0"/>
              <a:t>Broad </a:t>
            </a:r>
            <a:r>
              <a:rPr lang="en-US" sz="2900" dirty="0"/>
              <a:t>range of theories referenced</a:t>
            </a:r>
          </a:p>
          <a:p>
            <a:pPr fontAlgn="t"/>
            <a:r>
              <a:rPr lang="en-US" sz="2900" dirty="0"/>
              <a:t>Many articles did not specifically name a theoretical orientation</a:t>
            </a:r>
          </a:p>
          <a:p>
            <a:pPr fontAlgn="t"/>
            <a:r>
              <a:rPr lang="en-US" sz="2900" dirty="0"/>
              <a:t>Several articles referenced 2 or more theories</a:t>
            </a:r>
          </a:p>
          <a:p>
            <a:pPr fontAlgn="t"/>
            <a:r>
              <a:rPr lang="en-US" sz="2900" dirty="0"/>
              <a:t>General emphasis on social </a:t>
            </a:r>
            <a:r>
              <a:rPr lang="en-US" sz="2900" dirty="0" smtClean="0"/>
              <a:t>theories</a:t>
            </a:r>
          </a:p>
          <a:p>
            <a:endParaRPr lang="en-US" dirty="0"/>
          </a:p>
        </p:txBody>
      </p:sp>
      <p:sp>
        <p:nvSpPr>
          <p:cNvPr id="7" name="TextBox 6"/>
          <p:cNvSpPr txBox="1"/>
          <p:nvPr/>
        </p:nvSpPr>
        <p:spPr>
          <a:xfrm>
            <a:off x="5422904" y="6335633"/>
            <a:ext cx="3466702" cy="369332"/>
          </a:xfrm>
          <a:prstGeom prst="rect">
            <a:avLst/>
          </a:prstGeom>
          <a:noFill/>
        </p:spPr>
        <p:txBody>
          <a:bodyPr wrap="none" rtlCol="0">
            <a:spAutoFit/>
          </a:bodyPr>
          <a:lstStyle/>
          <a:p>
            <a:r>
              <a:rPr lang="en-US" dirty="0"/>
              <a:t>(MINKOS, LATHAM &amp; SUGAI, 2014)</a:t>
            </a:r>
          </a:p>
        </p:txBody>
      </p:sp>
    </p:spTree>
    <p:extLst>
      <p:ext uri="{BB962C8B-B14F-4D97-AF65-F5344CB8AC3E}">
        <p14:creationId xmlns:p14="http://schemas.microsoft.com/office/powerpoint/2010/main" val="413055859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RESEARCH</a:t>
            </a:r>
            <a:br>
              <a:rPr lang="en-US" dirty="0"/>
            </a:br>
            <a:endParaRPr lang="en-US" dirty="0"/>
          </a:p>
        </p:txBody>
      </p:sp>
      <p:sp>
        <p:nvSpPr>
          <p:cNvPr id="4" name="Content Placeholder 3"/>
          <p:cNvSpPr>
            <a:spLocks noGrp="1"/>
          </p:cNvSpPr>
          <p:nvPr>
            <p:ph sz="half" idx="2"/>
          </p:nvPr>
        </p:nvSpPr>
        <p:spPr>
          <a:xfrm>
            <a:off x="457200" y="858144"/>
            <a:ext cx="7516986" cy="5823937"/>
          </a:xfrm>
        </p:spPr>
        <p:txBody>
          <a:bodyPr>
            <a:normAutofit/>
          </a:bodyPr>
          <a:lstStyle/>
          <a:p>
            <a:pPr marL="0" indent="0" fontAlgn="t">
              <a:buNone/>
            </a:pPr>
            <a:endParaRPr lang="en-US" sz="2900" dirty="0" smtClean="0"/>
          </a:p>
          <a:p>
            <a:pPr fontAlgn="t"/>
            <a:r>
              <a:rPr lang="en-US" sz="2900" dirty="0" smtClean="0"/>
              <a:t>Limited </a:t>
            </a:r>
            <a:r>
              <a:rPr lang="en-US" sz="2900" dirty="0"/>
              <a:t>experimental research base</a:t>
            </a:r>
          </a:p>
          <a:p>
            <a:pPr fontAlgn="t"/>
            <a:r>
              <a:rPr lang="en-US" sz="2900" dirty="0"/>
              <a:t>Majority of research studies conducted internationally</a:t>
            </a:r>
          </a:p>
          <a:p>
            <a:pPr fontAlgn="t"/>
            <a:r>
              <a:rPr lang="en-US" sz="2900" dirty="0"/>
              <a:t>Qualitative/descriptive methods dominate literature </a:t>
            </a:r>
          </a:p>
          <a:p>
            <a:pPr fontAlgn="t"/>
            <a:r>
              <a:rPr lang="en-US" sz="2900" dirty="0"/>
              <a:t>Few articles describe independent variable in detail</a:t>
            </a:r>
          </a:p>
          <a:p>
            <a:pPr fontAlgn="t"/>
            <a:r>
              <a:rPr lang="en-US" sz="2900" dirty="0"/>
              <a:t>Little research on behavioral outcomes of RJP</a:t>
            </a:r>
          </a:p>
          <a:p>
            <a:endParaRPr lang="en-US" dirty="0"/>
          </a:p>
        </p:txBody>
      </p:sp>
      <p:sp>
        <p:nvSpPr>
          <p:cNvPr id="7" name="TextBox 6"/>
          <p:cNvSpPr txBox="1"/>
          <p:nvPr/>
        </p:nvSpPr>
        <p:spPr>
          <a:xfrm>
            <a:off x="5422904" y="6335633"/>
            <a:ext cx="3466702" cy="369332"/>
          </a:xfrm>
          <a:prstGeom prst="rect">
            <a:avLst/>
          </a:prstGeom>
          <a:noFill/>
        </p:spPr>
        <p:txBody>
          <a:bodyPr wrap="none" rtlCol="0">
            <a:spAutoFit/>
          </a:bodyPr>
          <a:lstStyle/>
          <a:p>
            <a:r>
              <a:rPr lang="en-US" dirty="0"/>
              <a:t>(MINKOS, LATHAM &amp; SUGAI, 2014)</a:t>
            </a:r>
          </a:p>
        </p:txBody>
      </p:sp>
    </p:spTree>
    <p:extLst>
      <p:ext uri="{BB962C8B-B14F-4D97-AF65-F5344CB8AC3E}">
        <p14:creationId xmlns:p14="http://schemas.microsoft.com/office/powerpoint/2010/main" val="89859521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305800" cy="1037108"/>
          </a:xfrm>
        </p:spPr>
        <p:txBody>
          <a:bodyPr>
            <a:noAutofit/>
          </a:bodyPr>
          <a:lstStyle/>
          <a:p>
            <a:r>
              <a:rPr lang="en-US" sz="3600" dirty="0" smtClean="0"/>
              <a:t>The</a:t>
            </a:r>
            <a:r>
              <a:rPr lang="en-US" sz="3600" dirty="0"/>
              <a:t> </a:t>
            </a:r>
            <a:r>
              <a:rPr lang="en-US" sz="3600" dirty="0" smtClean="0"/>
              <a:t>PBIS Framework</a:t>
            </a:r>
            <a:endParaRPr lang="en-US" sz="3600"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Educationally important outcomes (academic and behavior)</a:t>
            </a:r>
          </a:p>
          <a:p>
            <a:r>
              <a:rPr lang="en-US" dirty="0"/>
              <a:t>H</a:t>
            </a:r>
            <a:r>
              <a:rPr lang="en-US" dirty="0" smtClean="0"/>
              <a:t>igh </a:t>
            </a:r>
            <a:r>
              <a:rPr lang="en-US" dirty="0"/>
              <a:t>f</a:t>
            </a:r>
            <a:r>
              <a:rPr lang="en-US" dirty="0" smtClean="0"/>
              <a:t>idelity adoption and implementation of evidence-based practices</a:t>
            </a:r>
          </a:p>
          <a:p>
            <a:r>
              <a:rPr lang="en-US" dirty="0" smtClean="0"/>
              <a:t>Align intensity of support w/intensity of need (multi-tiered)</a:t>
            </a:r>
          </a:p>
          <a:p>
            <a:r>
              <a:rPr lang="en-US" dirty="0" smtClean="0"/>
              <a:t>Establish universal supports as primary prevention</a:t>
            </a:r>
          </a:p>
          <a:p>
            <a:r>
              <a:rPr lang="en-US" dirty="0" smtClean="0"/>
              <a:t>Data-based decision </a:t>
            </a:r>
            <a:r>
              <a:rPr lang="en-US" dirty="0"/>
              <a:t>m</a:t>
            </a:r>
            <a:r>
              <a:rPr lang="en-US" dirty="0" smtClean="0"/>
              <a:t>aking</a:t>
            </a:r>
          </a:p>
          <a:p>
            <a:r>
              <a:rPr lang="en-US" dirty="0" smtClean="0"/>
              <a:t>Strategic system Improvement</a:t>
            </a:r>
          </a:p>
          <a:p>
            <a:r>
              <a:rPr lang="en-US" dirty="0" smtClean="0"/>
              <a:t>Arrange organization for efficient Implementation</a:t>
            </a:r>
          </a:p>
          <a:p>
            <a:r>
              <a:rPr lang="en-US" dirty="0" smtClean="0"/>
              <a:t>Invest in smallest # of most effective practices that have the biggest effect</a:t>
            </a:r>
            <a:endParaRPr lang="en-US" dirty="0"/>
          </a:p>
        </p:txBody>
      </p:sp>
    </p:spTree>
    <p:extLst>
      <p:ext uri="{BB962C8B-B14F-4D97-AF65-F5344CB8AC3E}">
        <p14:creationId xmlns:p14="http://schemas.microsoft.com/office/powerpoint/2010/main" val="14618733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ChangeArrowheads="1"/>
          </p:cNvSpPr>
          <p:nvPr/>
        </p:nvSpPr>
        <p:spPr bwMode="auto">
          <a:xfrm>
            <a:off x="3200400" y="1143000"/>
            <a:ext cx="3657600" cy="5257800"/>
          </a:xfrm>
          <a:prstGeom prst="triangle">
            <a:avLst>
              <a:gd name="adj" fmla="val 50000"/>
            </a:avLst>
          </a:prstGeom>
          <a:solidFill>
            <a:srgbClr val="339966"/>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Georgia" pitchFamily="18" charset="0"/>
            </a:endParaRPr>
          </a:p>
        </p:txBody>
      </p:sp>
      <p:sp>
        <p:nvSpPr>
          <p:cNvPr id="33795" name="AutoShape 3"/>
          <p:cNvSpPr>
            <a:spLocks noChangeArrowheads="1"/>
          </p:cNvSpPr>
          <p:nvPr/>
        </p:nvSpPr>
        <p:spPr bwMode="auto">
          <a:xfrm>
            <a:off x="4572000" y="1066800"/>
            <a:ext cx="914400" cy="1371600"/>
          </a:xfrm>
          <a:prstGeom prst="triangle">
            <a:avLst>
              <a:gd name="adj" fmla="val 50000"/>
            </a:avLst>
          </a:prstGeom>
          <a:solidFill>
            <a:srgbClr val="FFFF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Georgia" pitchFamily="18" charset="0"/>
            </a:endParaRPr>
          </a:p>
        </p:txBody>
      </p:sp>
      <p:sp>
        <p:nvSpPr>
          <p:cNvPr id="33796" name="AutoShape 4"/>
          <p:cNvSpPr>
            <a:spLocks noChangeArrowheads="1"/>
          </p:cNvSpPr>
          <p:nvPr/>
        </p:nvSpPr>
        <p:spPr bwMode="auto">
          <a:xfrm>
            <a:off x="4830763" y="1066800"/>
            <a:ext cx="406400" cy="609600"/>
          </a:xfrm>
          <a:prstGeom prst="triangle">
            <a:avLst>
              <a:gd name="adj" fmla="val 50000"/>
            </a:avLst>
          </a:prstGeom>
          <a:solidFill>
            <a:srgbClr val="FF00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Georgia" pitchFamily="18" charset="0"/>
            </a:endParaRPr>
          </a:p>
        </p:txBody>
      </p:sp>
      <p:sp>
        <p:nvSpPr>
          <p:cNvPr id="28677" name="AutoShape 5"/>
          <p:cNvSpPr>
            <a:spLocks/>
          </p:cNvSpPr>
          <p:nvPr/>
        </p:nvSpPr>
        <p:spPr bwMode="auto">
          <a:xfrm rot="1095234">
            <a:off x="3553401" y="839697"/>
            <a:ext cx="457200" cy="5614229"/>
          </a:xfrm>
          <a:prstGeom prst="leftBrace">
            <a:avLst>
              <a:gd name="adj1" fmla="val 10341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Georgia" pitchFamily="18" charset="0"/>
            </a:endParaRPr>
          </a:p>
        </p:txBody>
      </p:sp>
      <p:sp>
        <p:nvSpPr>
          <p:cNvPr id="28678" name="Text Box 6"/>
          <p:cNvSpPr txBox="1">
            <a:spLocks noChangeArrowheads="1"/>
          </p:cNvSpPr>
          <p:nvPr/>
        </p:nvSpPr>
        <p:spPr bwMode="auto">
          <a:xfrm>
            <a:off x="1154791" y="2967038"/>
            <a:ext cx="2106842" cy="1477328"/>
          </a:xfrm>
          <a:prstGeom prst="rect">
            <a:avLst/>
          </a:prstGeom>
          <a:solidFill>
            <a:srgbClr val="64996B"/>
          </a:solidFill>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b="1" dirty="0" smtClean="0">
                <a:solidFill>
                  <a:srgbClr val="000000"/>
                </a:solidFill>
                <a:latin typeface="+mj-lt"/>
              </a:rPr>
              <a:t>Primary Prevention</a:t>
            </a:r>
            <a:r>
              <a:rPr lang="en-US" dirty="0" smtClean="0">
                <a:solidFill>
                  <a:srgbClr val="000000"/>
                </a:solidFill>
                <a:latin typeface="+mj-lt"/>
              </a:rPr>
              <a:t>:</a:t>
            </a:r>
          </a:p>
          <a:p>
            <a:pPr algn="ctr" eaLnBrk="1" fontAlgn="base" hangingPunct="1">
              <a:spcBef>
                <a:spcPct val="0"/>
              </a:spcBef>
              <a:spcAft>
                <a:spcPct val="0"/>
              </a:spcAft>
            </a:pPr>
            <a:r>
              <a:rPr lang="en-US" dirty="0" smtClean="0">
                <a:solidFill>
                  <a:srgbClr val="000000"/>
                </a:solidFill>
                <a:latin typeface="+mj-lt"/>
              </a:rPr>
              <a:t>School-/Classroom-</a:t>
            </a:r>
          </a:p>
          <a:p>
            <a:pPr algn="ctr" eaLnBrk="1" fontAlgn="base" hangingPunct="1">
              <a:spcBef>
                <a:spcPct val="0"/>
              </a:spcBef>
              <a:spcAft>
                <a:spcPct val="0"/>
              </a:spcAft>
            </a:pPr>
            <a:r>
              <a:rPr lang="en-US" dirty="0" smtClean="0">
                <a:solidFill>
                  <a:srgbClr val="000000"/>
                </a:solidFill>
                <a:latin typeface="+mj-lt"/>
              </a:rPr>
              <a:t>Wide Systems for</a:t>
            </a:r>
          </a:p>
          <a:p>
            <a:pPr algn="ctr" eaLnBrk="1" fontAlgn="base" hangingPunct="1">
              <a:spcBef>
                <a:spcPct val="0"/>
              </a:spcBef>
              <a:spcAft>
                <a:spcPct val="0"/>
              </a:spcAft>
            </a:pPr>
            <a:r>
              <a:rPr lang="en-US" dirty="0" smtClean="0">
                <a:solidFill>
                  <a:srgbClr val="000000"/>
                </a:solidFill>
                <a:latin typeface="+mj-lt"/>
              </a:rPr>
              <a:t>All Students,</a:t>
            </a:r>
          </a:p>
          <a:p>
            <a:pPr algn="ctr" eaLnBrk="1" fontAlgn="base" hangingPunct="1">
              <a:spcBef>
                <a:spcPct val="0"/>
              </a:spcBef>
              <a:spcAft>
                <a:spcPct val="0"/>
              </a:spcAft>
            </a:pPr>
            <a:r>
              <a:rPr lang="en-US" dirty="0" smtClean="0">
                <a:solidFill>
                  <a:srgbClr val="000000"/>
                </a:solidFill>
                <a:latin typeface="+mj-lt"/>
              </a:rPr>
              <a:t>Staff, &amp; Settings</a:t>
            </a:r>
          </a:p>
        </p:txBody>
      </p:sp>
      <p:sp>
        <p:nvSpPr>
          <p:cNvPr id="33799" name="AutoShape 7"/>
          <p:cNvSpPr>
            <a:spLocks/>
          </p:cNvSpPr>
          <p:nvPr/>
        </p:nvSpPr>
        <p:spPr bwMode="auto">
          <a:xfrm rot="-1184886">
            <a:off x="5562600" y="990600"/>
            <a:ext cx="304800" cy="609600"/>
          </a:xfrm>
          <a:prstGeom prst="rightBrace">
            <a:avLst>
              <a:gd name="adj1" fmla="val 16667"/>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Georgia" pitchFamily="18" charset="0"/>
            </a:endParaRPr>
          </a:p>
        </p:txBody>
      </p:sp>
      <p:sp>
        <p:nvSpPr>
          <p:cNvPr id="33800" name="AutoShape 8"/>
          <p:cNvSpPr>
            <a:spLocks/>
          </p:cNvSpPr>
          <p:nvPr/>
        </p:nvSpPr>
        <p:spPr bwMode="auto">
          <a:xfrm rot="-1243991">
            <a:off x="5384800" y="935038"/>
            <a:ext cx="304800" cy="1447800"/>
          </a:xfrm>
          <a:prstGeom prst="rightBrace">
            <a:avLst>
              <a:gd name="adj1" fmla="val 39583"/>
              <a:gd name="adj2" fmla="val 79222"/>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Georgia" pitchFamily="18" charset="0"/>
            </a:endParaRPr>
          </a:p>
        </p:txBody>
      </p:sp>
      <p:sp>
        <p:nvSpPr>
          <p:cNvPr id="33801" name="Text Box 9"/>
          <p:cNvSpPr txBox="1">
            <a:spLocks noChangeArrowheads="1"/>
          </p:cNvSpPr>
          <p:nvPr/>
        </p:nvSpPr>
        <p:spPr bwMode="auto">
          <a:xfrm>
            <a:off x="5999163" y="1905000"/>
            <a:ext cx="2687637" cy="1200150"/>
          </a:xfrm>
          <a:prstGeom prst="rect">
            <a:avLst/>
          </a:prstGeom>
          <a:solidFill>
            <a:srgbClr val="FFF95A"/>
          </a:solidFill>
          <a:ln w="9525">
            <a:solidFill>
              <a:schemeClr val="tx2"/>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b="1" dirty="0" smtClean="0">
                <a:solidFill>
                  <a:srgbClr val="000000"/>
                </a:solidFill>
                <a:latin typeface="Tw Cen MT"/>
              </a:rPr>
              <a:t>Secondary Prevention</a:t>
            </a:r>
            <a:r>
              <a:rPr lang="en-US" dirty="0" smtClean="0">
                <a:solidFill>
                  <a:srgbClr val="000000"/>
                </a:solidFill>
                <a:latin typeface="Tw Cen MT"/>
              </a:rPr>
              <a:t>:</a:t>
            </a:r>
          </a:p>
          <a:p>
            <a:pPr algn="ctr" eaLnBrk="1" fontAlgn="base" hangingPunct="1">
              <a:spcBef>
                <a:spcPct val="0"/>
              </a:spcBef>
              <a:spcAft>
                <a:spcPct val="0"/>
              </a:spcAft>
            </a:pPr>
            <a:r>
              <a:rPr lang="en-US" dirty="0" smtClean="0">
                <a:solidFill>
                  <a:srgbClr val="000000"/>
                </a:solidFill>
                <a:latin typeface="Tw Cen MT"/>
              </a:rPr>
              <a:t>Specialized Group</a:t>
            </a:r>
          </a:p>
          <a:p>
            <a:pPr algn="ctr" eaLnBrk="1" fontAlgn="base" hangingPunct="1">
              <a:spcBef>
                <a:spcPct val="0"/>
              </a:spcBef>
              <a:spcAft>
                <a:spcPct val="0"/>
              </a:spcAft>
            </a:pPr>
            <a:r>
              <a:rPr lang="en-US" dirty="0" smtClean="0">
                <a:solidFill>
                  <a:srgbClr val="000000"/>
                </a:solidFill>
                <a:latin typeface="Tw Cen MT"/>
              </a:rPr>
              <a:t>Systems for Students with At-Risk Behavior</a:t>
            </a:r>
          </a:p>
        </p:txBody>
      </p:sp>
      <p:sp>
        <p:nvSpPr>
          <p:cNvPr id="33802" name="Text Box 10"/>
          <p:cNvSpPr txBox="1">
            <a:spLocks noChangeArrowheads="1"/>
          </p:cNvSpPr>
          <p:nvPr/>
        </p:nvSpPr>
        <p:spPr bwMode="auto">
          <a:xfrm>
            <a:off x="6019800" y="304800"/>
            <a:ext cx="2667000" cy="1474788"/>
          </a:xfrm>
          <a:prstGeom prst="rect">
            <a:avLst/>
          </a:prstGeom>
          <a:solidFill>
            <a:srgbClr val="FF8A7D"/>
          </a:solidFill>
          <a:ln w="9525">
            <a:solidFill>
              <a:schemeClr val="tx2"/>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b="1" dirty="0" smtClean="0">
                <a:solidFill>
                  <a:srgbClr val="000000"/>
                </a:solidFill>
                <a:latin typeface="+mj-lt"/>
              </a:rPr>
              <a:t>Tertiary Prevention</a:t>
            </a:r>
            <a:r>
              <a:rPr lang="en-US" dirty="0" smtClean="0">
                <a:solidFill>
                  <a:srgbClr val="000000"/>
                </a:solidFill>
                <a:latin typeface="+mj-lt"/>
              </a:rPr>
              <a:t>:</a:t>
            </a:r>
          </a:p>
          <a:p>
            <a:pPr algn="ctr" eaLnBrk="1" fontAlgn="base" hangingPunct="1">
              <a:spcBef>
                <a:spcPct val="0"/>
              </a:spcBef>
              <a:spcAft>
                <a:spcPct val="0"/>
              </a:spcAft>
            </a:pPr>
            <a:r>
              <a:rPr lang="en-US" dirty="0" smtClean="0">
                <a:solidFill>
                  <a:srgbClr val="000000"/>
                </a:solidFill>
                <a:latin typeface="+mj-lt"/>
              </a:rPr>
              <a:t>Specialized </a:t>
            </a:r>
          </a:p>
          <a:p>
            <a:pPr algn="ctr" eaLnBrk="1" fontAlgn="base" hangingPunct="1">
              <a:spcBef>
                <a:spcPct val="0"/>
              </a:spcBef>
              <a:spcAft>
                <a:spcPct val="0"/>
              </a:spcAft>
            </a:pPr>
            <a:r>
              <a:rPr lang="en-US" dirty="0" smtClean="0">
                <a:solidFill>
                  <a:srgbClr val="000000"/>
                </a:solidFill>
                <a:latin typeface="+mj-lt"/>
              </a:rPr>
              <a:t>Individualized</a:t>
            </a:r>
          </a:p>
          <a:p>
            <a:pPr algn="ctr" eaLnBrk="1" fontAlgn="base" hangingPunct="1">
              <a:spcBef>
                <a:spcPct val="0"/>
              </a:spcBef>
              <a:spcAft>
                <a:spcPct val="0"/>
              </a:spcAft>
            </a:pPr>
            <a:r>
              <a:rPr lang="en-US" dirty="0" smtClean="0">
                <a:solidFill>
                  <a:srgbClr val="000000"/>
                </a:solidFill>
                <a:latin typeface="+mj-lt"/>
              </a:rPr>
              <a:t>Systems for Students with High-Risk Behavior</a:t>
            </a:r>
          </a:p>
        </p:txBody>
      </p:sp>
      <p:sp>
        <p:nvSpPr>
          <p:cNvPr id="28683" name="Text Box 11"/>
          <p:cNvSpPr txBox="1">
            <a:spLocks noChangeArrowheads="1"/>
          </p:cNvSpPr>
          <p:nvPr/>
        </p:nvSpPr>
        <p:spPr bwMode="auto">
          <a:xfrm>
            <a:off x="3886200" y="59436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dirty="0" smtClean="0">
                <a:solidFill>
                  <a:srgbClr val="000000"/>
                </a:solidFill>
                <a:latin typeface="Tw Cen MT"/>
              </a:rPr>
              <a:t>~80% of Students</a:t>
            </a:r>
          </a:p>
        </p:txBody>
      </p:sp>
      <p:sp>
        <p:nvSpPr>
          <p:cNvPr id="33804" name="Text Box 12"/>
          <p:cNvSpPr txBox="1">
            <a:spLocks noChangeArrowheads="1"/>
          </p:cNvSpPr>
          <p:nvPr/>
        </p:nvSpPr>
        <p:spPr bwMode="auto">
          <a:xfrm>
            <a:off x="4627563" y="2057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dirty="0" smtClean="0">
                <a:solidFill>
                  <a:srgbClr val="000000"/>
                </a:solidFill>
                <a:latin typeface="Tw Cen MT"/>
              </a:rPr>
              <a:t>~15% </a:t>
            </a:r>
          </a:p>
        </p:txBody>
      </p:sp>
      <p:sp>
        <p:nvSpPr>
          <p:cNvPr id="33805" name="Text Box 13"/>
          <p:cNvSpPr txBox="1">
            <a:spLocks noChangeArrowheads="1"/>
          </p:cNvSpPr>
          <p:nvPr/>
        </p:nvSpPr>
        <p:spPr bwMode="auto">
          <a:xfrm>
            <a:off x="4616450" y="1295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dirty="0" smtClean="0">
                <a:solidFill>
                  <a:srgbClr val="000000"/>
                </a:solidFill>
                <a:latin typeface="Tw Cen MT"/>
              </a:rPr>
              <a:t>~5% </a:t>
            </a:r>
          </a:p>
        </p:txBody>
      </p:sp>
      <p:sp>
        <p:nvSpPr>
          <p:cNvPr id="28686" name="Text Box 14"/>
          <p:cNvSpPr txBox="1">
            <a:spLocks noChangeArrowheads="1"/>
          </p:cNvSpPr>
          <p:nvPr/>
        </p:nvSpPr>
        <p:spPr bwMode="auto">
          <a:xfrm>
            <a:off x="435404" y="295870"/>
            <a:ext cx="2895600" cy="923330"/>
          </a:xfrm>
          <a:prstGeom prst="rect">
            <a:avLst/>
          </a:prstGeom>
          <a:solidFill>
            <a:srgbClr val="BCC6E8"/>
          </a:solidFill>
          <a:ln>
            <a:headEnd/>
            <a:tailEnd/>
          </a:ln>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b="1" dirty="0" smtClean="0">
                <a:solidFill>
                  <a:srgbClr val="008000"/>
                </a:solidFill>
                <a:latin typeface="+mj-lt"/>
                <a:cs typeface="Tw Cen MT"/>
              </a:rPr>
              <a:t>SCHOOL-WIDE </a:t>
            </a:r>
          </a:p>
          <a:p>
            <a:pPr algn="ctr" eaLnBrk="1" fontAlgn="base" hangingPunct="1">
              <a:spcBef>
                <a:spcPct val="0"/>
              </a:spcBef>
              <a:spcAft>
                <a:spcPct val="0"/>
              </a:spcAft>
            </a:pPr>
            <a:r>
              <a:rPr lang="en-US" b="1" dirty="0" smtClean="0">
                <a:solidFill>
                  <a:srgbClr val="008000"/>
                </a:solidFill>
                <a:latin typeface="+mj-lt"/>
                <a:cs typeface="Tw Cen MT"/>
              </a:rPr>
              <a:t>POSITIVE BEHAVIOR</a:t>
            </a:r>
          </a:p>
          <a:p>
            <a:pPr algn="ctr" eaLnBrk="1" fontAlgn="base" hangingPunct="1">
              <a:spcBef>
                <a:spcPct val="0"/>
              </a:spcBef>
              <a:spcAft>
                <a:spcPct val="0"/>
              </a:spcAft>
            </a:pPr>
            <a:r>
              <a:rPr lang="en-US" b="1" dirty="0" smtClean="0">
                <a:solidFill>
                  <a:srgbClr val="008000"/>
                </a:solidFill>
                <a:latin typeface="+mj-lt"/>
                <a:cs typeface="Tw Cen MT"/>
              </a:rPr>
              <a:t>SUPPORT FRAMEWORK</a:t>
            </a:r>
            <a:r>
              <a:rPr lang="en-US" b="1" dirty="0" smtClean="0">
                <a:solidFill>
                  <a:srgbClr val="008000"/>
                </a:solidFill>
                <a:latin typeface="+mj-lt"/>
              </a:rPr>
              <a:t>:</a:t>
            </a:r>
          </a:p>
        </p:txBody>
      </p:sp>
      <p:sp>
        <p:nvSpPr>
          <p:cNvPr id="15" name="Text Box 9"/>
          <p:cNvSpPr txBox="1">
            <a:spLocks noChangeArrowheads="1"/>
          </p:cNvSpPr>
          <p:nvPr/>
        </p:nvSpPr>
        <p:spPr bwMode="auto">
          <a:xfrm>
            <a:off x="6873240" y="3989685"/>
            <a:ext cx="181356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eaLnBrk="1" fontAlgn="base" hangingPunct="1">
              <a:spcBef>
                <a:spcPct val="0"/>
              </a:spcBef>
              <a:spcAft>
                <a:spcPct val="0"/>
              </a:spcAft>
              <a:buFont typeface="Arial" pitchFamily="34" charset="0"/>
              <a:buChar char="•"/>
            </a:pPr>
            <a:r>
              <a:rPr lang="en-US" sz="2400" b="1" dirty="0" smtClean="0">
                <a:solidFill>
                  <a:srgbClr val="000000"/>
                </a:solidFill>
                <a:latin typeface="+mj-lt"/>
                <a:cs typeface="Tw Cen MT"/>
              </a:rPr>
              <a:t>Students</a:t>
            </a:r>
          </a:p>
          <a:p>
            <a:pPr marL="285750" indent="-285750" eaLnBrk="1" fontAlgn="base" hangingPunct="1">
              <a:spcBef>
                <a:spcPct val="0"/>
              </a:spcBef>
              <a:spcAft>
                <a:spcPct val="0"/>
              </a:spcAft>
              <a:buFont typeface="Arial" pitchFamily="34" charset="0"/>
              <a:buChar char="•"/>
            </a:pPr>
            <a:r>
              <a:rPr lang="en-US" sz="2400" b="1" dirty="0" smtClean="0">
                <a:solidFill>
                  <a:srgbClr val="000000"/>
                </a:solidFill>
                <a:latin typeface="+mj-lt"/>
                <a:cs typeface="Tw Cen MT"/>
              </a:rPr>
              <a:t>Staff</a:t>
            </a:r>
          </a:p>
          <a:p>
            <a:pPr marL="285750" indent="-285750" eaLnBrk="1" fontAlgn="base" hangingPunct="1">
              <a:spcBef>
                <a:spcPct val="0"/>
              </a:spcBef>
              <a:spcAft>
                <a:spcPct val="0"/>
              </a:spcAft>
              <a:buFont typeface="Arial" pitchFamily="34" charset="0"/>
              <a:buChar char="•"/>
            </a:pPr>
            <a:r>
              <a:rPr lang="en-US" sz="2400" b="1" dirty="0" smtClean="0">
                <a:solidFill>
                  <a:srgbClr val="000000"/>
                </a:solidFill>
                <a:latin typeface="+mj-lt"/>
                <a:cs typeface="Tw Cen MT"/>
              </a:rPr>
              <a:t>Parents/Families</a:t>
            </a:r>
          </a:p>
          <a:p>
            <a:pPr marL="285750" indent="-285750" eaLnBrk="1" fontAlgn="base" hangingPunct="1">
              <a:spcBef>
                <a:spcPct val="0"/>
              </a:spcBef>
              <a:spcAft>
                <a:spcPct val="0"/>
              </a:spcAft>
              <a:buFont typeface="Arial" pitchFamily="34" charset="0"/>
              <a:buChar char="•"/>
            </a:pPr>
            <a:endParaRPr lang="en-US" b="1" dirty="0" smtClean="0">
              <a:solidFill>
                <a:srgbClr val="000000"/>
              </a:solidFill>
              <a:latin typeface="Tw Cen MT"/>
              <a:cs typeface="Tw Cen MT"/>
            </a:endParaRPr>
          </a:p>
        </p:txBody>
      </p:sp>
    </p:spTree>
    <p:extLst>
      <p:ext uri="{BB962C8B-B14F-4D97-AF65-F5344CB8AC3E}">
        <p14:creationId xmlns:p14="http://schemas.microsoft.com/office/powerpoint/2010/main" val="40512467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8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8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80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7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79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8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8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nimBg="1"/>
      <p:bldP spid="33796" grpId="0" animBg="1"/>
      <p:bldP spid="33799" grpId="0" animBg="1"/>
      <p:bldP spid="33800" grpId="0" animBg="1"/>
      <p:bldP spid="33801" grpId="0" animBg="1"/>
      <p:bldP spid="33802" grpId="0" animBg="1"/>
      <p:bldP spid="33804" grpId="0"/>
      <p:bldP spid="33805"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073851" cy="1143000"/>
          </a:xfrm>
        </p:spPr>
        <p:txBody>
          <a:bodyPr>
            <a:noAutofit/>
          </a:bodyPr>
          <a:lstStyle/>
          <a:p>
            <a:pPr>
              <a:defRPr/>
            </a:pPr>
            <a:r>
              <a:rPr lang="en-US" sz="3600" dirty="0" smtClean="0"/>
              <a:t>Positive Behavior Intervention &amp; Support (www.pbis.org)</a:t>
            </a:r>
            <a:endParaRPr lang="en-US" sz="3600" dirty="0"/>
          </a:p>
        </p:txBody>
      </p:sp>
      <p:sp>
        <p:nvSpPr>
          <p:cNvPr id="3" name="Content Placeholder 2"/>
          <p:cNvSpPr>
            <a:spLocks noGrp="1"/>
          </p:cNvSpPr>
          <p:nvPr>
            <p:ph idx="1"/>
          </p:nvPr>
        </p:nvSpPr>
        <p:spPr>
          <a:xfrm>
            <a:off x="457200" y="1798655"/>
            <a:ext cx="7924800" cy="4675297"/>
          </a:xfrm>
        </p:spPr>
        <p:txBody>
          <a:bodyPr>
            <a:normAutofit lnSpcReduction="10000"/>
          </a:bodyPr>
          <a:lstStyle/>
          <a:p>
            <a:pPr marL="0" indent="0" algn="ctr">
              <a:buNone/>
              <a:defRPr/>
            </a:pPr>
            <a:r>
              <a:rPr lang="en-US" dirty="0" smtClean="0"/>
              <a:t>Currently in about 21,000 schools nationwide</a:t>
            </a:r>
          </a:p>
          <a:p>
            <a:pPr>
              <a:defRPr/>
            </a:pPr>
            <a:endParaRPr lang="en-US" sz="2000" dirty="0" smtClean="0"/>
          </a:p>
          <a:p>
            <a:pPr>
              <a:defRPr/>
            </a:pPr>
            <a:r>
              <a:rPr lang="en-US" dirty="0" smtClean="0"/>
              <a:t>Decision making framework to guide selection and implementation of best practices for improving academic and behavioral functioning</a:t>
            </a:r>
          </a:p>
          <a:p>
            <a:pPr lvl="1">
              <a:defRPr/>
            </a:pPr>
            <a:r>
              <a:rPr lang="en-US" dirty="0" smtClean="0"/>
              <a:t>Data based decision making</a:t>
            </a:r>
          </a:p>
          <a:p>
            <a:pPr lvl="1">
              <a:defRPr/>
            </a:pPr>
            <a:r>
              <a:rPr lang="en-US" dirty="0" smtClean="0"/>
              <a:t>Measurable outcomes</a:t>
            </a:r>
          </a:p>
          <a:p>
            <a:pPr lvl="1">
              <a:defRPr/>
            </a:pPr>
            <a:r>
              <a:rPr lang="en-US" dirty="0" smtClean="0"/>
              <a:t>Evidence-based practices</a:t>
            </a:r>
          </a:p>
          <a:p>
            <a:pPr lvl="1">
              <a:defRPr/>
            </a:pPr>
            <a:r>
              <a:rPr lang="en-US" dirty="0" smtClean="0"/>
              <a:t>Systems to support effective implementation</a:t>
            </a:r>
            <a:endParaRPr lang="en-US" dirty="0"/>
          </a:p>
        </p:txBody>
      </p:sp>
    </p:spTree>
    <p:extLst>
      <p:ext uri="{BB962C8B-B14F-4D97-AF65-F5344CB8AC3E}">
        <p14:creationId xmlns:p14="http://schemas.microsoft.com/office/powerpoint/2010/main" val="3613072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 In</a:t>
            </a:r>
            <a:endParaRPr lang="en-US" dirty="0"/>
          </a:p>
        </p:txBody>
      </p:sp>
      <p:sp>
        <p:nvSpPr>
          <p:cNvPr id="3" name="Content Placeholder 2"/>
          <p:cNvSpPr>
            <a:spLocks noGrp="1"/>
          </p:cNvSpPr>
          <p:nvPr>
            <p:ph idx="1"/>
          </p:nvPr>
        </p:nvSpPr>
        <p:spPr/>
        <p:txBody>
          <a:bodyPr/>
          <a:lstStyle/>
          <a:p>
            <a:r>
              <a:rPr lang="en-US" dirty="0" smtClean="0"/>
              <a:t>Please let us know who is on the call:</a:t>
            </a:r>
          </a:p>
          <a:p>
            <a:pPr lvl="1"/>
            <a:r>
              <a:rPr lang="en-US" dirty="0" smtClean="0"/>
              <a:t>Type your name, title, and district/building in the chat box titled sign in</a:t>
            </a:r>
          </a:p>
          <a:p>
            <a:pPr lvl="1"/>
            <a:endParaRPr lang="en-US" dirty="0"/>
          </a:p>
          <a:p>
            <a:pPr lvl="1"/>
            <a:r>
              <a:rPr lang="en-US" dirty="0" smtClean="0"/>
              <a:t>There is also a chat box in the bottom right of your screen.  This is for any comments/questions you may have as we go through this webinar!  We encourage chat.  It makes the webinar more interactive and interesting. </a:t>
            </a:r>
          </a:p>
        </p:txBody>
      </p:sp>
    </p:spTree>
    <p:extLst>
      <p:ext uri="{BB962C8B-B14F-4D97-AF65-F5344CB8AC3E}">
        <p14:creationId xmlns:p14="http://schemas.microsoft.com/office/powerpoint/2010/main" val="3423659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981406"/>
          </a:xfrm>
        </p:spPr>
        <p:txBody>
          <a:bodyPr/>
          <a:lstStyle/>
          <a:p>
            <a:r>
              <a:rPr lang="en-US" dirty="0" smtClean="0"/>
              <a:t>Advantages</a:t>
            </a:r>
            <a:endParaRPr lang="en-US" dirty="0"/>
          </a:p>
        </p:txBody>
      </p:sp>
      <p:sp>
        <p:nvSpPr>
          <p:cNvPr id="3" name="Content Placeholder 2"/>
          <p:cNvSpPr>
            <a:spLocks noGrp="1"/>
          </p:cNvSpPr>
          <p:nvPr>
            <p:ph idx="1"/>
          </p:nvPr>
        </p:nvSpPr>
        <p:spPr>
          <a:xfrm>
            <a:off x="457199" y="1600200"/>
            <a:ext cx="8210812" cy="4873752"/>
          </a:xfrm>
        </p:spPr>
        <p:txBody>
          <a:bodyPr>
            <a:normAutofit/>
          </a:bodyPr>
          <a:lstStyle/>
          <a:p>
            <a:r>
              <a:rPr lang="en-US" sz="3200" dirty="0" smtClean="0"/>
              <a:t>Promotes effective decision making</a:t>
            </a:r>
          </a:p>
          <a:p>
            <a:r>
              <a:rPr lang="en-US" sz="3200" dirty="0" smtClean="0"/>
              <a:t>Improves climate &amp; learning environment</a:t>
            </a:r>
          </a:p>
          <a:p>
            <a:r>
              <a:rPr lang="en-US" sz="3200" dirty="0" smtClean="0"/>
              <a:t>Changes adult  behavior</a:t>
            </a:r>
          </a:p>
          <a:p>
            <a:r>
              <a:rPr lang="en-US" sz="3200" dirty="0" smtClean="0"/>
              <a:t>Reduces punitive approaches</a:t>
            </a:r>
          </a:p>
          <a:p>
            <a:r>
              <a:rPr lang="en-US" sz="3200" dirty="0" smtClean="0"/>
              <a:t>Reduces OSS and ODRs</a:t>
            </a:r>
          </a:p>
          <a:p>
            <a:r>
              <a:rPr lang="en-US" sz="3200" dirty="0" smtClean="0"/>
              <a:t>Improves student academic performance</a:t>
            </a:r>
          </a:p>
        </p:txBody>
      </p:sp>
    </p:spTree>
    <p:extLst>
      <p:ext uri="{BB962C8B-B14F-4D97-AF65-F5344CB8AC3E}">
        <p14:creationId xmlns:p14="http://schemas.microsoft.com/office/powerpoint/2010/main" val="11325273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762000" y="1755950"/>
            <a:ext cx="73914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600" b="1" dirty="0">
                <a:latin typeface="+mn-lt"/>
              </a:rPr>
              <a:t>Restorative Practices in Schools </a:t>
            </a:r>
            <a:r>
              <a:rPr lang="en-US" sz="3600" dirty="0">
                <a:latin typeface="+mn-lt"/>
              </a:rPr>
              <a:t>are inspired by the philosophy and practices of restorative </a:t>
            </a:r>
            <a:r>
              <a:rPr lang="en-US" sz="3600" dirty="0" smtClean="0">
                <a:latin typeface="+mn-lt"/>
              </a:rPr>
              <a:t>justice, </a:t>
            </a:r>
            <a:r>
              <a:rPr lang="en-US" sz="3600" dirty="0">
                <a:latin typeface="+mn-lt"/>
              </a:rPr>
              <a:t>which puts repairing harm done to </a:t>
            </a:r>
            <a:r>
              <a:rPr lang="en-US" sz="3600" b="1" i="1" dirty="0">
                <a:latin typeface="+mn-lt"/>
              </a:rPr>
              <a:t>relationships</a:t>
            </a:r>
            <a:r>
              <a:rPr lang="en-US" sz="3600" dirty="0">
                <a:latin typeface="+mn-lt"/>
              </a:rPr>
              <a:t> and people over and above the need for assigning blame and dispensing punishment.</a:t>
            </a:r>
            <a:r>
              <a:rPr lang="en-US" sz="3600" dirty="0"/>
              <a:t> </a:t>
            </a:r>
          </a:p>
        </p:txBody>
      </p:sp>
      <p:pic>
        <p:nvPicPr>
          <p:cNvPr id="2051"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 y="392112"/>
            <a:ext cx="4572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241809" y="448064"/>
            <a:ext cx="6477000" cy="400110"/>
          </a:xfrm>
          <a:prstGeom prst="rect">
            <a:avLst/>
          </a:prstGeom>
          <a:noFill/>
        </p:spPr>
        <p:txBody>
          <a:bodyPr>
            <a:spAutoFit/>
          </a:bodyPr>
          <a:lstStyle/>
          <a:p>
            <a:pPr fontAlgn="auto">
              <a:spcBef>
                <a:spcPts val="0"/>
              </a:spcBef>
              <a:spcAft>
                <a:spcPts val="0"/>
              </a:spcAft>
              <a:defRPr/>
            </a:pPr>
            <a:r>
              <a:rPr lang="en-US" sz="2000" b="1" dirty="0">
                <a:ln w="12700">
                  <a:solidFill>
                    <a:schemeClr val="tx1"/>
                  </a:solidFill>
                  <a:prstDash val="solid"/>
                </a:ln>
                <a:solidFill>
                  <a:schemeClr val="tx2"/>
                </a:solidFill>
                <a:effectLst>
                  <a:outerShdw blurRad="41275" dist="20320" dir="1800000" algn="tl" rotWithShape="0">
                    <a:srgbClr val="000000">
                      <a:alpha val="40000"/>
                    </a:srgbClr>
                  </a:outerShdw>
                </a:effectLst>
                <a:latin typeface="+mn-lt"/>
                <a:cs typeface="+mn-cs"/>
              </a:rPr>
              <a:t>Illinois Balanced and Restorative Justice</a:t>
            </a:r>
            <a:endParaRPr lang="en-US" sz="2000" b="1" dirty="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charset="0"/>
              <a:cs typeface="+mn-cs"/>
            </a:endParaRPr>
          </a:p>
        </p:txBody>
      </p:sp>
    </p:spTree>
    <p:extLst>
      <p:ext uri="{BB962C8B-B14F-4D97-AF65-F5344CB8AC3E}">
        <p14:creationId xmlns:p14="http://schemas.microsoft.com/office/powerpoint/2010/main" val="2792519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Intersection of SWPBIS and RP</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Philosophical alignment:</a:t>
            </a:r>
          </a:p>
          <a:p>
            <a:pPr lvl="1"/>
            <a:r>
              <a:rPr lang="en-US" dirty="0" smtClean="0"/>
              <a:t>SWPBIS &amp; Restorative Practices are responses to Zero Tolerance</a:t>
            </a:r>
          </a:p>
          <a:p>
            <a:pPr lvl="1"/>
            <a:r>
              <a:rPr lang="en-US" dirty="0" smtClean="0"/>
              <a:t>Approaches to preventing, reducing and responding to problem behavior</a:t>
            </a:r>
          </a:p>
          <a:p>
            <a:r>
              <a:rPr lang="en-US" dirty="0" smtClean="0"/>
              <a:t>Providing alternatives to how schools currently conceptualize discipline </a:t>
            </a:r>
          </a:p>
          <a:p>
            <a:pPr lvl="1"/>
            <a:r>
              <a:rPr lang="en-US" dirty="0" smtClean="0"/>
              <a:t>SWPBIS provides systems to guide adult behaviors</a:t>
            </a:r>
          </a:p>
          <a:p>
            <a:pPr lvl="1"/>
            <a:r>
              <a:rPr lang="en-US" dirty="0" smtClean="0"/>
              <a:t>RP provides a range of alternatives behaviors for adults to engage in that are not exclusionary reactions to behavior </a:t>
            </a:r>
          </a:p>
          <a:p>
            <a:r>
              <a:rPr lang="en-US" dirty="0"/>
              <a:t>Reshaping </a:t>
            </a:r>
            <a:r>
              <a:rPr lang="en-US" dirty="0" smtClean="0"/>
              <a:t>discipline:</a:t>
            </a:r>
            <a:endParaRPr lang="en-US" dirty="0"/>
          </a:p>
          <a:p>
            <a:pPr lvl="1"/>
            <a:r>
              <a:rPr lang="en-US" dirty="0"/>
              <a:t>Commonly agreed upon standards of conduct of adults and </a:t>
            </a:r>
            <a:r>
              <a:rPr lang="en-US" dirty="0" smtClean="0"/>
              <a:t>youth</a:t>
            </a:r>
          </a:p>
          <a:p>
            <a:pPr lvl="1"/>
            <a:r>
              <a:rPr lang="en-US" dirty="0" smtClean="0"/>
              <a:t>Ensure positive relationships (students/staff)</a:t>
            </a:r>
          </a:p>
          <a:p>
            <a:pPr lvl="1"/>
            <a:r>
              <a:rPr lang="en-US" dirty="0" smtClean="0"/>
              <a:t>Whole </a:t>
            </a:r>
            <a:r>
              <a:rPr lang="en-US" dirty="0"/>
              <a:t>school and sense of </a:t>
            </a:r>
            <a:r>
              <a:rPr lang="en-US" dirty="0" smtClean="0"/>
              <a:t>community-Positive climate</a:t>
            </a:r>
          </a:p>
          <a:p>
            <a:pPr lvl="1"/>
            <a:r>
              <a:rPr lang="en-US" dirty="0" smtClean="0"/>
              <a:t>Maintain </a:t>
            </a:r>
            <a:r>
              <a:rPr lang="en-US" dirty="0"/>
              <a:t>student dignity</a:t>
            </a:r>
          </a:p>
          <a:p>
            <a:endParaRPr lang="en-US" dirty="0"/>
          </a:p>
        </p:txBody>
      </p:sp>
    </p:spTree>
    <p:extLst>
      <p:ext uri="{BB962C8B-B14F-4D97-AF65-F5344CB8AC3E}">
        <p14:creationId xmlns:p14="http://schemas.microsoft.com/office/powerpoint/2010/main" val="255855721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839200" cy="1447800"/>
          </a:xfrm>
        </p:spPr>
        <p:txBody>
          <a:bodyPr>
            <a:noAutofit/>
          </a:bodyPr>
          <a:lstStyle/>
          <a:p>
            <a:r>
              <a:rPr lang="en-US" sz="3600" dirty="0" smtClean="0"/>
              <a:t>Goals </a:t>
            </a:r>
            <a:r>
              <a:rPr lang="en-US" sz="3600" dirty="0"/>
              <a:t>of restorative justice in </a:t>
            </a:r>
            <a:r>
              <a:rPr lang="en-US" sz="3600" dirty="0" smtClean="0"/>
              <a:t>schools </a:t>
            </a:r>
            <a:br>
              <a:rPr lang="en-US" sz="3600" dirty="0" smtClean="0"/>
            </a:br>
            <a:r>
              <a:rPr lang="en-US" sz="2400" dirty="0" smtClean="0"/>
              <a:t>(Gonsoulin</a:t>
            </a:r>
            <a:r>
              <a:rPr lang="en-US" sz="2400" dirty="0"/>
              <a:t>, Schiff, and Hatheway </a:t>
            </a:r>
            <a:r>
              <a:rPr lang="en-US" sz="2400" dirty="0" smtClean="0"/>
              <a:t>2013): </a:t>
            </a:r>
            <a:r>
              <a:rPr lang="en-US" sz="2000" dirty="0"/>
              <a:t/>
            </a:r>
            <a:br>
              <a:rPr lang="en-US" sz="2000" dirty="0"/>
            </a:br>
            <a:endParaRPr lang="en-US" sz="2000" dirty="0"/>
          </a:p>
        </p:txBody>
      </p:sp>
      <p:sp>
        <p:nvSpPr>
          <p:cNvPr id="3" name="Content Placeholder 2"/>
          <p:cNvSpPr>
            <a:spLocks noGrp="1"/>
          </p:cNvSpPr>
          <p:nvPr>
            <p:ph idx="1"/>
          </p:nvPr>
        </p:nvSpPr>
        <p:spPr>
          <a:xfrm>
            <a:off x="462224" y="1905000"/>
            <a:ext cx="7995976" cy="4373563"/>
          </a:xfrm>
        </p:spPr>
        <p:txBody>
          <a:bodyPr>
            <a:noAutofit/>
          </a:bodyPr>
          <a:lstStyle/>
          <a:p>
            <a:pPr marL="514350" indent="-514350">
              <a:buFont typeface="+mj-lt"/>
              <a:buAutoNum type="arabicPeriod"/>
            </a:pPr>
            <a:r>
              <a:rPr lang="en-US" sz="2400" dirty="0" smtClean="0"/>
              <a:t>Create </a:t>
            </a:r>
            <a:r>
              <a:rPr lang="en-US" sz="2400" dirty="0"/>
              <a:t>a restorative and inclusive school climate rather than a punitive one; </a:t>
            </a:r>
          </a:p>
          <a:p>
            <a:pPr marL="514350" indent="-514350">
              <a:buFont typeface="+mj-lt"/>
              <a:buAutoNum type="arabicPeriod"/>
            </a:pPr>
            <a:r>
              <a:rPr lang="en-US" sz="2400" dirty="0" smtClean="0"/>
              <a:t>Decrease </a:t>
            </a:r>
            <a:r>
              <a:rPr lang="en-US" sz="2400" dirty="0"/>
              <a:t>suspensions, expulsions, and disciplinary referrals by holding youth accountable for their actions through repairing harm and making amends; </a:t>
            </a:r>
          </a:p>
          <a:p>
            <a:pPr marL="514350" indent="-514350">
              <a:buFont typeface="+mj-lt"/>
              <a:buAutoNum type="arabicPeriod"/>
            </a:pPr>
            <a:r>
              <a:rPr lang="en-US" sz="2400" dirty="0" smtClean="0"/>
              <a:t>Include </a:t>
            </a:r>
            <a:r>
              <a:rPr lang="en-US" sz="2400" dirty="0"/>
              <a:t>persons who have harmed, been harmed, and their surrounding community in restorative responses to school misconduct; </a:t>
            </a:r>
          </a:p>
          <a:p>
            <a:pPr marL="514350" indent="-514350">
              <a:buFont typeface="+mj-lt"/>
              <a:buAutoNum type="arabicPeriod"/>
            </a:pPr>
            <a:r>
              <a:rPr lang="en-US" sz="2400" dirty="0" smtClean="0"/>
              <a:t>Reengage </a:t>
            </a:r>
            <a:r>
              <a:rPr lang="en-US" sz="2400" dirty="0"/>
              <a:t>youth at risk of academic failure and juvenile justice system entry through dialogue-driven, </a:t>
            </a:r>
            <a:r>
              <a:rPr lang="en-US" sz="2400" dirty="0" smtClean="0"/>
              <a:t>restorative </a:t>
            </a:r>
            <a:r>
              <a:rPr lang="en-US" sz="2400" dirty="0"/>
              <a:t>responses to school misbehavior. </a:t>
            </a:r>
          </a:p>
        </p:txBody>
      </p:sp>
    </p:spTree>
    <p:extLst>
      <p:ext uri="{BB962C8B-B14F-4D97-AF65-F5344CB8AC3E}">
        <p14:creationId xmlns:p14="http://schemas.microsoft.com/office/powerpoint/2010/main" val="3333359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239919" y="281772"/>
            <a:ext cx="4265360" cy="461443"/>
          </a:xfrm>
          <a:prstGeom prst="rect">
            <a:avLst/>
          </a:prstGeom>
          <a:solidFill>
            <a:schemeClr val="accent1">
              <a:lumMod val="20000"/>
              <a:lumOff val="80000"/>
            </a:schemeClr>
          </a:solidFill>
          <a:ln w="12700">
            <a:solidFill>
              <a:schemeClr val="tx2">
                <a:lumMod val="40000"/>
                <a:lumOff val="60000"/>
              </a:schemeClr>
            </a:solidFill>
            <a:miter lim="800000"/>
            <a:headEnd/>
            <a:tailEnd/>
          </a:ln>
        </p:spPr>
        <p:txBody>
          <a:bodyPr rot="0" vert="horz" wrap="square" lIns="91440" tIns="45720" rIns="91440" bIns="45720" anchor="ctr" anchorCtr="0" upright="1">
            <a:noAutofit/>
          </a:bodyPr>
          <a:lstStyle/>
          <a:p>
            <a:pPr marL="0" marR="0" algn="ctr">
              <a:lnSpc>
                <a:spcPct val="115000"/>
              </a:lnSpc>
              <a:spcBef>
                <a:spcPts val="0"/>
              </a:spcBef>
              <a:spcAft>
                <a:spcPts val="0"/>
              </a:spcAft>
            </a:pPr>
            <a:r>
              <a:rPr lang="en-US" sz="1600" dirty="0">
                <a:effectLst/>
                <a:latin typeface="+mj-lt"/>
                <a:ea typeface="Calibri"/>
                <a:cs typeface="Cambria"/>
              </a:rPr>
              <a:t>A CONTINUUM OF RESTORATIVE PRACTICES</a:t>
            </a:r>
            <a:endParaRPr lang="en-US" sz="1600" dirty="0">
              <a:effectLst/>
              <a:latin typeface="+mj-lt"/>
              <a:ea typeface="Calibri"/>
              <a:cs typeface="Times New Roman"/>
            </a:endParaRPr>
          </a:p>
        </p:txBody>
      </p:sp>
      <p:sp>
        <p:nvSpPr>
          <p:cNvPr id="4" name="Text Box 5"/>
          <p:cNvSpPr txBox="1">
            <a:spLocks noChangeArrowheads="1"/>
          </p:cNvSpPr>
          <p:nvPr/>
        </p:nvSpPr>
        <p:spPr bwMode="auto">
          <a:xfrm>
            <a:off x="228600" y="984288"/>
            <a:ext cx="2587346" cy="2040684"/>
          </a:xfrm>
          <a:prstGeom prst="rect">
            <a:avLst/>
          </a:prstGeom>
          <a:noFill/>
          <a:ln w="12700">
            <a:solidFill>
              <a:schemeClr val="tx2">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182880" tIns="91440" rIns="182880" bIns="45720" anchor="t" anchorCtr="0" upright="1">
            <a:noAutofit/>
          </a:bodyPr>
          <a:lstStyle/>
          <a:p>
            <a:pPr marL="0" marR="0" algn="ctr">
              <a:lnSpc>
                <a:spcPct val="115000"/>
              </a:lnSpc>
              <a:spcBef>
                <a:spcPts val="0"/>
              </a:spcBef>
              <a:spcAft>
                <a:spcPts val="0"/>
              </a:spcAft>
            </a:pPr>
            <a:r>
              <a:rPr lang="en-US" sz="1400" b="1" dirty="0">
                <a:effectLst/>
                <a:latin typeface="+mj-lt"/>
                <a:ea typeface="Calibri"/>
                <a:cs typeface="Cambria"/>
              </a:rPr>
              <a:t>Intensive Intervention</a:t>
            </a:r>
            <a:endParaRPr lang="en-US" dirty="0">
              <a:effectLst/>
              <a:latin typeface="+mj-lt"/>
              <a:ea typeface="Calibri"/>
              <a:cs typeface="Times New Roman"/>
            </a:endParaRPr>
          </a:p>
          <a:p>
            <a:pPr marL="0" marR="0">
              <a:spcBef>
                <a:spcPts val="0"/>
              </a:spcBef>
              <a:spcAft>
                <a:spcPts val="0"/>
              </a:spcAft>
            </a:pPr>
            <a:endParaRPr lang="en-US" sz="600" dirty="0" smtClean="0">
              <a:effectLst/>
              <a:latin typeface="+mj-lt"/>
              <a:ea typeface="Calibri"/>
              <a:cs typeface="Cambria"/>
            </a:endParaRPr>
          </a:p>
          <a:p>
            <a:pPr marL="0" marR="0">
              <a:spcBef>
                <a:spcPts val="0"/>
              </a:spcBef>
              <a:spcAft>
                <a:spcPts val="0"/>
              </a:spcAft>
            </a:pPr>
            <a:r>
              <a:rPr lang="en-US" sz="1400" dirty="0" smtClean="0">
                <a:effectLst/>
                <a:latin typeface="+mj-lt"/>
                <a:ea typeface="Calibri"/>
                <a:cs typeface="Cambria"/>
              </a:rPr>
              <a:t>Return </a:t>
            </a:r>
            <a:r>
              <a:rPr lang="en-US" sz="1400" dirty="0">
                <a:effectLst/>
                <a:latin typeface="+mj-lt"/>
                <a:ea typeface="Calibri"/>
                <a:cs typeface="Cambria"/>
              </a:rPr>
              <a:t>from suspension</a:t>
            </a:r>
            <a:endParaRPr lang="en-US" sz="1400" dirty="0">
              <a:effectLst/>
              <a:latin typeface="+mj-lt"/>
              <a:ea typeface="Calibri"/>
              <a:cs typeface="Times New Roman"/>
            </a:endParaRPr>
          </a:p>
          <a:p>
            <a:pPr marL="0" marR="0">
              <a:spcBef>
                <a:spcPts val="0"/>
              </a:spcBef>
              <a:spcAft>
                <a:spcPts val="0"/>
              </a:spcAft>
            </a:pPr>
            <a:r>
              <a:rPr lang="en-US" sz="1400" dirty="0">
                <a:effectLst/>
                <a:latin typeface="+mj-lt"/>
                <a:ea typeface="Calibri"/>
                <a:cs typeface="Cambria"/>
              </a:rPr>
              <a:t>Administrative transfer or school crime diversion: </a:t>
            </a:r>
            <a:endParaRPr lang="en-US" sz="1400" dirty="0">
              <a:effectLst/>
              <a:latin typeface="+mj-lt"/>
              <a:ea typeface="Calibri"/>
              <a:cs typeface="Times New Roman"/>
            </a:endParaRPr>
          </a:p>
          <a:p>
            <a:pPr marL="176213" marR="0" lvl="0" indent="-176213">
              <a:spcBef>
                <a:spcPts val="0"/>
              </a:spcBef>
              <a:spcAft>
                <a:spcPts val="0"/>
              </a:spcAft>
              <a:buFont typeface="Symbol"/>
              <a:buChar char=""/>
            </a:pPr>
            <a:r>
              <a:rPr lang="en-US" sz="1400" dirty="0">
                <a:effectLst/>
                <a:latin typeface="+mj-lt"/>
                <a:ea typeface="Times New Roman"/>
                <a:cs typeface="Cambria"/>
              </a:rPr>
              <a:t>Victim offender meetings</a:t>
            </a:r>
            <a:endParaRPr lang="en-US" sz="1400" dirty="0">
              <a:effectLst/>
              <a:latin typeface="+mj-lt"/>
              <a:ea typeface="Times New Roman"/>
              <a:cs typeface="Times New Roman"/>
            </a:endParaRPr>
          </a:p>
          <a:p>
            <a:pPr marL="176213" marR="0" lvl="0" indent="-176213">
              <a:spcBef>
                <a:spcPts val="0"/>
              </a:spcBef>
              <a:spcAft>
                <a:spcPts val="0"/>
              </a:spcAft>
              <a:buFont typeface="Symbol"/>
              <a:buChar char=""/>
            </a:pPr>
            <a:r>
              <a:rPr lang="en-US" sz="1400" dirty="0">
                <a:effectLst/>
                <a:latin typeface="+mj-lt"/>
                <a:ea typeface="Times New Roman"/>
                <a:cs typeface="Cambria"/>
              </a:rPr>
              <a:t>Family/community group conferences</a:t>
            </a:r>
            <a:endParaRPr lang="en-US" sz="1400" dirty="0">
              <a:effectLst/>
              <a:latin typeface="+mj-lt"/>
              <a:ea typeface="Times New Roman"/>
              <a:cs typeface="Times New Roman"/>
            </a:endParaRPr>
          </a:p>
          <a:p>
            <a:pPr marL="176213" marR="0" lvl="0" indent="-176213">
              <a:spcBef>
                <a:spcPts val="0"/>
              </a:spcBef>
              <a:spcAft>
                <a:spcPts val="0"/>
              </a:spcAft>
              <a:buFont typeface="Symbol"/>
              <a:buChar char=""/>
            </a:pPr>
            <a:r>
              <a:rPr lang="en-US" sz="1400" dirty="0">
                <a:effectLst/>
                <a:latin typeface="+mj-lt"/>
                <a:ea typeface="Times New Roman"/>
                <a:cs typeface="Cambria"/>
              </a:rPr>
              <a:t>Restitution</a:t>
            </a:r>
            <a:endParaRPr lang="en-US" sz="1400" dirty="0">
              <a:effectLst/>
              <a:latin typeface="+mj-lt"/>
              <a:ea typeface="Times New Roman"/>
              <a:cs typeface="Times New Roman"/>
            </a:endParaRPr>
          </a:p>
        </p:txBody>
      </p:sp>
      <p:sp>
        <p:nvSpPr>
          <p:cNvPr id="5" name="Text Box 1"/>
          <p:cNvSpPr txBox="1">
            <a:spLocks noChangeArrowheads="1"/>
          </p:cNvSpPr>
          <p:nvPr/>
        </p:nvSpPr>
        <p:spPr bwMode="auto">
          <a:xfrm>
            <a:off x="239919" y="3177372"/>
            <a:ext cx="2579481" cy="1752600"/>
          </a:xfrm>
          <a:prstGeom prst="rect">
            <a:avLst/>
          </a:prstGeom>
          <a:noFill/>
          <a:ln w="12700">
            <a:solidFill>
              <a:schemeClr val="tx2">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182880" tIns="91440" rIns="182880" bIns="45720" anchor="t" anchorCtr="0" upright="1">
            <a:noAutofit/>
          </a:bodyPr>
          <a:lstStyle/>
          <a:p>
            <a:pPr marL="0" marR="0" algn="ctr">
              <a:spcBef>
                <a:spcPts val="0"/>
              </a:spcBef>
              <a:spcAft>
                <a:spcPts val="0"/>
              </a:spcAft>
            </a:pPr>
            <a:r>
              <a:rPr lang="en-US" sz="1400" b="1" dirty="0">
                <a:effectLst/>
                <a:latin typeface="+mj-lt"/>
                <a:ea typeface="Calibri"/>
                <a:cs typeface="Cambria"/>
              </a:rPr>
              <a:t>Early Intervention</a:t>
            </a:r>
            <a:endParaRPr lang="en-US" dirty="0">
              <a:effectLst/>
              <a:latin typeface="+mj-lt"/>
              <a:ea typeface="Calibri"/>
              <a:cs typeface="Times New Roman"/>
            </a:endParaRPr>
          </a:p>
          <a:p>
            <a:pPr marL="0" marR="0">
              <a:spcBef>
                <a:spcPts val="0"/>
              </a:spcBef>
              <a:spcAft>
                <a:spcPts val="0"/>
              </a:spcAft>
            </a:pPr>
            <a:endParaRPr lang="en-US" sz="600" dirty="0" smtClean="0">
              <a:effectLst/>
              <a:latin typeface="+mj-lt"/>
              <a:ea typeface="Calibri"/>
              <a:cs typeface="Cambria"/>
            </a:endParaRPr>
          </a:p>
          <a:p>
            <a:pPr marL="0" marR="0">
              <a:spcBef>
                <a:spcPts val="0"/>
              </a:spcBef>
              <a:spcAft>
                <a:spcPts val="0"/>
              </a:spcAft>
            </a:pPr>
            <a:r>
              <a:rPr lang="en-US" sz="1400" dirty="0" smtClean="0">
                <a:effectLst/>
                <a:latin typeface="+mj-lt"/>
                <a:ea typeface="Calibri"/>
                <a:cs typeface="Cambria"/>
              </a:rPr>
              <a:t>Alternatives </a:t>
            </a:r>
            <a:r>
              <a:rPr lang="en-US" sz="1400" dirty="0">
                <a:effectLst/>
                <a:latin typeface="+mj-lt"/>
                <a:ea typeface="Calibri"/>
                <a:cs typeface="Cambria"/>
              </a:rPr>
              <a:t>to suspension:</a:t>
            </a:r>
            <a:endParaRPr lang="en-US" sz="1400" dirty="0">
              <a:effectLst/>
              <a:latin typeface="+mj-lt"/>
              <a:ea typeface="Calibri"/>
              <a:cs typeface="Times New Roman"/>
            </a:endParaRPr>
          </a:p>
          <a:p>
            <a:pPr marL="176213" marR="0" lvl="0" indent="-176213">
              <a:spcBef>
                <a:spcPts val="0"/>
              </a:spcBef>
              <a:spcAft>
                <a:spcPts val="0"/>
              </a:spcAft>
              <a:buFont typeface="Symbol"/>
              <a:buChar char=""/>
            </a:pPr>
            <a:r>
              <a:rPr lang="en-US" sz="1400" dirty="0">
                <a:effectLst/>
                <a:latin typeface="+mj-lt"/>
                <a:ea typeface="Times New Roman"/>
                <a:cs typeface="Cambria"/>
              </a:rPr>
              <a:t>Youth/peer court</a:t>
            </a:r>
            <a:endParaRPr lang="en-US" sz="1400" dirty="0">
              <a:effectLst/>
              <a:latin typeface="+mj-lt"/>
              <a:ea typeface="Times New Roman"/>
              <a:cs typeface="Times New Roman"/>
            </a:endParaRPr>
          </a:p>
          <a:p>
            <a:pPr marL="176213" marR="0" lvl="0" indent="-176213">
              <a:spcBef>
                <a:spcPts val="0"/>
              </a:spcBef>
              <a:spcAft>
                <a:spcPts val="0"/>
              </a:spcAft>
              <a:buFont typeface="Symbol"/>
              <a:buChar char=""/>
            </a:pPr>
            <a:r>
              <a:rPr lang="en-US" sz="1400" dirty="0">
                <a:effectLst/>
                <a:latin typeface="+mj-lt"/>
                <a:ea typeface="Times New Roman"/>
                <a:cs typeface="Cambria"/>
              </a:rPr>
              <a:t>Peer mediation</a:t>
            </a:r>
            <a:endParaRPr lang="en-US" sz="1400" dirty="0">
              <a:effectLst/>
              <a:latin typeface="+mj-lt"/>
              <a:ea typeface="Times New Roman"/>
              <a:cs typeface="Times New Roman"/>
            </a:endParaRPr>
          </a:p>
          <a:p>
            <a:pPr marL="176213" marR="0" lvl="0" indent="-176213">
              <a:spcBef>
                <a:spcPts val="0"/>
              </a:spcBef>
              <a:spcAft>
                <a:spcPts val="0"/>
              </a:spcAft>
              <a:buFont typeface="Symbol"/>
              <a:buChar char=""/>
            </a:pPr>
            <a:r>
              <a:rPr lang="en-US" sz="1400" dirty="0">
                <a:effectLst/>
                <a:latin typeface="+mj-lt"/>
                <a:ea typeface="Times New Roman"/>
                <a:cs typeface="Cambria"/>
              </a:rPr>
              <a:t>Conflict resolution training</a:t>
            </a:r>
            <a:endParaRPr lang="en-US" sz="1400" dirty="0">
              <a:effectLst/>
              <a:latin typeface="+mj-lt"/>
              <a:ea typeface="Times New Roman"/>
              <a:cs typeface="Times New Roman"/>
            </a:endParaRPr>
          </a:p>
          <a:p>
            <a:pPr marL="176213" marR="0" lvl="0" indent="-176213">
              <a:spcBef>
                <a:spcPts val="0"/>
              </a:spcBef>
              <a:spcAft>
                <a:spcPts val="0"/>
              </a:spcAft>
              <a:buFont typeface="Symbol"/>
              <a:buChar char=""/>
            </a:pPr>
            <a:r>
              <a:rPr lang="en-US" sz="1400" dirty="0">
                <a:effectLst/>
                <a:latin typeface="+mj-lt"/>
                <a:ea typeface="Times New Roman"/>
                <a:cs typeface="Cambria"/>
              </a:rPr>
              <a:t>Restitution</a:t>
            </a:r>
            <a:endParaRPr lang="en-US" sz="1400" dirty="0">
              <a:effectLst/>
              <a:latin typeface="+mj-lt"/>
              <a:ea typeface="Times New Roman"/>
              <a:cs typeface="Times New Roman"/>
            </a:endParaRPr>
          </a:p>
        </p:txBody>
      </p:sp>
      <p:sp>
        <p:nvSpPr>
          <p:cNvPr id="6" name="Text Box 6"/>
          <p:cNvSpPr txBox="1">
            <a:spLocks noChangeArrowheads="1"/>
          </p:cNvSpPr>
          <p:nvPr/>
        </p:nvSpPr>
        <p:spPr bwMode="auto">
          <a:xfrm>
            <a:off x="239919" y="5082372"/>
            <a:ext cx="2579481" cy="1537723"/>
          </a:xfrm>
          <a:prstGeom prst="rect">
            <a:avLst/>
          </a:prstGeom>
          <a:noFill/>
          <a:ln w="12700">
            <a:solidFill>
              <a:schemeClr val="tx2">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182880" tIns="91440" rIns="182880" bIns="45720" anchor="t" anchorCtr="0" upright="1">
            <a:noAutofit/>
          </a:bodyPr>
          <a:lstStyle/>
          <a:p>
            <a:pPr marL="0" marR="0" algn="ctr">
              <a:spcBef>
                <a:spcPts val="0"/>
              </a:spcBef>
              <a:spcAft>
                <a:spcPts val="0"/>
              </a:spcAft>
            </a:pPr>
            <a:r>
              <a:rPr lang="en-US" sz="1400" b="1" dirty="0">
                <a:effectLst/>
                <a:latin typeface="+mj-lt"/>
                <a:ea typeface="Calibri"/>
                <a:cs typeface="Cambria"/>
              </a:rPr>
              <a:t>Prevention &amp; Skill </a:t>
            </a:r>
            <a:r>
              <a:rPr lang="en-US" sz="1400" b="1" dirty="0" smtClean="0">
                <a:effectLst/>
                <a:latin typeface="+mj-lt"/>
                <a:ea typeface="Calibri"/>
                <a:cs typeface="Cambria"/>
              </a:rPr>
              <a:t>Building</a:t>
            </a:r>
          </a:p>
          <a:p>
            <a:pPr marL="0" marR="0" algn="ctr">
              <a:spcBef>
                <a:spcPts val="0"/>
              </a:spcBef>
              <a:spcAft>
                <a:spcPts val="0"/>
              </a:spcAft>
            </a:pPr>
            <a:endParaRPr lang="en-US" sz="600" dirty="0">
              <a:effectLst/>
              <a:latin typeface="+mj-lt"/>
              <a:ea typeface="Calibri"/>
              <a:cs typeface="Times New Roman"/>
            </a:endParaRPr>
          </a:p>
          <a:p>
            <a:pPr marL="0" marR="0">
              <a:spcBef>
                <a:spcPts val="0"/>
              </a:spcBef>
              <a:spcAft>
                <a:spcPts val="0"/>
              </a:spcAft>
            </a:pPr>
            <a:r>
              <a:rPr lang="en-US" sz="1400" dirty="0">
                <a:effectLst/>
                <a:latin typeface="+mj-lt"/>
                <a:ea typeface="Calibri"/>
                <a:cs typeface="Cambria"/>
              </a:rPr>
              <a:t>Peace-keeping circles for: </a:t>
            </a:r>
            <a:endParaRPr lang="en-US" sz="1400" dirty="0">
              <a:effectLst/>
              <a:latin typeface="+mj-lt"/>
              <a:ea typeface="Calibri"/>
              <a:cs typeface="Times New Roman"/>
            </a:endParaRPr>
          </a:p>
          <a:p>
            <a:pPr marL="176213" marR="0" lvl="0" indent="-176213">
              <a:spcBef>
                <a:spcPts val="0"/>
              </a:spcBef>
              <a:spcAft>
                <a:spcPts val="0"/>
              </a:spcAft>
              <a:buFont typeface="Symbol"/>
              <a:buChar char=""/>
              <a:tabLst>
                <a:tab pos="176213" algn="l"/>
              </a:tabLst>
            </a:pPr>
            <a:r>
              <a:rPr lang="en-US" sz="1400" dirty="0">
                <a:effectLst/>
                <a:latin typeface="+mj-lt"/>
                <a:ea typeface="Times New Roman"/>
                <a:cs typeface="Cambria"/>
              </a:rPr>
              <a:t>Morning meetings</a:t>
            </a:r>
            <a:endParaRPr lang="en-US" sz="1400" dirty="0">
              <a:effectLst/>
              <a:latin typeface="+mj-lt"/>
              <a:ea typeface="Times New Roman"/>
              <a:cs typeface="Times New Roman"/>
            </a:endParaRPr>
          </a:p>
          <a:p>
            <a:pPr marL="176213" marR="0" lvl="0" indent="-176213">
              <a:spcBef>
                <a:spcPts val="0"/>
              </a:spcBef>
              <a:spcAft>
                <a:spcPts val="0"/>
              </a:spcAft>
              <a:buFont typeface="Symbol"/>
              <a:buChar char=""/>
              <a:tabLst>
                <a:tab pos="176213" algn="l"/>
              </a:tabLst>
            </a:pPr>
            <a:r>
              <a:rPr lang="en-US" sz="1400" dirty="0">
                <a:effectLst/>
                <a:latin typeface="+mj-lt"/>
                <a:ea typeface="Times New Roman"/>
                <a:cs typeface="Cambria"/>
              </a:rPr>
              <a:t>Social/emotional instruction</a:t>
            </a:r>
            <a:endParaRPr lang="en-US" sz="1400" dirty="0">
              <a:effectLst/>
              <a:latin typeface="+mj-lt"/>
              <a:ea typeface="Times New Roman"/>
              <a:cs typeface="Times New Roman"/>
            </a:endParaRPr>
          </a:p>
          <a:p>
            <a:pPr marL="176213" marR="0" lvl="0" indent="-176213">
              <a:spcBef>
                <a:spcPts val="0"/>
              </a:spcBef>
              <a:spcAft>
                <a:spcPts val="0"/>
              </a:spcAft>
              <a:buFont typeface="Symbol"/>
              <a:buChar char=""/>
              <a:tabLst>
                <a:tab pos="176213" algn="l"/>
              </a:tabLst>
            </a:pPr>
            <a:r>
              <a:rPr lang="en-US" sz="1400" dirty="0">
                <a:effectLst/>
                <a:latin typeface="+mj-lt"/>
                <a:ea typeface="Times New Roman"/>
                <a:cs typeface="Cambria"/>
              </a:rPr>
              <a:t>Staff meetings</a:t>
            </a:r>
            <a:endParaRPr lang="en-US" sz="1400" dirty="0">
              <a:effectLst/>
              <a:latin typeface="+mj-lt"/>
              <a:ea typeface="Times New Roman"/>
              <a:cs typeface="Times New Roman"/>
            </a:endParaRPr>
          </a:p>
        </p:txBody>
      </p:sp>
      <p:sp>
        <p:nvSpPr>
          <p:cNvPr id="12" name="Rectangle 11"/>
          <p:cNvSpPr>
            <a:spLocks noChangeArrowheads="1"/>
          </p:cNvSpPr>
          <p:nvPr/>
        </p:nvSpPr>
        <p:spPr bwMode="auto">
          <a:xfrm>
            <a:off x="6477000" y="4625172"/>
            <a:ext cx="2438400" cy="1994491"/>
          </a:xfrm>
          <a:prstGeom prst="rect">
            <a:avLst/>
          </a:prstGeom>
          <a:noFill/>
          <a:ln w="12700">
            <a:solidFill>
              <a:schemeClr val="tx2">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182880" tIns="91440" rIns="182880" bIns="45720" anchor="t" anchorCtr="0" upright="1">
            <a:noAutofit/>
          </a:bodyPr>
          <a:lstStyle/>
          <a:p>
            <a:pPr marL="0" marR="0" algn="ctr">
              <a:spcBef>
                <a:spcPts val="0"/>
              </a:spcBef>
              <a:spcAft>
                <a:spcPts val="0"/>
              </a:spcAft>
            </a:pPr>
            <a:r>
              <a:rPr lang="en-US" sz="1400" b="1" dirty="0">
                <a:effectLst/>
                <a:latin typeface="+mj-lt"/>
                <a:ea typeface="Calibri"/>
                <a:cs typeface="Times New Roman"/>
              </a:rPr>
              <a:t>Prevention &amp; Skill </a:t>
            </a:r>
            <a:r>
              <a:rPr lang="en-US" sz="1400" b="1" dirty="0" smtClean="0">
                <a:effectLst/>
                <a:latin typeface="+mj-lt"/>
                <a:ea typeface="Calibri"/>
                <a:cs typeface="Times New Roman"/>
              </a:rPr>
              <a:t>Building</a:t>
            </a:r>
          </a:p>
          <a:p>
            <a:pPr marL="0" marR="0" algn="ctr">
              <a:spcBef>
                <a:spcPts val="0"/>
              </a:spcBef>
              <a:spcAft>
                <a:spcPts val="0"/>
              </a:spcAft>
            </a:pPr>
            <a:endParaRPr lang="en-US" sz="600" dirty="0">
              <a:effectLst/>
              <a:latin typeface="+mj-lt"/>
              <a:ea typeface="Calibri"/>
              <a:cs typeface="Times New Roman"/>
            </a:endParaRPr>
          </a:p>
          <a:p>
            <a:pPr marL="176213" marR="0" lvl="0" indent="-176213">
              <a:spcBef>
                <a:spcPts val="0"/>
              </a:spcBef>
              <a:spcAft>
                <a:spcPts val="0"/>
              </a:spcAft>
              <a:buFont typeface="Symbol"/>
              <a:buChar char=""/>
            </a:pPr>
            <a:r>
              <a:rPr lang="en-US" sz="1400" dirty="0">
                <a:effectLst/>
                <a:latin typeface="+mj-lt"/>
                <a:ea typeface="Calibri"/>
                <a:cs typeface="Times New Roman"/>
              </a:rPr>
              <a:t>Define and teach expectations</a:t>
            </a:r>
          </a:p>
          <a:p>
            <a:pPr marL="176213" marR="0" lvl="0" indent="-176213">
              <a:spcBef>
                <a:spcPts val="0"/>
              </a:spcBef>
              <a:spcAft>
                <a:spcPts val="0"/>
              </a:spcAft>
              <a:buFont typeface="Symbol"/>
              <a:buChar char=""/>
            </a:pPr>
            <a:r>
              <a:rPr lang="en-US" sz="1400" dirty="0">
                <a:effectLst/>
                <a:latin typeface="+mj-lt"/>
                <a:ea typeface="Calibri"/>
                <a:cs typeface="Times New Roman"/>
              </a:rPr>
              <a:t>Establish consequence system</a:t>
            </a:r>
          </a:p>
          <a:p>
            <a:pPr marL="176213" marR="0" lvl="0" indent="-176213">
              <a:spcBef>
                <a:spcPts val="0"/>
              </a:spcBef>
              <a:spcAft>
                <a:spcPts val="0"/>
              </a:spcAft>
              <a:buFont typeface="Symbol"/>
              <a:buChar char=""/>
            </a:pPr>
            <a:r>
              <a:rPr lang="en-US" sz="1400" dirty="0">
                <a:effectLst/>
                <a:latin typeface="+mj-lt"/>
                <a:ea typeface="Calibri"/>
                <a:cs typeface="Times New Roman"/>
              </a:rPr>
              <a:t>Collection and use of data</a:t>
            </a:r>
          </a:p>
        </p:txBody>
      </p:sp>
      <p:sp>
        <p:nvSpPr>
          <p:cNvPr id="13" name="Rectangle 12"/>
          <p:cNvSpPr>
            <a:spLocks noChangeArrowheads="1"/>
          </p:cNvSpPr>
          <p:nvPr/>
        </p:nvSpPr>
        <p:spPr bwMode="auto">
          <a:xfrm>
            <a:off x="6477000" y="3177372"/>
            <a:ext cx="2438400" cy="1067493"/>
          </a:xfrm>
          <a:prstGeom prst="rect">
            <a:avLst/>
          </a:prstGeom>
          <a:noFill/>
          <a:ln w="12700">
            <a:solidFill>
              <a:schemeClr val="tx2">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182880" tIns="91440" rIns="182880" bIns="45720" anchor="t" anchorCtr="0" upright="1">
            <a:noAutofit/>
          </a:bodyPr>
          <a:lstStyle/>
          <a:p>
            <a:pPr marL="0" marR="0" algn="ctr">
              <a:spcBef>
                <a:spcPts val="0"/>
              </a:spcBef>
              <a:spcAft>
                <a:spcPts val="0"/>
              </a:spcAft>
            </a:pPr>
            <a:r>
              <a:rPr lang="en-US" sz="1400" b="1" dirty="0">
                <a:effectLst/>
                <a:latin typeface="+mj-lt"/>
                <a:ea typeface="Calibri"/>
                <a:cs typeface="Times New Roman"/>
              </a:rPr>
              <a:t>Early </a:t>
            </a:r>
            <a:r>
              <a:rPr lang="en-US" sz="1400" b="1" dirty="0" smtClean="0">
                <a:effectLst/>
                <a:latin typeface="+mj-lt"/>
                <a:ea typeface="Calibri"/>
                <a:cs typeface="Times New Roman"/>
              </a:rPr>
              <a:t>Intervention</a:t>
            </a:r>
          </a:p>
          <a:p>
            <a:pPr marL="0" marR="0" algn="ctr">
              <a:spcBef>
                <a:spcPts val="0"/>
              </a:spcBef>
              <a:spcAft>
                <a:spcPts val="0"/>
              </a:spcAft>
            </a:pPr>
            <a:endParaRPr lang="en-US" sz="600" dirty="0">
              <a:effectLst/>
              <a:latin typeface="+mj-lt"/>
              <a:ea typeface="Calibri"/>
              <a:cs typeface="Times New Roman"/>
            </a:endParaRPr>
          </a:p>
          <a:p>
            <a:pPr marL="176213" marR="0" lvl="0" indent="-176213">
              <a:spcBef>
                <a:spcPts val="0"/>
              </a:spcBef>
              <a:spcAft>
                <a:spcPts val="0"/>
              </a:spcAft>
              <a:buFont typeface="Symbol"/>
              <a:buChar char=""/>
            </a:pPr>
            <a:r>
              <a:rPr lang="en-US" sz="1400" dirty="0">
                <a:effectLst/>
                <a:latin typeface="+mj-lt"/>
                <a:ea typeface="Calibri"/>
                <a:cs typeface="Times New Roman"/>
              </a:rPr>
              <a:t>Check-in/ Check-out</a:t>
            </a:r>
          </a:p>
          <a:p>
            <a:pPr marL="176213" marR="0" lvl="0" indent="-176213">
              <a:spcBef>
                <a:spcPts val="0"/>
              </a:spcBef>
              <a:spcAft>
                <a:spcPts val="0"/>
              </a:spcAft>
              <a:buFont typeface="Symbol"/>
              <a:buChar char=""/>
            </a:pPr>
            <a:r>
              <a:rPr lang="en-US" sz="1400" dirty="0">
                <a:effectLst/>
                <a:latin typeface="+mj-lt"/>
                <a:ea typeface="Calibri"/>
                <a:cs typeface="Times New Roman"/>
              </a:rPr>
              <a:t>Social Skills Curricula</a:t>
            </a:r>
          </a:p>
        </p:txBody>
      </p:sp>
      <p:sp>
        <p:nvSpPr>
          <p:cNvPr id="14" name="Rectangle 13"/>
          <p:cNvSpPr>
            <a:spLocks noChangeArrowheads="1"/>
          </p:cNvSpPr>
          <p:nvPr/>
        </p:nvSpPr>
        <p:spPr bwMode="auto">
          <a:xfrm>
            <a:off x="6477000" y="984288"/>
            <a:ext cx="2438400" cy="1121967"/>
          </a:xfrm>
          <a:prstGeom prst="rect">
            <a:avLst/>
          </a:prstGeom>
          <a:noFill/>
          <a:ln w="12700">
            <a:solidFill>
              <a:schemeClr val="tx2">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182880" tIns="91440" rIns="182880" bIns="45720" anchor="t" anchorCtr="0" upright="1">
            <a:noAutofit/>
          </a:bodyPr>
          <a:lstStyle/>
          <a:p>
            <a:pPr marL="0" marR="0" algn="ctr">
              <a:spcBef>
                <a:spcPts val="0"/>
              </a:spcBef>
              <a:spcAft>
                <a:spcPts val="0"/>
              </a:spcAft>
            </a:pPr>
            <a:r>
              <a:rPr lang="en-US" sz="1400" b="1" dirty="0">
                <a:effectLst/>
                <a:latin typeface="+mj-lt"/>
                <a:ea typeface="Calibri"/>
                <a:cs typeface="Times New Roman"/>
              </a:rPr>
              <a:t>Intensive </a:t>
            </a:r>
            <a:r>
              <a:rPr lang="en-US" sz="1400" b="1" dirty="0" smtClean="0">
                <a:effectLst/>
                <a:latin typeface="+mj-lt"/>
                <a:ea typeface="Calibri"/>
                <a:cs typeface="Times New Roman"/>
              </a:rPr>
              <a:t>Intervention</a:t>
            </a:r>
            <a:endParaRPr lang="en-US" dirty="0" smtClean="0">
              <a:effectLst/>
              <a:latin typeface="+mj-lt"/>
              <a:ea typeface="Calibri"/>
              <a:cs typeface="Times New Roman"/>
            </a:endParaRPr>
          </a:p>
          <a:p>
            <a:pPr marL="176213" marR="0" lvl="0" indent="-176213">
              <a:spcBef>
                <a:spcPts val="0"/>
              </a:spcBef>
              <a:spcAft>
                <a:spcPts val="0"/>
              </a:spcAft>
              <a:buFont typeface="Symbol"/>
              <a:buChar char=""/>
            </a:pPr>
            <a:endParaRPr lang="en-US" sz="600" dirty="0">
              <a:latin typeface="+mj-lt"/>
              <a:ea typeface="Calibri"/>
              <a:cs typeface="Times New Roman"/>
            </a:endParaRPr>
          </a:p>
          <a:p>
            <a:pPr marL="176213" marR="0" lvl="0" indent="-176213">
              <a:spcBef>
                <a:spcPts val="0"/>
              </a:spcBef>
              <a:spcAft>
                <a:spcPts val="0"/>
              </a:spcAft>
              <a:buFont typeface="Symbol"/>
              <a:buChar char=""/>
            </a:pPr>
            <a:r>
              <a:rPr lang="en-US" sz="1400" dirty="0" smtClean="0">
                <a:effectLst/>
                <a:latin typeface="+mj-lt"/>
                <a:ea typeface="Calibri"/>
                <a:cs typeface="Times New Roman"/>
              </a:rPr>
              <a:t>Function-based </a:t>
            </a:r>
            <a:r>
              <a:rPr lang="en-US" sz="1400" dirty="0">
                <a:effectLst/>
                <a:latin typeface="+mj-lt"/>
                <a:ea typeface="Calibri"/>
                <a:cs typeface="Times New Roman"/>
              </a:rPr>
              <a:t>support</a:t>
            </a:r>
          </a:p>
          <a:p>
            <a:pPr marL="176213" marR="0" lvl="0" indent="-176213">
              <a:spcBef>
                <a:spcPts val="0"/>
              </a:spcBef>
              <a:spcAft>
                <a:spcPts val="0"/>
              </a:spcAft>
              <a:buFont typeface="Symbol"/>
              <a:buChar char=""/>
            </a:pPr>
            <a:r>
              <a:rPr lang="en-US" sz="1400" dirty="0">
                <a:effectLst/>
                <a:latin typeface="+mj-lt"/>
                <a:ea typeface="Calibri"/>
                <a:cs typeface="Times New Roman"/>
              </a:rPr>
              <a:t>Wraparound support</a:t>
            </a:r>
          </a:p>
        </p:txBody>
      </p:sp>
      <p:sp>
        <p:nvSpPr>
          <p:cNvPr id="15" name="Text Box 3"/>
          <p:cNvSpPr txBox="1">
            <a:spLocks noChangeArrowheads="1"/>
          </p:cNvSpPr>
          <p:nvPr/>
        </p:nvSpPr>
        <p:spPr bwMode="auto">
          <a:xfrm>
            <a:off x="4824538" y="281772"/>
            <a:ext cx="4090862" cy="461443"/>
          </a:xfrm>
          <a:prstGeom prst="rect">
            <a:avLst/>
          </a:prstGeom>
          <a:solidFill>
            <a:schemeClr val="accent1">
              <a:lumMod val="20000"/>
              <a:lumOff val="80000"/>
            </a:schemeClr>
          </a:solidFill>
          <a:ln w="12700">
            <a:solidFill>
              <a:schemeClr val="tx2">
                <a:lumMod val="40000"/>
                <a:lumOff val="60000"/>
              </a:schemeClr>
            </a:solidFill>
            <a:miter lim="800000"/>
            <a:headEnd/>
            <a:tailEnd/>
          </a:ln>
        </p:spPr>
        <p:txBody>
          <a:bodyPr rot="0" vert="horz" wrap="square" lIns="91440" tIns="45720" rIns="91440" bIns="45720" anchor="ctr" anchorCtr="0" upright="1">
            <a:noAutofit/>
          </a:bodyPr>
          <a:lstStyle/>
          <a:p>
            <a:pPr marL="0" marR="0" algn="ctr">
              <a:lnSpc>
                <a:spcPct val="115000"/>
              </a:lnSpc>
              <a:spcBef>
                <a:spcPts val="0"/>
              </a:spcBef>
              <a:spcAft>
                <a:spcPts val="0"/>
              </a:spcAft>
            </a:pPr>
            <a:r>
              <a:rPr lang="en-US" sz="1600" dirty="0">
                <a:effectLst/>
                <a:latin typeface="+mj-lt"/>
                <a:ea typeface="Calibri"/>
                <a:cs typeface="Cambria"/>
              </a:rPr>
              <a:t>A CONTINUUM OF SWPBIS PRACTICES</a:t>
            </a:r>
            <a:endParaRPr lang="en-US" sz="1600" dirty="0">
              <a:effectLst/>
              <a:latin typeface="+mj-lt"/>
              <a:ea typeface="Calibri"/>
              <a:cs typeface="Times New Roman"/>
            </a:endParaRPr>
          </a:p>
        </p:txBody>
      </p:sp>
      <p:grpSp>
        <p:nvGrpSpPr>
          <p:cNvPr id="29" name="Group 28"/>
          <p:cNvGrpSpPr/>
          <p:nvPr/>
        </p:nvGrpSpPr>
        <p:grpSpPr>
          <a:xfrm>
            <a:off x="3124306" y="1238556"/>
            <a:ext cx="3087334" cy="5467044"/>
            <a:chOff x="3048106" y="1261584"/>
            <a:chExt cx="3087334" cy="5467044"/>
          </a:xfrm>
        </p:grpSpPr>
        <p:grpSp>
          <p:nvGrpSpPr>
            <p:cNvPr id="7" name="Group 6"/>
            <p:cNvGrpSpPr/>
            <p:nvPr/>
          </p:nvGrpSpPr>
          <p:grpSpPr>
            <a:xfrm>
              <a:off x="3149635" y="1391765"/>
              <a:ext cx="2873328" cy="5250112"/>
              <a:chOff x="0" y="0"/>
              <a:chExt cx="2286000" cy="3482473"/>
            </a:xfrm>
          </p:grpSpPr>
          <p:sp>
            <p:nvSpPr>
              <p:cNvPr id="25" name="AutoShape 2"/>
              <p:cNvSpPr>
                <a:spLocks noChangeArrowheads="1"/>
              </p:cNvSpPr>
              <p:nvPr/>
            </p:nvSpPr>
            <p:spPr bwMode="auto">
              <a:xfrm>
                <a:off x="0" y="51758"/>
                <a:ext cx="2286000" cy="3430715"/>
              </a:xfrm>
              <a:prstGeom prst="triangle">
                <a:avLst>
                  <a:gd name="adj" fmla="val 50000"/>
                </a:avLst>
              </a:prstGeom>
              <a:solidFill>
                <a:srgbClr val="339966"/>
              </a:solidFill>
              <a:ln w="9525">
                <a:solidFill>
                  <a:schemeClr val="tx1">
                    <a:lumMod val="100000"/>
                    <a:lumOff val="0"/>
                  </a:schemeClr>
                </a:solidFill>
                <a:miter lim="800000"/>
                <a:headEnd/>
                <a:tailEnd/>
              </a:ln>
            </p:spPr>
            <p:txBody>
              <a:bodyPr rot="0" vert="horz" wrap="none" lIns="91440" tIns="45720" rIns="91440" bIns="45720" anchor="ctr" anchorCtr="0" upright="1">
                <a:noAutofit/>
              </a:bodyPr>
              <a:lstStyle/>
              <a:p>
                <a:endParaRPr lang="en-US" dirty="0"/>
              </a:p>
            </p:txBody>
          </p:sp>
          <p:sp>
            <p:nvSpPr>
              <p:cNvPr id="26" name="AutoShape 3"/>
              <p:cNvSpPr>
                <a:spLocks noChangeArrowheads="1"/>
              </p:cNvSpPr>
              <p:nvPr/>
            </p:nvSpPr>
            <p:spPr bwMode="auto">
              <a:xfrm>
                <a:off x="862641" y="0"/>
                <a:ext cx="566928" cy="894969"/>
              </a:xfrm>
              <a:prstGeom prst="triangle">
                <a:avLst>
                  <a:gd name="adj" fmla="val 50000"/>
                </a:avLst>
              </a:prstGeom>
              <a:solidFill>
                <a:srgbClr val="FFFF00"/>
              </a:solidFill>
              <a:ln w="9525">
                <a:solidFill>
                  <a:schemeClr val="tx1">
                    <a:lumMod val="100000"/>
                    <a:lumOff val="0"/>
                  </a:schemeClr>
                </a:solidFill>
                <a:miter lim="800000"/>
                <a:headEnd/>
                <a:tailEnd/>
              </a:ln>
            </p:spPr>
            <p:txBody>
              <a:bodyPr rot="0" vert="horz" wrap="none" lIns="91440" tIns="45720" rIns="91440" bIns="45720" anchor="ctr" anchorCtr="0" upright="1">
                <a:noAutofit/>
              </a:bodyPr>
              <a:lstStyle/>
              <a:p>
                <a:endParaRPr lang="en-US" dirty="0"/>
              </a:p>
            </p:txBody>
          </p:sp>
          <p:sp>
            <p:nvSpPr>
              <p:cNvPr id="27" name="AutoShape 4"/>
              <p:cNvSpPr>
                <a:spLocks noChangeArrowheads="1"/>
              </p:cNvSpPr>
              <p:nvPr/>
            </p:nvSpPr>
            <p:spPr bwMode="auto">
              <a:xfrm>
                <a:off x="1017917" y="0"/>
                <a:ext cx="254000" cy="397764"/>
              </a:xfrm>
              <a:prstGeom prst="triangle">
                <a:avLst>
                  <a:gd name="adj" fmla="val 50000"/>
                </a:avLst>
              </a:prstGeom>
              <a:solidFill>
                <a:srgbClr val="FF0000"/>
              </a:solidFill>
              <a:ln w="9525">
                <a:solidFill>
                  <a:schemeClr val="tx1">
                    <a:lumMod val="100000"/>
                    <a:lumOff val="0"/>
                  </a:schemeClr>
                </a:solidFill>
                <a:miter lim="800000"/>
                <a:headEnd/>
                <a:tailEnd/>
              </a:ln>
            </p:spPr>
            <p:txBody>
              <a:bodyPr rot="0" vert="horz" wrap="none" lIns="91440" tIns="45720" rIns="91440" bIns="45720" anchor="ctr" anchorCtr="0" upright="1">
                <a:noAutofit/>
              </a:bodyPr>
              <a:lstStyle/>
              <a:p>
                <a:endParaRPr lang="en-US" dirty="0"/>
              </a:p>
            </p:txBody>
          </p:sp>
        </p:grpSp>
        <p:sp>
          <p:nvSpPr>
            <p:cNvPr id="8" name="Text Box 7"/>
            <p:cNvSpPr txBox="1">
              <a:spLocks noChangeArrowheads="1"/>
            </p:cNvSpPr>
            <p:nvPr/>
          </p:nvSpPr>
          <p:spPr bwMode="auto">
            <a:xfrm>
              <a:off x="3854415" y="6164791"/>
              <a:ext cx="1489342" cy="37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1200" dirty="0">
                  <a:effectLst/>
                  <a:latin typeface="Cambria"/>
                  <a:ea typeface="Calibri"/>
                  <a:cs typeface="Cambria"/>
                </a:rPr>
                <a:t>~80% of Students</a:t>
              </a:r>
              <a:endParaRPr lang="en-US" dirty="0">
                <a:effectLst/>
                <a:latin typeface="Calibri"/>
                <a:ea typeface="Calibri"/>
                <a:cs typeface="Times New Roman"/>
              </a:endParaRPr>
            </a:p>
          </p:txBody>
        </p:sp>
        <p:sp>
          <p:nvSpPr>
            <p:cNvPr id="9" name="Text Box 8"/>
            <p:cNvSpPr txBox="1">
              <a:spLocks noChangeArrowheads="1"/>
            </p:cNvSpPr>
            <p:nvPr/>
          </p:nvSpPr>
          <p:spPr bwMode="auto">
            <a:xfrm>
              <a:off x="4266437" y="2341167"/>
              <a:ext cx="668846" cy="37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1200" dirty="0">
                  <a:effectLst/>
                  <a:latin typeface="Cambria"/>
                  <a:ea typeface="Calibri"/>
                  <a:cs typeface="Cambria"/>
                </a:rPr>
                <a:t>~15%</a:t>
              </a:r>
              <a:endParaRPr lang="en-US" dirty="0">
                <a:effectLst/>
                <a:latin typeface="Calibri"/>
                <a:ea typeface="Calibri"/>
                <a:cs typeface="Times New Roman"/>
              </a:endParaRPr>
            </a:p>
          </p:txBody>
        </p:sp>
        <p:sp>
          <p:nvSpPr>
            <p:cNvPr id="10" name="Text Box 9"/>
            <p:cNvSpPr txBox="1">
              <a:spLocks noChangeArrowheads="1"/>
            </p:cNvSpPr>
            <p:nvPr/>
          </p:nvSpPr>
          <p:spPr bwMode="auto">
            <a:xfrm>
              <a:off x="4288123" y="1703898"/>
              <a:ext cx="589032" cy="37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1050" dirty="0">
                  <a:effectLst/>
                  <a:latin typeface="Cambria"/>
                  <a:ea typeface="Calibri"/>
                  <a:cs typeface="Cambria"/>
                </a:rPr>
                <a:t>~5%</a:t>
              </a:r>
              <a:endParaRPr lang="en-US" sz="1400" dirty="0">
                <a:effectLst/>
                <a:latin typeface="Calibri"/>
                <a:ea typeface="Calibri"/>
                <a:cs typeface="Times New Roman"/>
              </a:endParaRPr>
            </a:p>
          </p:txBody>
        </p:sp>
        <p:sp>
          <p:nvSpPr>
            <p:cNvPr id="21" name="Left Brace 20"/>
            <p:cNvSpPr>
              <a:spLocks/>
            </p:cNvSpPr>
            <p:nvPr/>
          </p:nvSpPr>
          <p:spPr bwMode="auto">
            <a:xfrm rot="944556">
              <a:off x="3563884" y="1262278"/>
              <a:ext cx="194718" cy="5461153"/>
            </a:xfrm>
            <a:prstGeom prst="leftBrace">
              <a:avLst>
                <a:gd name="adj1" fmla="val 75999"/>
                <a:gd name="adj2" fmla="val 8946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en-US" dirty="0"/>
            </a:p>
          </p:txBody>
        </p:sp>
        <p:sp>
          <p:nvSpPr>
            <p:cNvPr id="22" name="Left Brace 21"/>
            <p:cNvSpPr>
              <a:spLocks/>
            </p:cNvSpPr>
            <p:nvPr/>
          </p:nvSpPr>
          <p:spPr bwMode="auto">
            <a:xfrm rot="1118467">
              <a:off x="3904551" y="1326738"/>
              <a:ext cx="214668" cy="1437941"/>
            </a:xfrm>
            <a:prstGeom prst="leftBrace">
              <a:avLst>
                <a:gd name="adj1" fmla="val 55265"/>
                <a:gd name="adj2" fmla="val 7937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en-US" dirty="0"/>
            </a:p>
          </p:txBody>
        </p:sp>
        <p:sp>
          <p:nvSpPr>
            <p:cNvPr id="23" name="Left Brace 22"/>
            <p:cNvSpPr>
              <a:spLocks/>
            </p:cNvSpPr>
            <p:nvPr/>
          </p:nvSpPr>
          <p:spPr bwMode="auto">
            <a:xfrm rot="1118467">
              <a:off x="3843380" y="1365755"/>
              <a:ext cx="161201" cy="716098"/>
            </a:xfrm>
            <a:prstGeom prst="leftBrace">
              <a:avLst>
                <a:gd name="adj1" fmla="val 76045"/>
                <a:gd name="adj2" fmla="val 51176"/>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en-US" dirty="0"/>
            </a:p>
          </p:txBody>
        </p:sp>
        <p:cxnSp>
          <p:nvCxnSpPr>
            <p:cNvPr id="24" name="Curved Connector 23"/>
            <p:cNvCxnSpPr>
              <a:cxnSpLocks noChangeShapeType="1"/>
            </p:cNvCxnSpPr>
            <p:nvPr/>
          </p:nvCxnSpPr>
          <p:spPr bwMode="auto">
            <a:xfrm rot="21358490" flipH="1">
              <a:off x="3048106" y="2432207"/>
              <a:ext cx="789245" cy="1075105"/>
            </a:xfrm>
            <a:prstGeom prst="curvedConnector3">
              <a:avLst>
                <a:gd name="adj1" fmla="val 48750"/>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7" name="Left Brace 16"/>
            <p:cNvSpPr>
              <a:spLocks/>
            </p:cNvSpPr>
            <p:nvPr/>
          </p:nvSpPr>
          <p:spPr bwMode="auto">
            <a:xfrm rot="20652356" flipH="1">
              <a:off x="5388985" y="1261584"/>
              <a:ext cx="194718" cy="5467044"/>
            </a:xfrm>
            <a:prstGeom prst="leftBrace">
              <a:avLst>
                <a:gd name="adj1" fmla="val 75999"/>
                <a:gd name="adj2" fmla="val 8946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en-US" dirty="0"/>
            </a:p>
          </p:txBody>
        </p:sp>
        <p:sp>
          <p:nvSpPr>
            <p:cNvPr id="18" name="Left Brace 17"/>
            <p:cNvSpPr>
              <a:spLocks/>
            </p:cNvSpPr>
            <p:nvPr/>
          </p:nvSpPr>
          <p:spPr bwMode="auto">
            <a:xfrm rot="20481533" flipH="1">
              <a:off x="5025431" y="1320844"/>
              <a:ext cx="214668" cy="1437941"/>
            </a:xfrm>
            <a:prstGeom prst="leftBrace">
              <a:avLst>
                <a:gd name="adj1" fmla="val 55265"/>
                <a:gd name="adj2" fmla="val 7937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en-US" dirty="0"/>
            </a:p>
          </p:txBody>
        </p:sp>
        <p:sp>
          <p:nvSpPr>
            <p:cNvPr id="19" name="Left Brace 18"/>
            <p:cNvSpPr>
              <a:spLocks/>
            </p:cNvSpPr>
            <p:nvPr/>
          </p:nvSpPr>
          <p:spPr bwMode="auto">
            <a:xfrm rot="20481533" flipH="1">
              <a:off x="5138780" y="1339743"/>
              <a:ext cx="161201" cy="716098"/>
            </a:xfrm>
            <a:prstGeom prst="leftBrace">
              <a:avLst>
                <a:gd name="adj1" fmla="val 76045"/>
                <a:gd name="adj2" fmla="val 51176"/>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en-US" dirty="0"/>
            </a:p>
          </p:txBody>
        </p:sp>
        <p:cxnSp>
          <p:nvCxnSpPr>
            <p:cNvPr id="20" name="Curved Connector 19"/>
            <p:cNvCxnSpPr>
              <a:cxnSpLocks noChangeShapeType="1"/>
            </p:cNvCxnSpPr>
            <p:nvPr/>
          </p:nvCxnSpPr>
          <p:spPr bwMode="auto">
            <a:xfrm rot="241510">
              <a:off x="5346195" y="2432208"/>
              <a:ext cx="789245" cy="1075105"/>
            </a:xfrm>
            <a:prstGeom prst="curvedConnector3">
              <a:avLst>
                <a:gd name="adj1" fmla="val 48750"/>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703982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‘chat’	</a:t>
            </a:r>
            <a:endParaRPr lang="en-US" dirty="0"/>
          </a:p>
        </p:txBody>
      </p:sp>
      <p:sp>
        <p:nvSpPr>
          <p:cNvPr id="3" name="Content Placeholder 2"/>
          <p:cNvSpPr>
            <a:spLocks noGrp="1"/>
          </p:cNvSpPr>
          <p:nvPr>
            <p:ph idx="1"/>
          </p:nvPr>
        </p:nvSpPr>
        <p:spPr/>
        <p:txBody>
          <a:bodyPr/>
          <a:lstStyle/>
          <a:p>
            <a:r>
              <a:rPr lang="en-US" dirty="0"/>
              <a:t>H</a:t>
            </a:r>
            <a:r>
              <a:rPr lang="en-US" dirty="0" smtClean="0"/>
              <a:t>ow does this integration link to what is already in place in your district? </a:t>
            </a:r>
          </a:p>
          <a:p>
            <a:r>
              <a:rPr lang="en-US" dirty="0" smtClean="0"/>
              <a:t>Do you have any examples where this integration is evident? </a:t>
            </a:r>
          </a:p>
          <a:p>
            <a:r>
              <a:rPr lang="en-US" dirty="0" smtClean="0"/>
              <a:t>Other thoughts or questions? </a:t>
            </a:r>
          </a:p>
          <a:p>
            <a:pPr marL="0" indent="0">
              <a:buNone/>
            </a:pPr>
            <a:endParaRPr lang="en-US" dirty="0"/>
          </a:p>
        </p:txBody>
      </p:sp>
    </p:spTree>
    <p:extLst>
      <p:ext uri="{BB962C8B-B14F-4D97-AF65-F5344CB8AC3E}">
        <p14:creationId xmlns:p14="http://schemas.microsoft.com/office/powerpoint/2010/main" val="21000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3817"/>
            <a:ext cx="7400108" cy="1037108"/>
          </a:xfrm>
        </p:spPr>
        <p:txBody>
          <a:bodyPr>
            <a:normAutofit fontScale="90000"/>
          </a:bodyPr>
          <a:lstStyle/>
          <a:p>
            <a:r>
              <a:rPr lang="en-US" dirty="0" smtClean="0"/>
              <a:t/>
            </a:r>
            <a:br>
              <a:rPr lang="en-US" dirty="0" smtClean="0"/>
            </a:br>
            <a:r>
              <a:rPr lang="en-US" dirty="0" smtClean="0"/>
              <a:t>Guiding </a:t>
            </a:r>
            <a:r>
              <a:rPr lang="en-US" dirty="0"/>
              <a:t>Students to Positive Behavior</a:t>
            </a:r>
            <a:br>
              <a:rPr lang="en-US" dirty="0"/>
            </a:br>
            <a:endParaRPr lang="en-US" dirty="0"/>
          </a:p>
        </p:txBody>
      </p:sp>
      <p:sp>
        <p:nvSpPr>
          <p:cNvPr id="3" name="Content Placeholder 2"/>
          <p:cNvSpPr>
            <a:spLocks noGrp="1"/>
          </p:cNvSpPr>
          <p:nvPr>
            <p:ph sz="quarter" idx="1"/>
          </p:nvPr>
        </p:nvSpPr>
        <p:spPr>
          <a:xfrm>
            <a:off x="457200" y="2057400"/>
            <a:ext cx="8229600" cy="4800600"/>
          </a:xfrm>
        </p:spPr>
        <p:txBody>
          <a:bodyPr>
            <a:normAutofit fontScale="47500" lnSpcReduction="20000"/>
          </a:bodyPr>
          <a:lstStyle/>
          <a:p>
            <a:pPr marL="0" indent="0">
              <a:lnSpc>
                <a:spcPct val="120000"/>
              </a:lnSpc>
              <a:buNone/>
            </a:pPr>
            <a:r>
              <a:rPr lang="en-US" sz="4000" dirty="0" smtClean="0"/>
              <a:t>The </a:t>
            </a:r>
            <a:r>
              <a:rPr lang="en-US" sz="4000" dirty="0"/>
              <a:t>most critical step to building a safe, respectful, and productive </a:t>
            </a:r>
            <a:r>
              <a:rPr lang="en-US" sz="4000" dirty="0" smtClean="0"/>
              <a:t>learning environment </a:t>
            </a:r>
            <a:r>
              <a:rPr lang="en-US" sz="4000" dirty="0"/>
              <a:t>is establishing a positive school climate where students </a:t>
            </a:r>
            <a:r>
              <a:rPr lang="en-US" sz="4000" dirty="0" smtClean="0"/>
              <a:t>and adults </a:t>
            </a:r>
            <a:r>
              <a:rPr lang="en-US" sz="4000" dirty="0"/>
              <a:t>have strong, positive relationships and students understand what </a:t>
            </a:r>
            <a:r>
              <a:rPr lang="en-US" sz="4000" dirty="0" smtClean="0"/>
              <a:t>is expected </a:t>
            </a:r>
            <a:r>
              <a:rPr lang="en-US" sz="4000" dirty="0"/>
              <a:t>of them as learners at school. </a:t>
            </a:r>
            <a:endParaRPr lang="en-US" sz="4000" dirty="0" smtClean="0"/>
          </a:p>
          <a:p>
            <a:pPr marL="0" indent="0">
              <a:buNone/>
            </a:pPr>
            <a:endParaRPr lang="en-US" sz="4000" dirty="0"/>
          </a:p>
          <a:p>
            <a:pPr marL="0" indent="0">
              <a:lnSpc>
                <a:spcPct val="120000"/>
              </a:lnSpc>
              <a:buNone/>
            </a:pPr>
            <a:r>
              <a:rPr lang="en-US" sz="4000" dirty="0" smtClean="0"/>
              <a:t>Schools </a:t>
            </a:r>
            <a:r>
              <a:rPr lang="en-US" sz="4000" dirty="0"/>
              <a:t>should nurture students </a:t>
            </a:r>
            <a:r>
              <a:rPr lang="en-US" sz="4000" dirty="0" smtClean="0"/>
              <a:t>by providing </a:t>
            </a:r>
            <a:r>
              <a:rPr lang="en-US" sz="4000" dirty="0"/>
              <a:t>them with positive behavioral supports and meaningful </a:t>
            </a:r>
            <a:r>
              <a:rPr lang="en-US" sz="4000" dirty="0" smtClean="0"/>
              <a:t>opportunities for </a:t>
            </a:r>
            <a:r>
              <a:rPr lang="en-US" sz="4000" dirty="0"/>
              <a:t>improving social and emotional skills, such as recognizing and </a:t>
            </a:r>
            <a:r>
              <a:rPr lang="en-US" sz="4000" dirty="0" smtClean="0"/>
              <a:t>managing emotions</a:t>
            </a:r>
            <a:r>
              <a:rPr lang="en-US" sz="4000" dirty="0"/>
              <a:t>, developing caring and concern for others, making responsible decisions</a:t>
            </a:r>
            <a:r>
              <a:rPr lang="en-US" sz="4000" dirty="0" smtClean="0"/>
              <a:t>, establishing </a:t>
            </a:r>
            <a:r>
              <a:rPr lang="en-US" sz="4000" dirty="0"/>
              <a:t>positive relationships, and handling challenging situations in </a:t>
            </a:r>
            <a:r>
              <a:rPr lang="en-US" sz="4000" dirty="0" smtClean="0"/>
              <a:t>a constructive </a:t>
            </a:r>
            <a:r>
              <a:rPr lang="en-US" sz="4000" dirty="0"/>
              <a:t>way. </a:t>
            </a:r>
          </a:p>
          <a:p>
            <a:pPr marL="0" indent="0">
              <a:buNone/>
            </a:pPr>
            <a:endParaRPr lang="en-US" sz="4000" dirty="0" smtClean="0"/>
          </a:p>
          <a:p>
            <a:pPr marL="0" indent="0">
              <a:lnSpc>
                <a:spcPct val="120000"/>
              </a:lnSpc>
              <a:buNone/>
            </a:pPr>
            <a:r>
              <a:rPr lang="en-US" sz="4000" dirty="0"/>
              <a:t>S</a:t>
            </a:r>
            <a:r>
              <a:rPr lang="en-US" sz="4000" dirty="0" smtClean="0"/>
              <a:t>chool </a:t>
            </a:r>
            <a:r>
              <a:rPr lang="en-US" sz="4000" dirty="0"/>
              <a:t>principals and staff members must establish and </a:t>
            </a:r>
            <a:r>
              <a:rPr lang="en-US" sz="4000" dirty="0" smtClean="0"/>
              <a:t>maintain a </a:t>
            </a:r>
            <a:r>
              <a:rPr lang="en-US" sz="4000" dirty="0"/>
              <a:t>positive school climate and must effectively communicate, teach, and model </a:t>
            </a:r>
            <a:r>
              <a:rPr lang="en-US" sz="4000" dirty="0" smtClean="0"/>
              <a:t>the positive </a:t>
            </a:r>
            <a:r>
              <a:rPr lang="en-US" sz="4000" dirty="0"/>
              <a:t>behaviors they expect students to exhibit in the classroom and in </a:t>
            </a:r>
            <a:r>
              <a:rPr lang="en-US" sz="4000" dirty="0" smtClean="0"/>
              <a:t>other parts </a:t>
            </a:r>
            <a:r>
              <a:rPr lang="en-US" sz="4000" dirty="0"/>
              <a:t>of the school throughout the day.</a:t>
            </a:r>
          </a:p>
          <a:p>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1066800"/>
            <a:ext cx="2743200" cy="769620"/>
          </a:xfrm>
          <a:prstGeom prst="rect">
            <a:avLst/>
          </a:prstGeom>
          <a:noFill/>
        </p:spPr>
      </p:pic>
    </p:spTree>
    <p:extLst>
      <p:ext uri="{BB962C8B-B14F-4D97-AF65-F5344CB8AC3E}">
        <p14:creationId xmlns:p14="http://schemas.microsoft.com/office/powerpoint/2010/main" val="311807488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1037108"/>
          </a:xfrm>
        </p:spPr>
        <p:txBody>
          <a:bodyPr>
            <a:normAutofit fontScale="90000"/>
          </a:bodyPr>
          <a:lstStyle/>
          <a:p>
            <a:r>
              <a:rPr lang="en-US" sz="3400" dirty="0"/>
              <a:t>In </a:t>
            </a:r>
            <a:r>
              <a:rPr lang="en-US" sz="3400" dirty="0" smtClean="0"/>
              <a:t>Order </a:t>
            </a:r>
            <a:r>
              <a:rPr lang="en-US" sz="3400" dirty="0"/>
              <a:t>to </a:t>
            </a:r>
            <a:r>
              <a:rPr lang="en-US" sz="3400" dirty="0" smtClean="0"/>
              <a:t>Guide </a:t>
            </a:r>
            <a:r>
              <a:rPr lang="en-US" sz="3400" dirty="0"/>
              <a:t>S</a:t>
            </a:r>
            <a:r>
              <a:rPr lang="en-US" sz="3400" dirty="0" smtClean="0"/>
              <a:t>tudents </a:t>
            </a:r>
            <a:r>
              <a:rPr lang="en-US" sz="3400" dirty="0"/>
              <a:t>to </a:t>
            </a:r>
            <a:r>
              <a:rPr lang="en-US" sz="3400" dirty="0" smtClean="0"/>
              <a:t>Positive </a:t>
            </a:r>
            <a:r>
              <a:rPr lang="en-US" sz="3400" dirty="0"/>
              <a:t>B</a:t>
            </a:r>
            <a:r>
              <a:rPr lang="en-US" sz="3400" dirty="0" smtClean="0"/>
              <a:t>ehavior</a:t>
            </a:r>
            <a:r>
              <a:rPr lang="en-US" sz="3400" dirty="0"/>
              <a:t>, A</a:t>
            </a:r>
            <a:r>
              <a:rPr lang="en-US" sz="3400" dirty="0" smtClean="0"/>
              <a:t>ll </a:t>
            </a:r>
            <a:r>
              <a:rPr lang="en-US" sz="3400" dirty="0"/>
              <a:t>S</a:t>
            </a:r>
            <a:r>
              <a:rPr lang="en-US" sz="3400" dirty="0" smtClean="0"/>
              <a:t>chool </a:t>
            </a:r>
            <a:r>
              <a:rPr lang="en-US" sz="3400" dirty="0"/>
              <a:t>S</a:t>
            </a:r>
            <a:r>
              <a:rPr lang="en-US" sz="3400" dirty="0" smtClean="0"/>
              <a:t>taff </a:t>
            </a:r>
            <a:r>
              <a:rPr lang="en-US" sz="3400" dirty="0"/>
              <a:t>M</a:t>
            </a:r>
            <a:r>
              <a:rPr lang="en-US" sz="3400" dirty="0" smtClean="0"/>
              <a:t>ust Follow </a:t>
            </a:r>
            <a:r>
              <a:rPr lang="en-US" sz="3400" dirty="0"/>
              <a:t>T</a:t>
            </a:r>
            <a:r>
              <a:rPr lang="en-US" sz="3400" dirty="0" smtClean="0"/>
              <a:t>hese Steps</a:t>
            </a:r>
            <a:r>
              <a:rPr lang="en-US" sz="3400" dirty="0"/>
              <a:t>:</a:t>
            </a:r>
            <a:r>
              <a:rPr lang="en-US" sz="2400" dirty="0"/>
              <a:t/>
            </a:r>
            <a:br>
              <a:rPr lang="en-US" sz="2400" dirty="0"/>
            </a:br>
            <a:endParaRPr lang="en-US" sz="2400" dirty="0"/>
          </a:p>
        </p:txBody>
      </p:sp>
      <p:sp>
        <p:nvSpPr>
          <p:cNvPr id="3" name="Content Placeholder 2"/>
          <p:cNvSpPr>
            <a:spLocks noGrp="1"/>
          </p:cNvSpPr>
          <p:nvPr>
            <p:ph sz="quarter" idx="1"/>
          </p:nvPr>
        </p:nvSpPr>
        <p:spPr>
          <a:xfrm>
            <a:off x="457200" y="1524000"/>
            <a:ext cx="8229600" cy="5189220"/>
          </a:xfrm>
        </p:spPr>
        <p:txBody>
          <a:bodyPr>
            <a:noAutofit/>
          </a:bodyPr>
          <a:lstStyle/>
          <a:p>
            <a:pPr marL="514350" indent="-514350">
              <a:buFont typeface="+mj-lt"/>
              <a:buAutoNum type="arabicParenR"/>
            </a:pPr>
            <a:r>
              <a:rPr lang="en-US" sz="2400" dirty="0" smtClean="0"/>
              <a:t>Set </a:t>
            </a:r>
            <a:r>
              <a:rPr lang="en-US" sz="2400" dirty="0"/>
              <a:t>expectations for positive </a:t>
            </a:r>
            <a:r>
              <a:rPr lang="en-US" sz="2400" dirty="0" smtClean="0"/>
              <a:t>behavior.</a:t>
            </a:r>
          </a:p>
          <a:p>
            <a:pPr marL="1257300" lvl="2" indent="-457200"/>
            <a:r>
              <a:rPr lang="en-US" sz="1800" dirty="0" smtClean="0"/>
              <a:t>Create </a:t>
            </a:r>
            <a:r>
              <a:rPr lang="en-US" sz="1800" dirty="0"/>
              <a:t>expectations for positive behavior and predictable </a:t>
            </a:r>
            <a:r>
              <a:rPr lang="en-US" sz="1800" dirty="0" smtClean="0"/>
              <a:t>routines for students.</a:t>
            </a:r>
          </a:p>
          <a:p>
            <a:pPr marL="1257300" lvl="2" indent="-457200"/>
            <a:r>
              <a:rPr lang="en-US" sz="1800" dirty="0" smtClean="0"/>
              <a:t>Post </a:t>
            </a:r>
            <a:r>
              <a:rPr lang="en-US" sz="1800" dirty="0"/>
              <a:t>expectations for positive behavior throughout the </a:t>
            </a:r>
            <a:r>
              <a:rPr lang="en-US" sz="1800" dirty="0" smtClean="0"/>
              <a:t>school.</a:t>
            </a:r>
          </a:p>
          <a:p>
            <a:pPr marL="1257300" lvl="2" indent="-457200"/>
            <a:r>
              <a:rPr lang="en-US" sz="1800" dirty="0" smtClean="0"/>
              <a:t>Regularly </a:t>
            </a:r>
            <a:r>
              <a:rPr lang="en-US" sz="1800" dirty="0"/>
              <a:t>communicate high expectations for student success </a:t>
            </a:r>
            <a:r>
              <a:rPr lang="en-US" sz="1800" dirty="0" smtClean="0"/>
              <a:t>demonstrating positive </a:t>
            </a:r>
            <a:r>
              <a:rPr lang="en-US" sz="1800" dirty="0"/>
              <a:t>behavior.</a:t>
            </a:r>
          </a:p>
          <a:p>
            <a:pPr marL="514350" indent="-514350">
              <a:buFont typeface="+mj-lt"/>
              <a:buAutoNum type="arabicParenR"/>
            </a:pPr>
            <a:r>
              <a:rPr lang="en-US" sz="2400" dirty="0" smtClean="0"/>
              <a:t>Teach </a:t>
            </a:r>
            <a:r>
              <a:rPr lang="en-US" sz="2400" dirty="0"/>
              <a:t>positive behavior.</a:t>
            </a:r>
          </a:p>
          <a:p>
            <a:pPr marL="1257300" lvl="2" indent="-457200"/>
            <a:r>
              <a:rPr lang="en-US" sz="1800" dirty="0" smtClean="0"/>
              <a:t>Build </a:t>
            </a:r>
            <a:r>
              <a:rPr lang="en-US" sz="1800" dirty="0"/>
              <a:t>positive relationships with students.</a:t>
            </a:r>
          </a:p>
          <a:p>
            <a:pPr marL="1257300" lvl="2" indent="-457200"/>
            <a:r>
              <a:rPr lang="en-US" sz="1800" dirty="0" smtClean="0"/>
              <a:t>Model </a:t>
            </a:r>
            <a:r>
              <a:rPr lang="en-US" sz="1800" dirty="0"/>
              <a:t>positive behavior for students.</a:t>
            </a:r>
          </a:p>
          <a:p>
            <a:pPr marL="1257300" lvl="2" indent="-457200"/>
            <a:r>
              <a:rPr lang="en-US" sz="1800" dirty="0" smtClean="0"/>
              <a:t>Explicitly </a:t>
            </a:r>
            <a:r>
              <a:rPr lang="en-US" sz="1800" dirty="0"/>
              <a:t>teach students how they can best demonstrate positive </a:t>
            </a:r>
            <a:r>
              <a:rPr lang="en-US" sz="1800" dirty="0" smtClean="0"/>
              <a:t>behavior and </a:t>
            </a:r>
            <a:r>
              <a:rPr lang="en-US" sz="1800" dirty="0"/>
              <a:t>follow expected routines. For example, specify expected </a:t>
            </a:r>
            <a:r>
              <a:rPr lang="en-US" sz="1800" dirty="0" smtClean="0"/>
              <a:t>behavior while </a:t>
            </a:r>
            <a:r>
              <a:rPr lang="en-US" sz="1800" dirty="0"/>
              <a:t>learning in the classroom, moving through the hallways, eating in </a:t>
            </a:r>
            <a:r>
              <a:rPr lang="en-US" sz="1800" dirty="0" smtClean="0"/>
              <a:t>the cafeteria</a:t>
            </a:r>
            <a:r>
              <a:rPr lang="en-US" sz="1800" dirty="0"/>
              <a:t>, entering the building, leaving at dismissal, etc.</a:t>
            </a:r>
          </a:p>
          <a:p>
            <a:pPr marL="1257300" lvl="2" indent="-457200"/>
            <a:r>
              <a:rPr lang="en-US" sz="1800" dirty="0" smtClean="0"/>
              <a:t>Practice </a:t>
            </a:r>
            <a:r>
              <a:rPr lang="en-US" sz="1800" dirty="0"/>
              <a:t>expected behavior with students in all settings</a:t>
            </a:r>
            <a:r>
              <a:rPr lang="en-US" sz="1800" dirty="0" smtClean="0"/>
              <a:t>.</a:t>
            </a:r>
            <a:endParaRPr lang="en-US" sz="1800"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3429000"/>
            <a:ext cx="2743200" cy="769620"/>
          </a:xfrm>
          <a:prstGeom prst="rect">
            <a:avLst/>
          </a:prstGeom>
          <a:noFill/>
        </p:spPr>
      </p:pic>
    </p:spTree>
    <p:extLst>
      <p:ext uri="{BB962C8B-B14F-4D97-AF65-F5344CB8AC3E}">
        <p14:creationId xmlns:p14="http://schemas.microsoft.com/office/powerpoint/2010/main" val="21367612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763000" cy="1037108"/>
          </a:xfrm>
        </p:spPr>
        <p:txBody>
          <a:bodyPr>
            <a:normAutofit fontScale="90000"/>
          </a:bodyPr>
          <a:lstStyle/>
          <a:p>
            <a:r>
              <a:rPr lang="en-US" sz="2400" dirty="0" smtClean="0"/>
              <a:t/>
            </a:r>
            <a:br>
              <a:rPr lang="en-US" sz="2400" dirty="0" smtClean="0"/>
            </a:br>
            <a:r>
              <a:rPr lang="en-US" sz="3400" dirty="0" smtClean="0"/>
              <a:t>In </a:t>
            </a:r>
            <a:r>
              <a:rPr lang="en-US" sz="3400" dirty="0"/>
              <a:t>Order to Guide Students to Positive Behavior, All School Staff Must Follow These Steps: </a:t>
            </a:r>
            <a:r>
              <a:rPr lang="en-US" sz="3400" dirty="0" smtClean="0"/>
              <a:t>(Cont’d.):</a:t>
            </a:r>
            <a:r>
              <a:rPr lang="en-US" sz="2400" dirty="0"/>
              <a:t/>
            </a:r>
            <a:br>
              <a:rPr lang="en-US" sz="2400" dirty="0"/>
            </a:br>
            <a:endParaRPr lang="en-US" sz="2400" dirty="0"/>
          </a:p>
        </p:txBody>
      </p:sp>
      <p:sp>
        <p:nvSpPr>
          <p:cNvPr id="3" name="Content Placeholder 2"/>
          <p:cNvSpPr>
            <a:spLocks noGrp="1"/>
          </p:cNvSpPr>
          <p:nvPr>
            <p:ph sz="quarter" idx="1"/>
          </p:nvPr>
        </p:nvSpPr>
        <p:spPr>
          <a:xfrm>
            <a:off x="457200" y="1828800"/>
            <a:ext cx="8229600" cy="4648200"/>
          </a:xfrm>
        </p:spPr>
        <p:txBody>
          <a:bodyPr>
            <a:normAutofit fontScale="62500" lnSpcReduction="20000"/>
          </a:bodyPr>
          <a:lstStyle/>
          <a:p>
            <a:pPr marL="514350" indent="-514350">
              <a:buFont typeface="+mj-lt"/>
              <a:buAutoNum type="arabicParenR" startAt="3"/>
            </a:pPr>
            <a:r>
              <a:rPr lang="en-US" sz="3800" dirty="0" smtClean="0"/>
              <a:t>Reinforce </a:t>
            </a:r>
            <a:r>
              <a:rPr lang="en-US" sz="3800" dirty="0"/>
              <a:t>positive behavior.</a:t>
            </a:r>
          </a:p>
          <a:p>
            <a:pPr lvl="1">
              <a:buFont typeface="Arial" panose="020B0604020202020204" pitchFamily="34" charset="0"/>
              <a:buChar char="•"/>
            </a:pPr>
            <a:r>
              <a:rPr lang="en-US" dirty="0" smtClean="0"/>
              <a:t>Regularly </a:t>
            </a:r>
            <a:r>
              <a:rPr lang="en-US" dirty="0"/>
              <a:t>review expectations for positive behavior, reteaching and </a:t>
            </a:r>
            <a:r>
              <a:rPr lang="en-US" dirty="0" smtClean="0"/>
              <a:t>allowing practice </a:t>
            </a:r>
            <a:r>
              <a:rPr lang="en-US" dirty="0"/>
              <a:t>as needed.</a:t>
            </a:r>
          </a:p>
          <a:p>
            <a:pPr lvl="1">
              <a:buFont typeface="Arial" panose="020B0604020202020204" pitchFamily="34" charset="0"/>
              <a:buChar char="•"/>
            </a:pPr>
            <a:r>
              <a:rPr lang="en-US" dirty="0" smtClean="0"/>
              <a:t>Provide </a:t>
            </a:r>
            <a:r>
              <a:rPr lang="en-US" dirty="0"/>
              <a:t>frequent feedback to students on their behavior, both appropriate</a:t>
            </a:r>
          </a:p>
          <a:p>
            <a:pPr marL="457200" lvl="1" indent="0">
              <a:buNone/>
            </a:pPr>
            <a:r>
              <a:rPr lang="en-US" dirty="0" smtClean="0"/>
              <a:t>      and </a:t>
            </a:r>
            <a:r>
              <a:rPr lang="en-US" dirty="0"/>
              <a:t>inappropriate, so they know if and how they are meeting the</a:t>
            </a:r>
          </a:p>
          <a:p>
            <a:pPr marL="457200" lvl="1" indent="0">
              <a:buNone/>
            </a:pPr>
            <a:r>
              <a:rPr lang="en-US" dirty="0" smtClean="0"/>
              <a:t>      school’s </a:t>
            </a:r>
            <a:r>
              <a:rPr lang="en-US" dirty="0"/>
              <a:t>expectations.</a:t>
            </a:r>
          </a:p>
          <a:p>
            <a:pPr lvl="1">
              <a:buFont typeface="Arial" panose="020B0604020202020204" pitchFamily="34" charset="0"/>
              <a:buChar char="•"/>
            </a:pPr>
            <a:r>
              <a:rPr lang="en-US" dirty="0" smtClean="0"/>
              <a:t>Praise </a:t>
            </a:r>
            <a:r>
              <a:rPr lang="en-US" dirty="0"/>
              <a:t>and reward students for demonstrating positive behavior, especially</a:t>
            </a:r>
          </a:p>
          <a:p>
            <a:pPr lvl="1">
              <a:buFont typeface="Arial" panose="020B0604020202020204" pitchFamily="34" charset="0"/>
              <a:buChar char="•"/>
            </a:pPr>
            <a:r>
              <a:rPr lang="en-US" dirty="0"/>
              <a:t>when it is a new behavior for that student</a:t>
            </a:r>
            <a:r>
              <a:rPr lang="en-US" dirty="0" smtClean="0"/>
              <a:t>.</a:t>
            </a:r>
          </a:p>
          <a:p>
            <a:pPr lvl="1">
              <a:buFont typeface="Arial" panose="020B0604020202020204" pitchFamily="34" charset="0"/>
              <a:buChar char="•"/>
            </a:pPr>
            <a:endParaRPr lang="en-US" dirty="0"/>
          </a:p>
          <a:p>
            <a:pPr marL="0" indent="0">
              <a:lnSpc>
                <a:spcPct val="120000"/>
              </a:lnSpc>
              <a:buNone/>
            </a:pPr>
            <a:r>
              <a:rPr lang="en-US" dirty="0"/>
              <a:t>By setting expectations, teaching students to meet those expectations, and</a:t>
            </a:r>
          </a:p>
          <a:p>
            <a:pPr marL="0" indent="0">
              <a:lnSpc>
                <a:spcPct val="120000"/>
              </a:lnSpc>
              <a:buNone/>
            </a:pPr>
            <a:r>
              <a:rPr lang="en-US" dirty="0"/>
              <a:t>regularly reinforcing appropriate behaviors, schools will see fewer incidents</a:t>
            </a:r>
          </a:p>
          <a:p>
            <a:pPr marL="0" indent="0">
              <a:lnSpc>
                <a:spcPct val="120000"/>
              </a:lnSpc>
              <a:buNone/>
            </a:pPr>
            <a:r>
              <a:rPr lang="en-US" dirty="0"/>
              <a:t>of inappropriate behavior and more time spent learning. For more </a:t>
            </a:r>
            <a:r>
              <a:rPr lang="en-US" dirty="0" smtClean="0"/>
              <a:t>information about </a:t>
            </a:r>
            <a:r>
              <a:rPr lang="en-US" dirty="0"/>
              <a:t>guiding students to positive behavior, </a:t>
            </a:r>
            <a:r>
              <a:rPr lang="en-US" dirty="0" smtClean="0"/>
              <a:t>                                    see </a:t>
            </a:r>
            <a:r>
              <a:rPr lang="en-US" dirty="0"/>
              <a:t>the Additional Resources section</a:t>
            </a:r>
            <a:r>
              <a:rPr lang="en-US" dirty="0" smtClean="0"/>
              <a:t>.</a:t>
            </a:r>
          </a:p>
          <a:p>
            <a:pPr marL="0" indent="0">
              <a:buNone/>
            </a:pPr>
            <a:endParaRPr lang="en-US" dirty="0"/>
          </a:p>
          <a:p>
            <a:pPr marL="0" indent="0">
              <a:buNone/>
            </a:pPr>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791200"/>
            <a:ext cx="2743200" cy="769620"/>
          </a:xfrm>
          <a:prstGeom prst="rect">
            <a:avLst/>
          </a:prstGeom>
          <a:noFill/>
        </p:spPr>
      </p:pic>
    </p:spTree>
    <p:extLst>
      <p:ext uri="{BB962C8B-B14F-4D97-AF65-F5344CB8AC3E}">
        <p14:creationId xmlns:p14="http://schemas.microsoft.com/office/powerpoint/2010/main" val="288619181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8292"/>
            <a:ext cx="8610600" cy="1037108"/>
          </a:xfrm>
        </p:spPr>
        <p:txBody>
          <a:bodyPr>
            <a:normAutofit fontScale="90000"/>
          </a:bodyPr>
          <a:lstStyle/>
          <a:p>
            <a:pPr marL="0" indent="0"/>
            <a:r>
              <a:rPr lang="en-US" sz="2400" dirty="0" smtClean="0"/>
              <a:t/>
            </a:r>
            <a:br>
              <a:rPr lang="en-US" sz="2400" dirty="0" smtClean="0"/>
            </a:br>
            <a:r>
              <a:rPr lang="en-US" sz="3100" dirty="0" smtClean="0"/>
              <a:t>When </a:t>
            </a:r>
            <a:r>
              <a:rPr lang="en-US" sz="3100" dirty="0"/>
              <a:t>E</a:t>
            </a:r>
            <a:r>
              <a:rPr lang="en-US" sz="3100" dirty="0" smtClean="0"/>
              <a:t>xpectations </a:t>
            </a:r>
            <a:r>
              <a:rPr lang="en-US" sz="3100" dirty="0"/>
              <a:t>are N</a:t>
            </a:r>
            <a:r>
              <a:rPr lang="en-US" sz="3100" dirty="0" smtClean="0"/>
              <a:t>ot </a:t>
            </a:r>
            <a:r>
              <a:rPr lang="en-US" sz="3100" dirty="0"/>
              <a:t>M</a:t>
            </a:r>
            <a:r>
              <a:rPr lang="en-US" sz="3100" dirty="0" smtClean="0"/>
              <a:t>et</a:t>
            </a:r>
            <a:r>
              <a:rPr lang="en-US" sz="3100" dirty="0"/>
              <a:t>, </a:t>
            </a:r>
            <a:r>
              <a:rPr lang="en-US" sz="3100" dirty="0" smtClean="0"/>
              <a:t>Use </a:t>
            </a:r>
            <a:r>
              <a:rPr lang="en-US" sz="3100" dirty="0"/>
              <a:t>I</a:t>
            </a:r>
            <a:r>
              <a:rPr lang="en-US" sz="3100" dirty="0" smtClean="0"/>
              <a:t>nstructive </a:t>
            </a:r>
            <a:r>
              <a:rPr lang="en-US" sz="3100" dirty="0"/>
              <a:t>and C</a:t>
            </a:r>
            <a:r>
              <a:rPr lang="en-US" sz="3100" dirty="0" smtClean="0"/>
              <a:t>orrective </a:t>
            </a:r>
            <a:r>
              <a:rPr lang="en-US" sz="3100" dirty="0"/>
              <a:t>C</a:t>
            </a:r>
            <a:r>
              <a:rPr lang="en-US" sz="3100" dirty="0" smtClean="0"/>
              <a:t>onsequences Early </a:t>
            </a:r>
            <a:r>
              <a:rPr lang="en-US" sz="3100" dirty="0"/>
              <a:t>and O</a:t>
            </a:r>
            <a:r>
              <a:rPr lang="en-US" sz="3100" dirty="0" smtClean="0"/>
              <a:t>ften</a:t>
            </a:r>
            <a:endParaRPr lang="en-US" sz="3100" dirty="0"/>
          </a:p>
        </p:txBody>
      </p:sp>
      <p:sp>
        <p:nvSpPr>
          <p:cNvPr id="3" name="Content Placeholder 2"/>
          <p:cNvSpPr>
            <a:spLocks noGrp="1"/>
          </p:cNvSpPr>
          <p:nvPr>
            <p:ph sz="quarter" idx="1"/>
          </p:nvPr>
        </p:nvSpPr>
        <p:spPr>
          <a:xfrm>
            <a:off x="457200" y="1752600"/>
            <a:ext cx="8229600" cy="4068763"/>
          </a:xfrm>
        </p:spPr>
        <p:txBody>
          <a:bodyPr>
            <a:normAutofit fontScale="55000" lnSpcReduction="20000"/>
          </a:bodyPr>
          <a:lstStyle/>
          <a:p>
            <a:pPr>
              <a:buFont typeface="Wingdings" panose="05000000000000000000" pitchFamily="2" charset="2"/>
              <a:buChar char="§"/>
            </a:pPr>
            <a:r>
              <a:rPr lang="en-US" dirty="0" smtClean="0"/>
              <a:t>Correct </a:t>
            </a:r>
            <a:r>
              <a:rPr lang="en-US" dirty="0"/>
              <a:t>behavior calmly and in a manner that demonstrates that the </a:t>
            </a:r>
            <a:r>
              <a:rPr lang="en-US" dirty="0" smtClean="0"/>
              <a:t>student is </a:t>
            </a:r>
            <a:r>
              <a:rPr lang="en-US" dirty="0"/>
              <a:t>safe and supported at school</a:t>
            </a:r>
            <a:r>
              <a:rPr lang="en-US" dirty="0" smtClean="0"/>
              <a:t>.</a:t>
            </a:r>
          </a:p>
          <a:p>
            <a:pPr>
              <a:buFont typeface="Wingdings" panose="05000000000000000000" pitchFamily="2" charset="2"/>
              <a:buChar char="§"/>
            </a:pPr>
            <a:endParaRPr lang="en-US" dirty="0"/>
          </a:p>
          <a:p>
            <a:pPr>
              <a:buFont typeface="Wingdings" panose="05000000000000000000" pitchFamily="2" charset="2"/>
              <a:buChar char="§"/>
            </a:pPr>
            <a:r>
              <a:rPr lang="en-US" dirty="0" smtClean="0"/>
              <a:t>View </a:t>
            </a:r>
            <a:r>
              <a:rPr lang="en-US" dirty="0"/>
              <a:t>inappropriate behavior as an instructional opportunity; reteach</a:t>
            </a:r>
          </a:p>
          <a:p>
            <a:pPr marL="0" indent="0">
              <a:buNone/>
            </a:pPr>
            <a:r>
              <a:rPr lang="en-US" dirty="0" smtClean="0"/>
              <a:t>       expectations </a:t>
            </a:r>
            <a:r>
              <a:rPr lang="en-US" dirty="0"/>
              <a:t>and allow the student to practice expected behavior</a:t>
            </a:r>
            <a:r>
              <a:rPr lang="en-US" dirty="0" smtClean="0"/>
              <a:t>.</a:t>
            </a:r>
          </a:p>
          <a:p>
            <a:pPr>
              <a:buFont typeface="Wingdings" panose="05000000000000000000" pitchFamily="2" charset="2"/>
              <a:buChar char="§"/>
            </a:pPr>
            <a:endParaRPr lang="en-US" dirty="0"/>
          </a:p>
          <a:p>
            <a:pPr>
              <a:buFont typeface="Wingdings" panose="05000000000000000000" pitchFamily="2" charset="2"/>
              <a:buChar char="§"/>
            </a:pPr>
            <a:r>
              <a:rPr lang="en-US" dirty="0" smtClean="0"/>
              <a:t>Use </a:t>
            </a:r>
            <a:r>
              <a:rPr lang="en-US" dirty="0"/>
              <a:t>consequences that promote student self-reflection: What harm was</a:t>
            </a:r>
          </a:p>
          <a:p>
            <a:pPr marL="0" indent="0">
              <a:buNone/>
            </a:pPr>
            <a:r>
              <a:rPr lang="en-US" dirty="0"/>
              <a:t> </a:t>
            </a:r>
            <a:r>
              <a:rPr lang="en-US" dirty="0" smtClean="0"/>
              <a:t>      caused</a:t>
            </a:r>
            <a:r>
              <a:rPr lang="en-US" dirty="0"/>
              <a:t>? What can be done to correct the harm? Why did the student make</a:t>
            </a:r>
          </a:p>
          <a:p>
            <a:pPr marL="0" indent="0">
              <a:buNone/>
            </a:pPr>
            <a:r>
              <a:rPr lang="en-US" dirty="0" smtClean="0"/>
              <a:t>       that </a:t>
            </a:r>
            <a:r>
              <a:rPr lang="en-US" dirty="0"/>
              <a:t>choice? What could they have done differently? What help does the</a:t>
            </a:r>
          </a:p>
          <a:p>
            <a:pPr marL="0" indent="0">
              <a:buNone/>
            </a:pPr>
            <a:r>
              <a:rPr lang="en-US" dirty="0" smtClean="0"/>
              <a:t>       student </a:t>
            </a:r>
            <a:r>
              <a:rPr lang="en-US" dirty="0"/>
              <a:t>need and from whom to make a different choice next time</a:t>
            </a:r>
            <a:r>
              <a:rPr lang="en-US" dirty="0" smtClean="0"/>
              <a:t>?</a:t>
            </a:r>
          </a:p>
          <a:p>
            <a:pPr>
              <a:buFont typeface="Wingdings" panose="05000000000000000000" pitchFamily="2" charset="2"/>
              <a:buChar char="§"/>
            </a:pPr>
            <a:endParaRPr lang="en-US" dirty="0"/>
          </a:p>
          <a:p>
            <a:pPr>
              <a:buFont typeface="Wingdings" panose="05000000000000000000" pitchFamily="2" charset="2"/>
              <a:buChar char="§"/>
            </a:pPr>
            <a:r>
              <a:rPr lang="en-US" dirty="0" smtClean="0"/>
              <a:t>Communicate </a:t>
            </a:r>
            <a:r>
              <a:rPr lang="en-US" dirty="0"/>
              <a:t>the importance of instructional time; correct student </a:t>
            </a:r>
            <a:r>
              <a:rPr lang="en-US" dirty="0" smtClean="0"/>
              <a:t>behavior and </a:t>
            </a:r>
            <a:r>
              <a:rPr lang="en-US" dirty="0"/>
              <a:t>return them to the instructional setting as quickly as possible</a:t>
            </a:r>
            <a:r>
              <a:rPr lang="en-US" dirty="0" smtClean="0"/>
              <a:t>.</a:t>
            </a:r>
          </a:p>
          <a:p>
            <a:pPr>
              <a:buFont typeface="Wingdings" panose="05000000000000000000" pitchFamily="2" charset="2"/>
              <a:buChar char="§"/>
            </a:pPr>
            <a:endParaRPr lang="en-US" dirty="0"/>
          </a:p>
          <a:p>
            <a:pPr>
              <a:buFont typeface="Wingdings" panose="05000000000000000000" pitchFamily="2" charset="2"/>
              <a:buChar char="§"/>
            </a:pPr>
            <a:r>
              <a:rPr lang="en-US" dirty="0" smtClean="0"/>
              <a:t>Document </a:t>
            </a:r>
            <a:r>
              <a:rPr lang="en-US" dirty="0"/>
              <a:t>the use of corrective consequences to track success</a:t>
            </a: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3715" y="5859780"/>
            <a:ext cx="2743200" cy="769620"/>
          </a:xfrm>
          <a:prstGeom prst="rect">
            <a:avLst/>
          </a:prstGeom>
          <a:noFill/>
        </p:spPr>
      </p:pic>
    </p:spTree>
    <p:extLst>
      <p:ext uri="{BB962C8B-B14F-4D97-AF65-F5344CB8AC3E}">
        <p14:creationId xmlns:p14="http://schemas.microsoft.com/office/powerpoint/2010/main" val="36435491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460635" y="350815"/>
            <a:ext cx="6987106" cy="915357"/>
          </a:xfrm>
        </p:spPr>
        <p:txBody>
          <a:bodyPr/>
          <a:lstStyle/>
          <a:p>
            <a:pPr eaLnBrk="1" hangingPunct="1"/>
            <a:r>
              <a:rPr lang="en-US" dirty="0">
                <a:latin typeface="Arial" panose="020B0604020202020204" pitchFamily="34" charset="0"/>
                <a:cs typeface="Arial" panose="020B0604020202020204" pitchFamily="34" charset="0"/>
              </a:rPr>
              <a:t>System Reminders</a:t>
            </a:r>
          </a:p>
        </p:txBody>
      </p:sp>
      <p:sp>
        <p:nvSpPr>
          <p:cNvPr id="17411" name="Rectangle 3"/>
          <p:cNvSpPr>
            <a:spLocks noGrp="1" noChangeArrowheads="1"/>
          </p:cNvSpPr>
          <p:nvPr>
            <p:ph idx="1"/>
          </p:nvPr>
        </p:nvSpPr>
        <p:spPr>
          <a:xfrm>
            <a:off x="599141" y="1621118"/>
            <a:ext cx="7848600" cy="4597400"/>
          </a:xfrm>
        </p:spPr>
        <p:txBody>
          <a:bodyPr>
            <a:normAutofit fontScale="92500" lnSpcReduction="10000"/>
          </a:bodyPr>
          <a:lstStyle/>
          <a:p>
            <a:r>
              <a:rPr lang="en-US" sz="3000" dirty="0">
                <a:latin typeface="Arial" panose="020B0604020202020204" pitchFamily="34" charset="0"/>
                <a:cs typeface="Arial" panose="020B0604020202020204" pitchFamily="34" charset="0"/>
              </a:rPr>
              <a:t>Our conference call line is integrated with Adobe Connect so phone and web participants can communicate with one another  – phone participants may want to mute their computer speakers.</a:t>
            </a:r>
          </a:p>
          <a:p>
            <a:endParaRPr lang="en-US" sz="3000" dirty="0">
              <a:latin typeface="Arial" panose="020B0604020202020204" pitchFamily="34" charset="0"/>
              <a:cs typeface="Arial" panose="020B0604020202020204" pitchFamily="34" charset="0"/>
            </a:endParaRPr>
          </a:p>
          <a:p>
            <a:r>
              <a:rPr lang="en-US" sz="3000" dirty="0">
                <a:latin typeface="Arial" panose="020B0604020202020204" pitchFamily="34" charset="0"/>
                <a:cs typeface="Arial" panose="020B0604020202020204" pitchFamily="34" charset="0"/>
              </a:rPr>
              <a:t>To mute your conference call land line, key *6</a:t>
            </a:r>
            <a:r>
              <a:rPr lang="en-US" sz="3000" dirty="0" smtClean="0">
                <a:latin typeface="Arial" panose="020B0604020202020204" pitchFamily="34" charset="0"/>
                <a:cs typeface="Arial" panose="020B0604020202020204" pitchFamily="34" charset="0"/>
              </a:rPr>
              <a:t>.</a:t>
            </a:r>
            <a:br>
              <a:rPr lang="en-US" sz="3000" dirty="0" smtClean="0">
                <a:latin typeface="Arial" panose="020B0604020202020204" pitchFamily="34" charset="0"/>
                <a:cs typeface="Arial" panose="020B0604020202020204" pitchFamily="34" charset="0"/>
              </a:rPr>
            </a:br>
            <a:endParaRPr lang="en-US" sz="3000" dirty="0">
              <a:latin typeface="Arial" panose="020B0604020202020204" pitchFamily="34" charset="0"/>
              <a:cs typeface="Arial" panose="020B0604020202020204" pitchFamily="34" charset="0"/>
            </a:endParaRPr>
          </a:p>
          <a:p>
            <a:r>
              <a:rPr lang="en-US" sz="3000" dirty="0">
                <a:latin typeface="Arial" panose="020B0604020202020204" pitchFamily="34" charset="0"/>
                <a:cs typeface="Arial" panose="020B0604020202020204" pitchFamily="34" charset="0"/>
              </a:rPr>
              <a:t>If your are on a cell, please use your mute feature. </a:t>
            </a:r>
          </a:p>
          <a:p>
            <a:pPr eaLnBrk="1" hangingPunct="1">
              <a:buFontTx/>
              <a:buNone/>
            </a:pPr>
            <a:endParaRPr lang="en-US" sz="1200" dirty="0">
              <a:latin typeface="Tw Cen MT" charset="0"/>
            </a:endParaRPr>
          </a:p>
        </p:txBody>
      </p:sp>
    </p:spTree>
    <p:extLst>
      <p:ext uri="{BB962C8B-B14F-4D97-AF65-F5344CB8AC3E}">
        <p14:creationId xmlns:p14="http://schemas.microsoft.com/office/powerpoint/2010/main" val="25770771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325" y="548246"/>
            <a:ext cx="7400108" cy="1037108"/>
          </a:xfrm>
        </p:spPr>
        <p:txBody>
          <a:bodyPr>
            <a:normAutofit fontScale="90000"/>
          </a:bodyPr>
          <a:lstStyle/>
          <a:p>
            <a:r>
              <a:rPr lang="en-US" sz="3200" dirty="0" smtClean="0"/>
              <a:t/>
            </a:r>
            <a:br>
              <a:rPr lang="en-US" sz="3200" dirty="0" smtClean="0"/>
            </a:br>
            <a:r>
              <a:rPr lang="en-US" sz="3600" dirty="0" smtClean="0"/>
              <a:t>Balanced and Restorative </a:t>
            </a:r>
            <a:br>
              <a:rPr lang="en-US" sz="3600" dirty="0" smtClean="0"/>
            </a:br>
            <a:r>
              <a:rPr lang="en-US" sz="3600" dirty="0" smtClean="0"/>
              <a:t> Justice Strategies</a:t>
            </a:r>
            <a:r>
              <a:rPr lang="en-US" dirty="0"/>
              <a:t/>
            </a:r>
            <a:br>
              <a:rPr lang="en-US" dirty="0"/>
            </a:br>
            <a:endParaRPr lang="en-US" dirty="0"/>
          </a:p>
        </p:txBody>
      </p:sp>
      <p:sp>
        <p:nvSpPr>
          <p:cNvPr id="3" name="Content Placeholder 2"/>
          <p:cNvSpPr>
            <a:spLocks noGrp="1"/>
          </p:cNvSpPr>
          <p:nvPr>
            <p:ph sz="quarter" idx="1"/>
          </p:nvPr>
        </p:nvSpPr>
        <p:spPr>
          <a:xfrm>
            <a:off x="457200" y="1752600"/>
            <a:ext cx="8153400" cy="4873752"/>
          </a:xfrm>
        </p:spPr>
        <p:txBody>
          <a:bodyPr>
            <a:noAutofit/>
          </a:bodyPr>
          <a:lstStyle/>
          <a:p>
            <a:pPr marL="0" indent="0">
              <a:buNone/>
            </a:pPr>
            <a:r>
              <a:rPr lang="en-US" sz="1900" dirty="0" smtClean="0"/>
              <a:t>Balanced and restorative justice strategies are ways of thinking about and</a:t>
            </a:r>
          </a:p>
          <a:p>
            <a:pPr marL="0" indent="0">
              <a:buNone/>
            </a:pPr>
            <a:r>
              <a:rPr lang="en-US" sz="1900" dirty="0" smtClean="0"/>
              <a:t>responding to conﬂicts and problems by involving all participants to identify what happened, describe how it affected everyone, and ﬁnd solutions to make things right.</a:t>
            </a:r>
          </a:p>
          <a:p>
            <a:pPr marL="0" indent="0">
              <a:buNone/>
            </a:pPr>
            <a:endParaRPr lang="en-US" sz="1050" dirty="0" smtClean="0"/>
          </a:p>
          <a:p>
            <a:pPr marL="0" indent="0">
              <a:buNone/>
            </a:pPr>
            <a:r>
              <a:rPr lang="en-US" sz="1900" dirty="0" smtClean="0"/>
              <a:t>These strategies are also called “Restorative Justice” and “Restorative Practices.”</a:t>
            </a:r>
          </a:p>
          <a:p>
            <a:pPr marL="0" indent="0">
              <a:buNone/>
            </a:pPr>
            <a:endParaRPr lang="en-US" sz="1050" dirty="0" smtClean="0"/>
          </a:p>
          <a:p>
            <a:pPr marL="0" indent="0">
              <a:buNone/>
            </a:pPr>
            <a:r>
              <a:rPr lang="en-US" sz="1900" dirty="0" smtClean="0"/>
              <a:t>The following is a listing of generally accepted restorative strategies. These</a:t>
            </a:r>
          </a:p>
          <a:p>
            <a:pPr marL="0" indent="0">
              <a:buNone/>
            </a:pPr>
            <a:r>
              <a:rPr lang="en-US" sz="1900" dirty="0" smtClean="0"/>
              <a:t>strategies may be used at the discretion of the principal in lieu of, or in addition to, certain other interventions set forth in the SCC, when all parties voluntarily agree to participate and the appropriate resources are available to support meaningful effort. This list is not exhaustive of all balanced and restorative justice strategies.</a:t>
            </a:r>
          </a:p>
          <a:p>
            <a:pPr marL="0" indent="0">
              <a:buNone/>
            </a:pPr>
            <a:endParaRPr lang="en-US" sz="1050" dirty="0" smtClean="0"/>
          </a:p>
          <a:p>
            <a:pPr marL="0" indent="0">
              <a:buNone/>
            </a:pPr>
            <a:r>
              <a:rPr lang="en-US" sz="1900" dirty="0" smtClean="0"/>
              <a:t>A guide for implementing these strategies is available by contacting the Department of Youth Development and Positive Behavior Supports at 553-1830.</a:t>
            </a:r>
          </a:p>
          <a:p>
            <a:pPr marL="0" indent="0">
              <a:buNone/>
            </a:pPr>
            <a:endParaRPr lang="en-US" sz="1800"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64966"/>
            <a:ext cx="2743200" cy="769620"/>
          </a:xfrm>
          <a:prstGeom prst="rect">
            <a:avLst/>
          </a:prstGeom>
          <a:noFill/>
        </p:spPr>
      </p:pic>
    </p:spTree>
    <p:extLst>
      <p:ext uri="{BB962C8B-B14F-4D97-AF65-F5344CB8AC3E}">
        <p14:creationId xmlns:p14="http://schemas.microsoft.com/office/powerpoint/2010/main" val="48139539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7937" y="418312"/>
            <a:ext cx="7400108" cy="1037108"/>
          </a:xfrm>
        </p:spPr>
        <p:txBody>
          <a:bodyPr>
            <a:normAutofit fontScale="90000"/>
          </a:bodyPr>
          <a:lstStyle/>
          <a:p>
            <a:r>
              <a:rPr lang="en-US" dirty="0" smtClean="0"/>
              <a:t>Implementation</a:t>
            </a:r>
            <a:br>
              <a:rPr lang="en-US" dirty="0" smtClean="0"/>
            </a:br>
            <a:r>
              <a:rPr lang="en-US" dirty="0" smtClean="0"/>
              <a:t>Guidelines</a:t>
            </a:r>
            <a:endParaRPr lang="en-US" dirty="0"/>
          </a:p>
        </p:txBody>
      </p:sp>
      <p:sp>
        <p:nvSpPr>
          <p:cNvPr id="3" name="Content Placeholder 2"/>
          <p:cNvSpPr>
            <a:spLocks noGrp="1"/>
          </p:cNvSpPr>
          <p:nvPr>
            <p:ph sz="quarter" idx="1"/>
          </p:nvPr>
        </p:nvSpPr>
        <p:spPr/>
        <p:txBody>
          <a:bodyPr>
            <a:normAutofit fontScale="70000" lnSpcReduction="20000"/>
          </a:bodyPr>
          <a:lstStyle/>
          <a:p>
            <a:pPr>
              <a:buFont typeface="Wingdings" panose="05000000000000000000" pitchFamily="2" charset="2"/>
              <a:buChar char="§"/>
            </a:pPr>
            <a:r>
              <a:rPr lang="en-US" sz="3400" dirty="0" smtClean="0"/>
              <a:t>“Restorative </a:t>
            </a:r>
            <a:r>
              <a:rPr lang="en-US" sz="3400" dirty="0"/>
              <a:t>Practices can be implemented by school personnel, community practitioners, parents, youth and volunteers. </a:t>
            </a:r>
            <a:endParaRPr lang="en-US" sz="3400" dirty="0" smtClean="0"/>
          </a:p>
          <a:p>
            <a:pPr>
              <a:buFont typeface="Wingdings" panose="05000000000000000000" pitchFamily="2" charset="2"/>
              <a:buChar char="§"/>
            </a:pPr>
            <a:r>
              <a:rPr lang="en-US" sz="3400" dirty="0" smtClean="0"/>
              <a:t>The </a:t>
            </a:r>
            <a:r>
              <a:rPr lang="en-US" sz="3400" dirty="0"/>
              <a:t>CPS Office of Social and Emotional Learning provides professional development in utilizing restorative questions, Restorative Conversations, empathetic listening skills, and other essential elements of the restorative justice philosophy.  </a:t>
            </a:r>
            <a:endParaRPr lang="en-US" sz="3400" dirty="0" smtClean="0"/>
          </a:p>
          <a:p>
            <a:pPr>
              <a:buFont typeface="Wingdings" panose="05000000000000000000" pitchFamily="2" charset="2"/>
              <a:buChar char="§"/>
            </a:pPr>
            <a:r>
              <a:rPr lang="en-US" sz="3400" dirty="0" smtClean="0"/>
              <a:t>Further</a:t>
            </a:r>
            <a:r>
              <a:rPr lang="en-US" sz="3400" dirty="0"/>
              <a:t>, Circle Keepers and peer conference members are trained to resolve conflict.  To insure the sustainability of Restorative Practices at a school, a person(s) should be designated to oversee the program and integrate the Restorative Practices philosophy into the overall culture, climate, and practices of the school as a whole</a:t>
            </a:r>
            <a:r>
              <a:rPr lang="en-US" sz="3400" dirty="0" smtClean="0"/>
              <a:t>.” </a:t>
            </a:r>
            <a:endParaRPr lang="en-US" sz="3400" dirty="0"/>
          </a:p>
          <a:p>
            <a:endParaRPr lang="en-US" dirty="0"/>
          </a:p>
          <a:p>
            <a:endParaRPr lang="en-US" dirty="0"/>
          </a:p>
        </p:txBody>
      </p:sp>
      <p:sp>
        <p:nvSpPr>
          <p:cNvPr id="5" name="TextBox 4"/>
          <p:cNvSpPr txBox="1"/>
          <p:nvPr/>
        </p:nvSpPr>
        <p:spPr>
          <a:xfrm>
            <a:off x="4386570" y="6467062"/>
            <a:ext cx="4031873" cy="276999"/>
          </a:xfrm>
          <a:prstGeom prst="rect">
            <a:avLst/>
          </a:prstGeom>
          <a:noFill/>
        </p:spPr>
        <p:txBody>
          <a:bodyPr wrap="none" rtlCol="0">
            <a:spAutoFit/>
          </a:bodyPr>
          <a:lstStyle/>
          <a:p>
            <a:r>
              <a:rPr lang="en-US" sz="1200" dirty="0" smtClean="0"/>
              <a:t>2013-2014 CPS OSEL Restorative Practice Guidelines</a:t>
            </a:r>
            <a:endParaRPr lang="en-US" sz="120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639" y="685800"/>
            <a:ext cx="2743200" cy="769620"/>
          </a:xfrm>
          <a:prstGeom prst="rect">
            <a:avLst/>
          </a:prstGeom>
          <a:noFill/>
        </p:spPr>
      </p:pic>
    </p:spTree>
    <p:extLst>
      <p:ext uri="{BB962C8B-B14F-4D97-AF65-F5344CB8AC3E}">
        <p14:creationId xmlns:p14="http://schemas.microsoft.com/office/powerpoint/2010/main" val="384541578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33400"/>
            <a:ext cx="7924800" cy="1143000"/>
          </a:xfrm>
        </p:spPr>
        <p:txBody>
          <a:bodyPr>
            <a:normAutofit fontScale="90000"/>
          </a:bodyPr>
          <a:lstStyle/>
          <a:p>
            <a:r>
              <a:rPr lang="en-US" dirty="0" smtClean="0"/>
              <a:t>Restorative </a:t>
            </a:r>
            <a:br>
              <a:rPr lang="en-US" dirty="0" smtClean="0"/>
            </a:br>
            <a:r>
              <a:rPr lang="en-US" dirty="0" smtClean="0"/>
              <a:t>Practices</a:t>
            </a:r>
            <a:r>
              <a:rPr lang="en-US" dirty="0"/>
              <a:t/>
            </a:r>
            <a:br>
              <a:rPr lang="en-US" dirty="0"/>
            </a:br>
            <a:endParaRPr lang="en-US" dirty="0"/>
          </a:p>
        </p:txBody>
      </p:sp>
      <p:pic>
        <p:nvPicPr>
          <p:cNvPr id="4" name="Content Placeholder 3"/>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399753" y="1937012"/>
            <a:ext cx="6039693" cy="4200000"/>
          </a:xfrm>
          <a:prstGeom prst="rect">
            <a:avLst/>
          </a:prstGeom>
          <a:noFill/>
          <a:ln>
            <a:noFill/>
          </a:ln>
        </p:spPr>
      </p:pic>
      <p:sp>
        <p:nvSpPr>
          <p:cNvPr id="6" name="TextBox 5"/>
          <p:cNvSpPr txBox="1"/>
          <p:nvPr/>
        </p:nvSpPr>
        <p:spPr>
          <a:xfrm>
            <a:off x="4386570" y="6467062"/>
            <a:ext cx="4031873" cy="276999"/>
          </a:xfrm>
          <a:prstGeom prst="rect">
            <a:avLst/>
          </a:prstGeom>
          <a:noFill/>
        </p:spPr>
        <p:txBody>
          <a:bodyPr wrap="none" rtlCol="0">
            <a:spAutoFit/>
          </a:bodyPr>
          <a:lstStyle/>
          <a:p>
            <a:r>
              <a:rPr lang="en-US" sz="1200" dirty="0" smtClean="0"/>
              <a:t>2013-2014 CPS OSEL Restorative Practice Guidelines</a:t>
            </a:r>
            <a:endParaRPr lang="en-US" sz="1200" dirty="0"/>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626" y="522060"/>
            <a:ext cx="2743200" cy="769620"/>
          </a:xfrm>
          <a:prstGeom prst="rect">
            <a:avLst/>
          </a:prstGeom>
          <a:noFill/>
        </p:spPr>
      </p:pic>
    </p:spTree>
    <p:extLst>
      <p:ext uri="{BB962C8B-B14F-4D97-AF65-F5344CB8AC3E}">
        <p14:creationId xmlns:p14="http://schemas.microsoft.com/office/powerpoint/2010/main" val="290363321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2438400"/>
            <a:ext cx="184731" cy="369332"/>
          </a:xfrm>
          <a:prstGeom prst="rect">
            <a:avLst/>
          </a:prstGeom>
          <a:noFill/>
        </p:spPr>
        <p:txBody>
          <a:bodyPr wrap="none" rtlCol="0">
            <a:spAutoFit/>
          </a:bodyPr>
          <a:lstStyle/>
          <a:p>
            <a:endParaRPr lang="en-US" dirty="0"/>
          </a:p>
        </p:txBody>
      </p:sp>
      <p:sp>
        <p:nvSpPr>
          <p:cNvPr id="4" name="Title 1"/>
          <p:cNvSpPr txBox="1">
            <a:spLocks/>
          </p:cNvSpPr>
          <p:nvPr/>
        </p:nvSpPr>
        <p:spPr>
          <a:xfrm>
            <a:off x="457200" y="457200"/>
            <a:ext cx="8153400" cy="7159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rgbClr val="3A54A5"/>
                </a:solidFill>
                <a:latin typeface="Cambria" pitchFamily="18" charset="0"/>
                <a:ea typeface="+mj-ea"/>
                <a:cs typeface="+mj-cs"/>
              </a:defRPr>
            </a:lvl1pPr>
          </a:lstStyle>
          <a:p>
            <a:r>
              <a:rPr lang="en-US" dirty="0" smtClean="0"/>
              <a:t>Alton High School</a:t>
            </a:r>
            <a:endParaRPr lang="en-US" dirty="0"/>
          </a:p>
        </p:txBody>
      </p:sp>
      <p:sp>
        <p:nvSpPr>
          <p:cNvPr id="6" name="Content Placeholder 2"/>
          <p:cNvSpPr txBox="1">
            <a:spLocks/>
          </p:cNvSpPr>
          <p:nvPr/>
        </p:nvSpPr>
        <p:spPr>
          <a:xfrm>
            <a:off x="609600" y="1295400"/>
            <a:ext cx="8382000" cy="5410200"/>
          </a:xfrm>
          <a:prstGeom prst="rect">
            <a:avLst/>
          </a:prstGeom>
        </p:spPr>
        <p:txBody>
          <a:bodyPr>
            <a:normAutofit fontScale="92500" lnSpcReduction="10000"/>
          </a:bodyPr>
          <a:lstStyle>
            <a:lvl1pPr marL="342900" indent="-342900" algn="l" defTabSz="914400" rtl="0" eaLnBrk="1" latinLnBrk="0" hangingPunct="1">
              <a:spcBef>
                <a:spcPct val="20000"/>
              </a:spcBef>
              <a:buClr>
                <a:srgbClr val="3A54A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3A54A5"/>
              </a:buClr>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3A54A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3A54A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3A54A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pPr>
            <a:r>
              <a:rPr lang="en-US" sz="2600" dirty="0"/>
              <a:t>After school group to reduce out of school suspensions (OSS) for students with substance or physical aggression (Fall 2011</a:t>
            </a:r>
            <a:r>
              <a:rPr lang="en-US" sz="2600" dirty="0" smtClean="0"/>
              <a:t>) </a:t>
            </a:r>
            <a:r>
              <a:rPr lang="en-US" sz="2600" dirty="0" smtClean="0">
                <a:solidFill>
                  <a:srgbClr val="FF0000"/>
                </a:solidFill>
              </a:rPr>
              <a:t>Resulted in 57% decrease in ODRs</a:t>
            </a:r>
          </a:p>
          <a:p>
            <a:pPr>
              <a:buFont typeface="Wingdings" pitchFamily="2" charset="2"/>
              <a:buChar char="§"/>
            </a:pPr>
            <a:r>
              <a:rPr lang="en-US" sz="2600" dirty="0"/>
              <a:t>At the end of 2011-12, 55 students had been referred to the four-session program. Only 37 completed the program (67%) and six of this group had repeated </a:t>
            </a:r>
            <a:r>
              <a:rPr lang="en-US" sz="2600" dirty="0" smtClean="0"/>
              <a:t>offenses</a:t>
            </a:r>
          </a:p>
          <a:p>
            <a:pPr>
              <a:buFont typeface="Wingdings" pitchFamily="2" charset="2"/>
              <a:buChar char="§"/>
            </a:pPr>
            <a:r>
              <a:rPr lang="en-US" sz="2600" dirty="0"/>
              <a:t>In 2012-13, in an effort to improve the process and impact, the school's  coach incorporated restorative practices into the </a:t>
            </a:r>
            <a:r>
              <a:rPr lang="en-US" sz="2600" dirty="0" smtClean="0"/>
              <a:t>program</a:t>
            </a:r>
          </a:p>
          <a:p>
            <a:pPr>
              <a:buFont typeface="Wingdings" pitchFamily="2" charset="2"/>
              <a:buChar char="§"/>
            </a:pPr>
            <a:r>
              <a:rPr lang="en-US" sz="2600" dirty="0"/>
              <a:t>The more interactive format had students meet in a circle, discuss the harm caused, and the relationships impacted by their actions.  </a:t>
            </a:r>
            <a:endParaRPr lang="en-US" sz="2600" dirty="0" smtClean="0"/>
          </a:p>
          <a:p>
            <a:pPr>
              <a:buFont typeface="Wingdings" pitchFamily="2" charset="2"/>
              <a:buChar char="§"/>
            </a:pPr>
            <a:r>
              <a:rPr lang="en-US" sz="2600" dirty="0"/>
              <a:t>In 2012-13, 30 out of 41 referred students completed the program (73%), with only one student having a repeat offense.</a:t>
            </a:r>
            <a:r>
              <a:rPr lang="en-US" sz="2400" dirty="0"/>
              <a:t>  </a:t>
            </a:r>
            <a:r>
              <a:rPr lang="en-US" sz="2800" dirty="0"/>
              <a:t/>
            </a:r>
            <a:br>
              <a:rPr lang="en-US" sz="2800" dirty="0"/>
            </a:br>
            <a:endParaRPr lang="en-US" sz="3000" dirty="0"/>
          </a:p>
        </p:txBody>
      </p:sp>
    </p:spTree>
    <p:extLst>
      <p:ext uri="{BB962C8B-B14F-4D97-AF65-F5344CB8AC3E}">
        <p14:creationId xmlns:p14="http://schemas.microsoft.com/office/powerpoint/2010/main" val="173573519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
            </a:r>
            <a:br>
              <a:rPr lang="en-US" sz="3600" dirty="0" smtClean="0"/>
            </a:br>
            <a:r>
              <a:rPr lang="en-US" sz="3600" dirty="0"/>
              <a:t>Alton </a:t>
            </a:r>
            <a:r>
              <a:rPr lang="en-US" sz="3600" dirty="0" smtClean="0"/>
              <a:t>HS Integration </a:t>
            </a:r>
            <a:r>
              <a:rPr lang="en-US" sz="3600" dirty="0"/>
              <a:t>of Restorative Justice Enhances </a:t>
            </a:r>
            <a:r>
              <a:rPr lang="en-US" sz="3600" dirty="0" smtClean="0"/>
              <a:t>Tier </a:t>
            </a:r>
            <a:r>
              <a:rPr lang="en-US" sz="3600" dirty="0"/>
              <a:t>2 Supports </a:t>
            </a:r>
            <a:r>
              <a:rPr lang="en-US" dirty="0"/>
              <a:t/>
            </a:r>
            <a:br>
              <a:rPr lang="en-US" dirty="0"/>
            </a:br>
            <a:endParaRPr lang="en-US" dirty="0"/>
          </a:p>
        </p:txBody>
      </p:sp>
      <p:sp>
        <p:nvSpPr>
          <p:cNvPr id="3" name="Content Placeholder 2"/>
          <p:cNvSpPr>
            <a:spLocks noGrp="1"/>
          </p:cNvSpPr>
          <p:nvPr>
            <p:ph idx="1"/>
          </p:nvPr>
        </p:nvSpPr>
        <p:spPr>
          <a:xfrm>
            <a:off x="838200" y="5029200"/>
            <a:ext cx="7772400" cy="2124075"/>
          </a:xfrm>
        </p:spPr>
        <p:txBody>
          <a:bodyPr>
            <a:noAutofit/>
          </a:bodyPr>
          <a:lstStyle/>
          <a:p>
            <a:pPr>
              <a:buFont typeface="Wingdings" panose="05000000000000000000" pitchFamily="2" charset="2"/>
              <a:buChar char="§"/>
            </a:pPr>
            <a:r>
              <a:rPr lang="en-US" sz="2000" dirty="0" smtClean="0"/>
              <a:t>After-school group initiated </a:t>
            </a:r>
            <a:r>
              <a:rPr lang="en-US" sz="2000" dirty="0"/>
              <a:t>to reduce </a:t>
            </a:r>
            <a:r>
              <a:rPr lang="en-US" sz="2000" dirty="0" smtClean="0"/>
              <a:t>OSSs </a:t>
            </a:r>
            <a:r>
              <a:rPr lang="en-US" sz="2000" dirty="0"/>
              <a:t>for students with substance or physical aggression related discipline </a:t>
            </a:r>
            <a:r>
              <a:rPr lang="en-US" sz="2000" dirty="0" smtClean="0"/>
              <a:t>referrals </a:t>
            </a:r>
          </a:p>
          <a:p>
            <a:pPr lvl="1">
              <a:buFont typeface="Arial" panose="020B0604020202020204" pitchFamily="34" charset="0"/>
              <a:buChar char="•"/>
            </a:pPr>
            <a:r>
              <a:rPr lang="en-US" sz="2000" dirty="0" smtClean="0"/>
              <a:t>FY12 - 67% of </a:t>
            </a:r>
            <a:r>
              <a:rPr lang="en-US" sz="2000" dirty="0"/>
              <a:t>students completed the </a:t>
            </a:r>
            <a:r>
              <a:rPr lang="en-US" sz="2000" dirty="0" smtClean="0"/>
              <a:t>program</a:t>
            </a:r>
          </a:p>
          <a:p>
            <a:pPr lvl="1">
              <a:buFont typeface="Arial" panose="020B0604020202020204" pitchFamily="34" charset="0"/>
              <a:buChar char="•"/>
            </a:pPr>
            <a:r>
              <a:rPr lang="en-US" sz="2000" dirty="0" smtClean="0"/>
              <a:t>FY13 - 73% of students completed program when enhanced by restorative practices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524000"/>
            <a:ext cx="5944115" cy="337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5289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305800" cy="1143000"/>
          </a:xfrm>
        </p:spPr>
        <p:txBody>
          <a:bodyPr vert="horz" anchor="ctr">
            <a:noAutofit/>
          </a:bodyPr>
          <a:lstStyle/>
          <a:p>
            <a:r>
              <a:rPr lang="en-US" dirty="0"/>
              <a:t>Mt. Carmel Middle School – </a:t>
            </a:r>
            <a:br>
              <a:rPr lang="en-US" dirty="0"/>
            </a:br>
            <a:r>
              <a:rPr lang="en-US" dirty="0"/>
              <a:t>Mt. Carmel, </a:t>
            </a:r>
            <a:r>
              <a:rPr lang="en-US" dirty="0" smtClean="0"/>
              <a:t>IL</a:t>
            </a:r>
            <a:endParaRPr lang="en-US" dirty="0"/>
          </a:p>
        </p:txBody>
      </p:sp>
      <p:sp>
        <p:nvSpPr>
          <p:cNvPr id="5" name="Content Placeholder 4"/>
          <p:cNvSpPr>
            <a:spLocks noGrp="1"/>
          </p:cNvSpPr>
          <p:nvPr>
            <p:ph idx="1"/>
          </p:nvPr>
        </p:nvSpPr>
        <p:spPr>
          <a:xfrm>
            <a:off x="457200" y="1905000"/>
            <a:ext cx="8458200" cy="4724400"/>
          </a:xfrm>
        </p:spPr>
        <p:txBody>
          <a:bodyPr>
            <a:normAutofit/>
          </a:bodyPr>
          <a:lstStyle/>
          <a:p>
            <a:pPr>
              <a:buFont typeface="Wingdings" pitchFamily="2" charset="2"/>
              <a:buChar char="§"/>
            </a:pPr>
            <a:r>
              <a:rPr lang="en-US" sz="2600" dirty="0" smtClean="0"/>
              <a:t>Using the “repairing harm” principle to integrate restorative practices into SWPBIS</a:t>
            </a:r>
          </a:p>
          <a:p>
            <a:pPr>
              <a:buFont typeface="Wingdings" pitchFamily="2" charset="2"/>
              <a:buChar char="§"/>
            </a:pPr>
            <a:r>
              <a:rPr lang="en-US" sz="2600" dirty="0" smtClean="0"/>
              <a:t>Problem-solving skills taught via targeted groups, with students identified by ODRs or staff/parent nomination</a:t>
            </a:r>
          </a:p>
          <a:p>
            <a:pPr>
              <a:buFont typeface="Wingdings" pitchFamily="2" charset="2"/>
              <a:buChar char="§"/>
            </a:pPr>
            <a:r>
              <a:rPr lang="en-US" sz="2600" dirty="0" smtClean="0"/>
              <a:t>Skills and steps for problem-solving are defined, taught, modeled, practiced, acknowledged, and re-taught as needed</a:t>
            </a:r>
          </a:p>
          <a:p>
            <a:pPr>
              <a:buFont typeface="Wingdings" pitchFamily="2" charset="2"/>
              <a:buChar char="§"/>
            </a:pPr>
            <a:r>
              <a:rPr lang="en-US" sz="2600" dirty="0" smtClean="0"/>
              <a:t>Groups also discuss the problem behavior that caused harm and focus dialogue around taking responsibility, listening to the victim, and repairing the harm done</a:t>
            </a:r>
          </a:p>
          <a:p>
            <a:endParaRPr lang="en-US" sz="2600" dirty="0" smtClean="0"/>
          </a:p>
          <a:p>
            <a:endParaRPr lang="en-US" sz="2600" dirty="0"/>
          </a:p>
        </p:txBody>
      </p:sp>
    </p:spTree>
    <p:extLst>
      <p:ext uri="{BB962C8B-B14F-4D97-AF65-F5344CB8AC3E}">
        <p14:creationId xmlns:p14="http://schemas.microsoft.com/office/powerpoint/2010/main" val="1180744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82000" cy="1143000"/>
          </a:xfrm>
        </p:spPr>
        <p:txBody>
          <a:bodyPr>
            <a:noAutofit/>
          </a:bodyPr>
          <a:lstStyle/>
          <a:p>
            <a:r>
              <a:rPr lang="en-US" dirty="0"/>
              <a:t>Mt. Carmel Middle </a:t>
            </a:r>
            <a:r>
              <a:rPr lang="en-US" dirty="0" smtClean="0"/>
              <a:t>School Results</a:t>
            </a:r>
            <a:endParaRPr lang="en-US" dirty="0"/>
          </a:p>
        </p:txBody>
      </p:sp>
      <p:sp>
        <p:nvSpPr>
          <p:cNvPr id="3" name="Content Placeholder 2"/>
          <p:cNvSpPr>
            <a:spLocks noGrp="1"/>
          </p:cNvSpPr>
          <p:nvPr>
            <p:ph idx="1"/>
          </p:nvPr>
        </p:nvSpPr>
        <p:spPr>
          <a:xfrm>
            <a:off x="609600" y="1752600"/>
            <a:ext cx="7696200" cy="4525963"/>
          </a:xfrm>
        </p:spPr>
        <p:txBody>
          <a:bodyPr>
            <a:normAutofit/>
          </a:bodyPr>
          <a:lstStyle/>
          <a:p>
            <a:pPr>
              <a:buFont typeface="Wingdings" pitchFamily="2" charset="2"/>
              <a:buChar char="§"/>
            </a:pPr>
            <a:r>
              <a:rPr lang="en-US" sz="3000" dirty="0" smtClean="0"/>
              <a:t>Groups were conducted in the fall and spring semesters of the 2012-13 school year</a:t>
            </a:r>
          </a:p>
          <a:p>
            <a:pPr>
              <a:buFont typeface="Wingdings" pitchFamily="2" charset="2"/>
              <a:buChar char="§"/>
            </a:pPr>
            <a:r>
              <a:rPr lang="en-US" sz="3000" dirty="0" smtClean="0"/>
              <a:t>Resulted in 57% decrease in ODRs</a:t>
            </a:r>
          </a:p>
          <a:p>
            <a:pPr>
              <a:buFont typeface="Wingdings" pitchFamily="2" charset="2"/>
              <a:buChar char="§"/>
            </a:pPr>
            <a:r>
              <a:rPr lang="en-US" sz="3000" dirty="0" smtClean="0"/>
              <a:t>By applying a response to intervention process, 2 students were identified as needing higher level intervention with more individualized features</a:t>
            </a:r>
            <a:endParaRPr lang="en-US" sz="3000" dirty="0"/>
          </a:p>
        </p:txBody>
      </p:sp>
    </p:spTree>
    <p:extLst>
      <p:ext uri="{BB962C8B-B14F-4D97-AF65-F5344CB8AC3E}">
        <p14:creationId xmlns:p14="http://schemas.microsoft.com/office/powerpoint/2010/main" val="258412223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9485"/>
            <a:ext cx="7772400" cy="1058409"/>
          </a:xfrm>
        </p:spPr>
        <p:txBody>
          <a:bodyPr>
            <a:noAutofit/>
          </a:bodyPr>
          <a:lstStyle/>
          <a:p>
            <a:r>
              <a:rPr lang="en-US" sz="3200" dirty="0" smtClean="0"/>
              <a:t>Garden Hills School Champaign, IL</a:t>
            </a:r>
            <a:br>
              <a:rPr lang="en-US" sz="3200" dirty="0" smtClean="0"/>
            </a:br>
            <a:r>
              <a:rPr lang="en-US" sz="3200" dirty="0" smtClean="0"/>
              <a:t>Delores Lloyd, Principal</a:t>
            </a:r>
            <a:br>
              <a:rPr lang="en-US" sz="3200" dirty="0" smtClean="0"/>
            </a:br>
            <a:r>
              <a:rPr lang="en-US" sz="3200" dirty="0" smtClean="0"/>
              <a:t>Jill Johnson, Asst. Principal</a:t>
            </a:r>
            <a:endParaRPr lang="en-US" sz="3200" dirty="0"/>
          </a:p>
        </p:txBody>
      </p:sp>
      <p:sp>
        <p:nvSpPr>
          <p:cNvPr id="3" name="Content Placeholder 2"/>
          <p:cNvSpPr>
            <a:spLocks noGrp="1"/>
          </p:cNvSpPr>
          <p:nvPr>
            <p:ph idx="1"/>
          </p:nvPr>
        </p:nvSpPr>
        <p:spPr/>
        <p:txBody>
          <a:bodyPr/>
          <a:lstStyle/>
          <a:p>
            <a:r>
              <a:rPr lang="en-US" dirty="0" smtClean="0"/>
              <a:t>Elementary Building in Champaign, Illinois</a:t>
            </a:r>
          </a:p>
          <a:p>
            <a:r>
              <a:rPr lang="en-US" dirty="0" smtClean="0"/>
              <a:t>36% Latino, 33% Black, 11% White, bilingual, 87% poverty</a:t>
            </a:r>
          </a:p>
          <a:p>
            <a:r>
              <a:rPr lang="en-US" dirty="0" smtClean="0"/>
              <a:t>Added 3 pieces to their PBIS framework to impact school climate:</a:t>
            </a:r>
          </a:p>
          <a:p>
            <a:pPr lvl="1"/>
            <a:r>
              <a:rPr lang="en-US" dirty="0" smtClean="0"/>
              <a:t>Circle training for all staff</a:t>
            </a:r>
          </a:p>
          <a:p>
            <a:pPr lvl="1"/>
            <a:r>
              <a:rPr lang="en-US" dirty="0" smtClean="0"/>
              <a:t>Restorative conversations</a:t>
            </a:r>
          </a:p>
          <a:p>
            <a:pPr lvl="1"/>
            <a:r>
              <a:rPr lang="en-US" dirty="0" smtClean="0"/>
              <a:t>Trauma training for all staff</a:t>
            </a:r>
            <a:endParaRPr lang="en-US" dirty="0"/>
          </a:p>
        </p:txBody>
      </p:sp>
    </p:spTree>
    <p:extLst>
      <p:ext uri="{BB962C8B-B14F-4D97-AF65-F5344CB8AC3E}">
        <p14:creationId xmlns:p14="http://schemas.microsoft.com/office/powerpoint/2010/main" val="44704878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grid"/>
          <p:cNvPicPr>
            <a:picLocks noChangeAspect="1" noChangeArrowheads="1"/>
          </p:cNvPicPr>
          <p:nvPr/>
        </p:nvPicPr>
        <p:blipFill>
          <a:blip r:embed="rId2">
            <a:extLst>
              <a:ext uri="{28A0092B-C50C-407E-A947-70E740481C1C}">
                <a14:useLocalDpi xmlns:a14="http://schemas.microsoft.com/office/drawing/2010/main" val="0"/>
              </a:ext>
            </a:extLst>
          </a:blip>
          <a:srcRect l="10001" t="3333" r="10001"/>
          <a:stretch>
            <a:fillRect/>
          </a:stretch>
        </p:blipFill>
        <p:spPr bwMode="auto">
          <a:xfrm>
            <a:off x="1905000" y="1470025"/>
            <a:ext cx="5486400" cy="506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txBox="1">
            <a:spLocks noChangeArrowheads="1"/>
          </p:cNvSpPr>
          <p:nvPr/>
        </p:nvSpPr>
        <p:spPr bwMode="auto">
          <a:xfrm>
            <a:off x="214312" y="1588"/>
            <a:ext cx="8534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n-US" sz="3200" b="1" dirty="0" smtClean="0">
              <a:latin typeface="Arial" charset="0"/>
            </a:endParaRPr>
          </a:p>
          <a:p>
            <a:pPr algn="ctr" eaLnBrk="1" hangingPunct="1"/>
            <a:r>
              <a:rPr lang="en-US" sz="3200" b="1" dirty="0" smtClean="0">
                <a:solidFill>
                  <a:srgbClr val="31859C"/>
                </a:solidFill>
                <a:latin typeface="+mj-lt"/>
              </a:rPr>
              <a:t>Social Discipline Window</a:t>
            </a:r>
            <a:r>
              <a:rPr lang="en-US" sz="3200" b="1" dirty="0">
                <a:latin typeface="+mj-lt"/>
              </a:rPr>
              <a:t/>
            </a:r>
            <a:br>
              <a:rPr lang="en-US" sz="3200" b="1" dirty="0">
                <a:latin typeface="+mj-lt"/>
              </a:rPr>
            </a:br>
            <a:endParaRPr lang="en-US" sz="2800" b="1"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7163"/>
            <a:ext cx="35401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297797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to Discipline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3822778"/>
              </p:ext>
            </p:extLst>
          </p:nvPr>
        </p:nvGraphicFramePr>
        <p:xfrm>
          <a:off x="228600" y="1143000"/>
          <a:ext cx="8686800" cy="5669280"/>
        </p:xfrm>
        <a:graphic>
          <a:graphicData uri="http://schemas.openxmlformats.org/drawingml/2006/table">
            <a:tbl>
              <a:tblPr firstRow="1" bandRow="1">
                <a:tableStyleId>{5C22544A-7EE6-4342-B048-85BDC9FD1C3A}</a:tableStyleId>
              </a:tblPr>
              <a:tblGrid>
                <a:gridCol w="4343400"/>
                <a:gridCol w="4343400"/>
              </a:tblGrid>
              <a:tr h="336325">
                <a:tc>
                  <a:txBody>
                    <a:bodyPr/>
                    <a:lstStyle/>
                    <a:p>
                      <a:pPr algn="ctr"/>
                      <a:r>
                        <a:rPr lang="en-US" dirty="0" smtClean="0"/>
                        <a:t>Retributive Justice</a:t>
                      </a:r>
                      <a:endParaRPr lang="en-US" dirty="0"/>
                    </a:p>
                  </a:txBody>
                  <a:tcPr/>
                </a:tc>
                <a:tc>
                  <a:txBody>
                    <a:bodyPr/>
                    <a:lstStyle/>
                    <a:p>
                      <a:pPr algn="ctr"/>
                      <a:r>
                        <a:rPr lang="en-US" dirty="0" smtClean="0"/>
                        <a:t>Restorative Justice</a:t>
                      </a:r>
                      <a:endParaRPr lang="en-US" dirty="0"/>
                    </a:p>
                  </a:txBody>
                  <a:tcPr/>
                </a:tc>
              </a:tr>
              <a:tr h="5226275">
                <a:tc>
                  <a:txBody>
                    <a:bodyPr/>
                    <a:lstStyle/>
                    <a:p>
                      <a:pPr marL="285750" indent="-285750" algn="l">
                        <a:buFont typeface="Arial" panose="020B0604020202020204" pitchFamily="34" charset="0"/>
                        <a:buChar char="•"/>
                      </a:pPr>
                      <a:r>
                        <a:rPr lang="en-US" dirty="0" smtClean="0"/>
                        <a:t>Blame</a:t>
                      </a:r>
                      <a:r>
                        <a:rPr lang="en-US" baseline="0" dirty="0" smtClean="0"/>
                        <a:t> and punishment; directives/orders</a:t>
                      </a:r>
                    </a:p>
                    <a:p>
                      <a:pPr marL="0" indent="0" algn="l">
                        <a:buFont typeface="Arial" panose="020B0604020202020204" pitchFamily="34" charset="0"/>
                        <a:buNone/>
                      </a:pPr>
                      <a:endParaRPr lang="en-US" baseline="0" dirty="0" smtClean="0"/>
                    </a:p>
                    <a:p>
                      <a:pPr marL="285750" indent="-285750" algn="l">
                        <a:buFont typeface="Arial" panose="020B0604020202020204" pitchFamily="34" charset="0"/>
                        <a:buChar char="•"/>
                      </a:pPr>
                      <a:r>
                        <a:rPr lang="en-US" baseline="0" dirty="0" smtClean="0"/>
                        <a:t>Enquiry: What school/classroom/playground rule was broken? Who is to blame? What punishment/sanction is deserved?</a:t>
                      </a:r>
                    </a:p>
                    <a:p>
                      <a:pPr marL="0" indent="0" algn="l">
                        <a:buFont typeface="Arial" panose="020B0604020202020204" pitchFamily="34" charset="0"/>
                        <a:buNone/>
                      </a:pPr>
                      <a:endParaRPr lang="en-US" baseline="0" dirty="0" smtClean="0"/>
                    </a:p>
                    <a:p>
                      <a:pPr marL="285750" indent="-285750" algn="l">
                        <a:buFont typeface="Arial" panose="020B0604020202020204" pitchFamily="34" charset="0"/>
                        <a:buChar char="•"/>
                      </a:pPr>
                      <a:r>
                        <a:rPr lang="en-US" baseline="0" dirty="0" smtClean="0"/>
                        <a:t>Approach –  forms of punitive consequences/sanctions: removal from class, isolation from class, detention, writing of lines, not allowed to go on a field trip, group punishment, humiliation, suspension, exclusion, yelling, and the like</a:t>
                      </a:r>
                    </a:p>
                    <a:p>
                      <a:pPr marL="0" indent="0" algn="l">
                        <a:buFont typeface="Arial" panose="020B0604020202020204" pitchFamily="34" charset="0"/>
                        <a:buNone/>
                      </a:pPr>
                      <a:endParaRPr lang="en-US" baseline="0" dirty="0" smtClean="0"/>
                    </a:p>
                    <a:p>
                      <a:pPr marL="285750" indent="-285750" algn="l">
                        <a:buFont typeface="Arial" panose="020B0604020202020204" pitchFamily="34" charset="0"/>
                        <a:buChar char="•"/>
                      </a:pPr>
                      <a:r>
                        <a:rPr lang="en-US" baseline="0" dirty="0" smtClean="0"/>
                        <a:t>Two broad hoped outcomes: 1.) inflict pain as a deterrent to the wrongdoer and others, and 2.) reduce reoffending</a:t>
                      </a:r>
                      <a:endParaRPr lang="en-US" dirty="0"/>
                    </a:p>
                  </a:txBody>
                  <a:tcPr/>
                </a:tc>
                <a:tc>
                  <a:txBody>
                    <a:bodyPr/>
                    <a:lstStyle/>
                    <a:p>
                      <a:pPr marL="285750" indent="-285750" algn="l">
                        <a:buFont typeface="Arial" panose="020B0604020202020204" pitchFamily="34" charset="0"/>
                        <a:buChar char="•"/>
                      </a:pPr>
                      <a:r>
                        <a:rPr lang="en-US" dirty="0" smtClean="0"/>
                        <a:t>Relationships</a:t>
                      </a:r>
                      <a:r>
                        <a:rPr lang="en-US" baseline="0" dirty="0" smtClean="0"/>
                        <a:t> and restoring harm</a:t>
                      </a:r>
                    </a:p>
                    <a:p>
                      <a:pPr marL="285750" indent="-285750" algn="l">
                        <a:buFont typeface="Arial" panose="020B0604020202020204" pitchFamily="34" charset="0"/>
                        <a:buChar char="•"/>
                      </a:pPr>
                      <a:endParaRPr lang="en-US" baseline="0" dirty="0" smtClean="0"/>
                    </a:p>
                    <a:p>
                      <a:pPr marL="285750" indent="-285750" algn="l">
                        <a:buFont typeface="Arial" panose="020B0604020202020204" pitchFamily="34" charset="0"/>
                        <a:buChar char="•"/>
                      </a:pPr>
                      <a:r>
                        <a:rPr lang="en-US" baseline="0" dirty="0" smtClean="0"/>
                        <a:t>Enquiry: What happened? What has been harmed? How? What needs to happen to repair the harm?</a:t>
                      </a:r>
                    </a:p>
                    <a:p>
                      <a:pPr marL="0" indent="0" algn="l">
                        <a:buFont typeface="Arial" panose="020B0604020202020204" pitchFamily="34" charset="0"/>
                        <a:buNone/>
                      </a:pPr>
                      <a:endParaRPr lang="en-US" baseline="0" dirty="0" smtClean="0"/>
                    </a:p>
                    <a:p>
                      <a:pPr marL="285750" indent="-285750" algn="l">
                        <a:buFont typeface="Arial" panose="020B0604020202020204" pitchFamily="34" charset="0"/>
                        <a:buChar char="•"/>
                      </a:pPr>
                      <a:endParaRPr lang="en-US" baseline="0" dirty="0" smtClean="0"/>
                    </a:p>
                    <a:p>
                      <a:pPr marL="285750" indent="-285750" algn="l">
                        <a:buFont typeface="Arial" panose="020B0604020202020204" pitchFamily="34" charset="0"/>
                        <a:buChar char="•"/>
                      </a:pPr>
                      <a:r>
                        <a:rPr lang="en-US" baseline="0" dirty="0" smtClean="0"/>
                        <a:t>Approach: When wrong is done we work with those involved to help them take responsibility for their behavior by understanding how their actions affected others, learn from the incident and to take what action is required to repair the harm.</a:t>
                      </a:r>
                      <a:endParaRPr lang="en-US" dirty="0" smtClean="0"/>
                    </a:p>
                    <a:p>
                      <a:pPr marL="285750" indent="-285750" algn="l">
                        <a:buFont typeface="Arial" panose="020B0604020202020204" pitchFamily="34" charset="0"/>
                        <a:buChar char="•"/>
                      </a:pPr>
                      <a:endParaRPr lang="en-US" dirty="0" smtClean="0"/>
                    </a:p>
                    <a:p>
                      <a:pPr marL="285750" indent="-285750" algn="l">
                        <a:buFont typeface="Arial" panose="020B0604020202020204" pitchFamily="34" charset="0"/>
                        <a:buChar char="•"/>
                      </a:pPr>
                      <a:r>
                        <a:rPr lang="en-US" dirty="0" smtClean="0"/>
                        <a:t>Outcomes:</a:t>
                      </a:r>
                      <a:r>
                        <a:rPr lang="en-US" baseline="0" dirty="0" smtClean="0"/>
                        <a:t> 1.) student is still a valued member of the community, and 2.) all parties have equal space to tell their stories, be understood, and right wrongs</a:t>
                      </a:r>
                      <a:endParaRPr lang="en-US" dirty="0"/>
                    </a:p>
                  </a:txBody>
                  <a:tcPr/>
                </a:tc>
              </a:tr>
            </a:tbl>
          </a:graphicData>
        </a:graphic>
      </p:graphicFrame>
      <p:sp>
        <p:nvSpPr>
          <p:cNvPr id="5" name="TextBox 4"/>
          <p:cNvSpPr txBox="1"/>
          <p:nvPr/>
        </p:nvSpPr>
        <p:spPr>
          <a:xfrm>
            <a:off x="6172200" y="29308"/>
            <a:ext cx="2819400" cy="369332"/>
          </a:xfrm>
          <a:prstGeom prst="rect">
            <a:avLst/>
          </a:prstGeom>
          <a:noFill/>
        </p:spPr>
        <p:txBody>
          <a:bodyPr wrap="square" rtlCol="0">
            <a:spAutoFit/>
          </a:bodyPr>
          <a:lstStyle/>
          <a:p>
            <a:r>
              <a:rPr lang="en-US" dirty="0" smtClean="0"/>
              <a:t>Thorsborne &amp; Blood, 2013</a:t>
            </a:r>
            <a:endParaRPr lang="en-US" dirty="0"/>
          </a:p>
        </p:txBody>
      </p:sp>
    </p:spTree>
    <p:extLst>
      <p:ext uri="{BB962C8B-B14F-4D97-AF65-F5344CB8AC3E}">
        <p14:creationId xmlns:p14="http://schemas.microsoft.com/office/powerpoint/2010/main" val="35091253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21" y="0"/>
            <a:ext cx="9546021"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6705600" y="609600"/>
            <a:ext cx="2286000" cy="2286000"/>
          </a:xfrm>
          <a:prstGeom prst="ellipse">
            <a:avLst/>
          </a:prstGeom>
          <a:noFill/>
          <a:ln w="1143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731479" y="2286000"/>
            <a:ext cx="2286000" cy="2286000"/>
          </a:xfrm>
          <a:prstGeom prst="ellipse">
            <a:avLst/>
          </a:prstGeom>
          <a:noFill/>
          <a:ln w="1143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760234" y="4419600"/>
            <a:ext cx="2286000" cy="2286000"/>
          </a:xfrm>
          <a:prstGeom prst="ellipse">
            <a:avLst/>
          </a:prstGeom>
          <a:noFill/>
          <a:ln w="1143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895600" y="4572000"/>
            <a:ext cx="2286000" cy="2286000"/>
          </a:xfrm>
          <a:prstGeom prst="ellipse">
            <a:avLst/>
          </a:prstGeom>
          <a:noFill/>
          <a:ln w="1143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066800" y="4724400"/>
            <a:ext cx="2286000" cy="2286000"/>
          </a:xfrm>
          <a:prstGeom prst="ellipse">
            <a:avLst/>
          </a:prstGeom>
          <a:noFill/>
          <a:ln w="1143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81000" y="4572000"/>
            <a:ext cx="2286000" cy="2286000"/>
          </a:xfrm>
          <a:prstGeom prst="ellipse">
            <a:avLst/>
          </a:prstGeom>
          <a:noFill/>
          <a:ln w="1143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75479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3" grpId="0" animBg="1"/>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7163"/>
            <a:ext cx="35401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1"/>
          <p:cNvSpPr txBox="1">
            <a:spLocks noChangeArrowheads="1"/>
          </p:cNvSpPr>
          <p:nvPr/>
        </p:nvSpPr>
        <p:spPr bwMode="auto">
          <a:xfrm>
            <a:off x="405606" y="403225"/>
            <a:ext cx="84328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3200" b="1" dirty="0" smtClean="0">
                <a:solidFill>
                  <a:srgbClr val="31859C"/>
                </a:solidFill>
                <a:latin typeface="+mj-lt"/>
              </a:rPr>
              <a:t>Five Characteristics </a:t>
            </a:r>
          </a:p>
          <a:p>
            <a:pPr algn="ctr" eaLnBrk="1" hangingPunct="1"/>
            <a:r>
              <a:rPr lang="en-US" sz="3200" b="1" dirty="0" smtClean="0">
                <a:solidFill>
                  <a:srgbClr val="31859C"/>
                </a:solidFill>
                <a:latin typeface="+mj-lt"/>
              </a:rPr>
              <a:t>Of Restorative Practices</a:t>
            </a:r>
          </a:p>
          <a:p>
            <a:pPr algn="ctr" eaLnBrk="1" hangingPunct="1"/>
            <a:r>
              <a:rPr lang="en-US" sz="1400" b="1" dirty="0" smtClean="0">
                <a:solidFill>
                  <a:srgbClr val="31859C"/>
                </a:solidFill>
                <a:latin typeface="Comic Sans MS" panose="030F0702030302020204" pitchFamily="66" charset="0"/>
              </a:rPr>
              <a:t>    </a:t>
            </a:r>
          </a:p>
          <a:p>
            <a:pPr algn="ctr" eaLnBrk="1" hangingPunct="1"/>
            <a:endParaRPr lang="en-US" sz="1400" b="1" dirty="0" smtClean="0">
              <a:solidFill>
                <a:srgbClr val="31859C"/>
              </a:solidFill>
              <a:latin typeface="Comic Sans MS" panose="030F0702030302020204" pitchFamily="66" charset="0"/>
            </a:endParaRPr>
          </a:p>
          <a:p>
            <a:pPr eaLnBrk="1" hangingPunct="1"/>
            <a:r>
              <a:rPr lang="en-US" sz="3200" b="1" dirty="0" smtClean="0">
                <a:latin typeface="Calibri" pitchFamily="34" charset="0"/>
              </a:rPr>
              <a:t>RELATIONSHIPS</a:t>
            </a:r>
            <a:r>
              <a:rPr lang="en-US" sz="3200" b="1" dirty="0">
                <a:latin typeface="Calibri" pitchFamily="34" charset="0"/>
              </a:rPr>
              <a:t>:</a:t>
            </a:r>
            <a:r>
              <a:rPr lang="en-US" sz="3200" dirty="0">
                <a:latin typeface="Calibri" pitchFamily="34" charset="0"/>
              </a:rPr>
              <a:t>  </a:t>
            </a:r>
          </a:p>
          <a:p>
            <a:pPr eaLnBrk="1" hangingPunct="1"/>
            <a:r>
              <a:rPr lang="en-US" dirty="0">
                <a:latin typeface="Calibri" pitchFamily="34" charset="0"/>
              </a:rPr>
              <a:t>Developing caring connections and finding common ground</a:t>
            </a:r>
          </a:p>
          <a:p>
            <a:pPr eaLnBrk="1" hangingPunct="1"/>
            <a:r>
              <a:rPr lang="en-US" sz="3200" b="1" dirty="0">
                <a:latin typeface="Calibri" pitchFamily="34" charset="0"/>
              </a:rPr>
              <a:t>RESPECT: </a:t>
            </a:r>
            <a:endParaRPr lang="en-US" sz="3200" dirty="0">
              <a:latin typeface="Calibri" pitchFamily="34" charset="0"/>
            </a:endParaRPr>
          </a:p>
          <a:p>
            <a:pPr eaLnBrk="1" hangingPunct="1"/>
            <a:r>
              <a:rPr lang="en-US" dirty="0">
                <a:latin typeface="Calibri" pitchFamily="34" charset="0"/>
              </a:rPr>
              <a:t>Listening to others’ opinions and valuing them</a:t>
            </a:r>
          </a:p>
          <a:p>
            <a:pPr eaLnBrk="1" hangingPunct="1"/>
            <a:r>
              <a:rPr lang="en-US" sz="3200" b="1" dirty="0">
                <a:latin typeface="Calibri" pitchFamily="34" charset="0"/>
              </a:rPr>
              <a:t>RESPONSIBILITY</a:t>
            </a:r>
            <a:r>
              <a:rPr lang="en-US" sz="3200" dirty="0">
                <a:latin typeface="Calibri" pitchFamily="34" charset="0"/>
              </a:rPr>
              <a:t>:</a:t>
            </a:r>
          </a:p>
          <a:p>
            <a:pPr eaLnBrk="1" hangingPunct="1"/>
            <a:r>
              <a:rPr lang="en-US" dirty="0">
                <a:latin typeface="Calibri" pitchFamily="34" charset="0"/>
              </a:rPr>
              <a:t>Being accountable for actions taken  </a:t>
            </a:r>
          </a:p>
          <a:p>
            <a:pPr eaLnBrk="1" hangingPunct="1"/>
            <a:r>
              <a:rPr lang="en-US" sz="3200" b="1" dirty="0">
                <a:latin typeface="Calibri" pitchFamily="34" charset="0"/>
              </a:rPr>
              <a:t>RESTORATION:</a:t>
            </a:r>
            <a:endParaRPr lang="en-US" sz="3200" dirty="0">
              <a:latin typeface="Calibri" pitchFamily="34" charset="0"/>
            </a:endParaRPr>
          </a:p>
          <a:p>
            <a:pPr eaLnBrk="1" hangingPunct="1"/>
            <a:r>
              <a:rPr lang="en-US" dirty="0">
                <a:latin typeface="Calibri" pitchFamily="34" charset="0"/>
              </a:rPr>
              <a:t>Repairing harm that has been caused</a:t>
            </a:r>
          </a:p>
          <a:p>
            <a:pPr eaLnBrk="1" hangingPunct="1"/>
            <a:r>
              <a:rPr lang="en-US" sz="3200" b="1" dirty="0">
                <a:latin typeface="Calibri" pitchFamily="34" charset="0"/>
              </a:rPr>
              <a:t>REINTEGRATION:</a:t>
            </a:r>
            <a:endParaRPr lang="en-US" sz="3200" dirty="0">
              <a:latin typeface="Calibri" pitchFamily="34" charset="0"/>
            </a:endParaRPr>
          </a:p>
          <a:p>
            <a:pPr eaLnBrk="1" hangingPunct="1"/>
            <a:r>
              <a:rPr lang="en-US" dirty="0">
                <a:latin typeface="Calibri" pitchFamily="34" charset="0"/>
              </a:rPr>
              <a:t>Ensuring all remain included and involved</a:t>
            </a:r>
          </a:p>
          <a:p>
            <a:pPr eaLnBrk="1" hangingPunct="1"/>
            <a:endParaRPr lang="en-US" dirty="0">
              <a:latin typeface="Arial" charset="0"/>
            </a:endParaRPr>
          </a:p>
        </p:txBody>
      </p:sp>
    </p:spTree>
    <p:extLst>
      <p:ext uri="{BB962C8B-B14F-4D97-AF65-F5344CB8AC3E}">
        <p14:creationId xmlns:p14="http://schemas.microsoft.com/office/powerpoint/2010/main" val="51797830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Circle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56602532"/>
              </p:ext>
            </p:extLst>
          </p:nvPr>
        </p:nvGraphicFramePr>
        <p:xfrm>
          <a:off x="152400" y="1295400"/>
          <a:ext cx="86868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3550822" y="3236966"/>
            <a:ext cx="2042355"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Circles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TextBox 2"/>
          <p:cNvSpPr txBox="1"/>
          <p:nvPr/>
        </p:nvSpPr>
        <p:spPr>
          <a:xfrm>
            <a:off x="6477000" y="1905000"/>
            <a:ext cx="2514600" cy="369332"/>
          </a:xfrm>
          <a:prstGeom prst="rect">
            <a:avLst/>
          </a:prstGeom>
          <a:noFill/>
        </p:spPr>
        <p:txBody>
          <a:bodyPr wrap="square" rtlCol="0">
            <a:spAutoFit/>
          </a:bodyPr>
          <a:lstStyle/>
          <a:p>
            <a:r>
              <a:rPr lang="en-US" dirty="0" smtClean="0">
                <a:solidFill>
                  <a:srgbClr val="00B050"/>
                </a:solidFill>
              </a:rPr>
              <a:t>Focus This School Year</a:t>
            </a:r>
            <a:endParaRPr lang="en-US" dirty="0">
              <a:solidFill>
                <a:srgbClr val="00B050"/>
              </a:solidFill>
            </a:endParaRPr>
          </a:p>
        </p:txBody>
      </p:sp>
    </p:spTree>
    <p:extLst>
      <p:ext uri="{BB962C8B-B14F-4D97-AF65-F5344CB8AC3E}">
        <p14:creationId xmlns:p14="http://schemas.microsoft.com/office/powerpoint/2010/main" val="117690375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Circle Basics</a:t>
            </a:r>
            <a:endParaRPr lang="en-US" dirty="0"/>
          </a:p>
        </p:txBody>
      </p:sp>
      <p:sp>
        <p:nvSpPr>
          <p:cNvPr id="3" name="Content Placeholder 2"/>
          <p:cNvSpPr>
            <a:spLocks noGrp="1"/>
          </p:cNvSpPr>
          <p:nvPr>
            <p:ph idx="1"/>
          </p:nvPr>
        </p:nvSpPr>
        <p:spPr/>
        <p:txBody>
          <a:bodyPr>
            <a:normAutofit fontScale="85000" lnSpcReduction="20000"/>
          </a:bodyPr>
          <a:lstStyle/>
          <a:p>
            <a:pPr lvl="1"/>
            <a:r>
              <a:rPr lang="en-US" dirty="0"/>
              <a:t>Circle components</a:t>
            </a:r>
          </a:p>
          <a:p>
            <a:pPr lvl="2"/>
            <a:r>
              <a:rPr lang="en-US" dirty="0"/>
              <a:t>Use of talking </a:t>
            </a:r>
            <a:r>
              <a:rPr lang="en-US" dirty="0" smtClean="0"/>
              <a:t>piece</a:t>
            </a:r>
          </a:p>
          <a:p>
            <a:pPr lvl="3"/>
            <a:r>
              <a:rPr lang="en-US" dirty="0"/>
              <a:t>The talking piece goes around the circle to each person</a:t>
            </a:r>
          </a:p>
          <a:p>
            <a:pPr lvl="4"/>
            <a:r>
              <a:rPr lang="en-US" dirty="0"/>
              <a:t>Students can choose to </a:t>
            </a:r>
            <a:r>
              <a:rPr lang="en-US" dirty="0" smtClean="0"/>
              <a:t>pass</a:t>
            </a:r>
            <a:endParaRPr lang="en-US" dirty="0"/>
          </a:p>
          <a:p>
            <a:pPr lvl="2"/>
            <a:r>
              <a:rPr lang="en-US" dirty="0"/>
              <a:t>Use of centering piece</a:t>
            </a:r>
          </a:p>
          <a:p>
            <a:pPr lvl="2"/>
            <a:r>
              <a:rPr lang="en-US" dirty="0"/>
              <a:t>Sit in </a:t>
            </a:r>
            <a:r>
              <a:rPr lang="en-US" dirty="0" smtClean="0"/>
              <a:t>circle</a:t>
            </a:r>
          </a:p>
          <a:p>
            <a:pPr marL="914400" lvl="2" indent="0">
              <a:buNone/>
            </a:pPr>
            <a:endParaRPr lang="en-US" dirty="0" smtClean="0"/>
          </a:p>
          <a:p>
            <a:pPr lvl="1"/>
            <a:r>
              <a:rPr lang="en-US" dirty="0" smtClean="0"/>
              <a:t>Establish </a:t>
            </a:r>
            <a:r>
              <a:rPr lang="en-US" dirty="0"/>
              <a:t>your class values through Circle and link to 3 school-wide </a:t>
            </a:r>
            <a:r>
              <a:rPr lang="en-US" dirty="0" smtClean="0"/>
              <a:t>expectations</a:t>
            </a:r>
          </a:p>
          <a:p>
            <a:pPr lvl="2"/>
            <a:r>
              <a:rPr lang="en-US" dirty="0" smtClean="0"/>
              <a:t>Starters: “What are you looking forward to this school year?” “What does an ideal school look like?” “What needs to happen in school for you to be comfortable?”</a:t>
            </a:r>
          </a:p>
          <a:p>
            <a:pPr lvl="2"/>
            <a:r>
              <a:rPr lang="en-US" dirty="0" smtClean="0"/>
              <a:t>Link this conversation to values </a:t>
            </a:r>
          </a:p>
          <a:p>
            <a:pPr lvl="2"/>
            <a:r>
              <a:rPr lang="en-US" dirty="0" smtClean="0"/>
              <a:t>Make your class values visible (posted, part of centering piece, etc.)</a:t>
            </a:r>
          </a:p>
          <a:p>
            <a:pPr marL="0" indent="0">
              <a:buNone/>
            </a:pPr>
            <a:endParaRPr lang="en-US" dirty="0"/>
          </a:p>
        </p:txBody>
      </p:sp>
    </p:spTree>
    <p:extLst>
      <p:ext uri="{BB962C8B-B14F-4D97-AF65-F5344CB8AC3E}">
        <p14:creationId xmlns:p14="http://schemas.microsoft.com/office/powerpoint/2010/main" val="362132154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What That Means for You</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Use of Circles daily </a:t>
            </a:r>
          </a:p>
          <a:p>
            <a:pPr lvl="1"/>
            <a:r>
              <a:rPr lang="en-US" dirty="0" smtClean="0"/>
              <a:t>20 minutes, 8:45-9:05am daily</a:t>
            </a:r>
          </a:p>
          <a:p>
            <a:pPr marL="914400" lvl="2" indent="0">
              <a:buNone/>
            </a:pPr>
            <a:endParaRPr lang="en-US" dirty="0" smtClean="0"/>
          </a:p>
          <a:p>
            <a:pPr marL="457200" lvl="1" indent="0">
              <a:buNone/>
            </a:pPr>
            <a:endParaRPr lang="en-US" dirty="0" smtClean="0"/>
          </a:p>
          <a:p>
            <a:pPr lvl="2"/>
            <a:endParaRPr lang="en-US" dirty="0" smtClean="0"/>
          </a:p>
          <a:p>
            <a:pPr lvl="2"/>
            <a:r>
              <a:rPr lang="en-US" dirty="0" smtClean="0"/>
              <a:t>Note: SEL and PBIS Cool Tools will not start until the 4</a:t>
            </a:r>
            <a:r>
              <a:rPr lang="en-US" baseline="30000" dirty="0" smtClean="0"/>
              <a:t>th</a:t>
            </a:r>
            <a:r>
              <a:rPr lang="en-US" dirty="0" smtClean="0"/>
              <a:t> week of school</a:t>
            </a:r>
          </a:p>
          <a:p>
            <a:pPr lvl="2"/>
            <a:r>
              <a:rPr lang="en-US" dirty="0" smtClean="0"/>
              <a:t>SEL lessons and PBIS Cool Tools will be placed in your mailbox on Mondays</a:t>
            </a:r>
          </a:p>
          <a:p>
            <a:pPr lvl="1"/>
            <a:r>
              <a:rPr lang="en-US" dirty="0" smtClean="0"/>
              <a:t>All staff &amp; faculty participate in Circles from 8:45-9:05am</a:t>
            </a:r>
          </a:p>
          <a:p>
            <a:pPr lvl="2"/>
            <a:r>
              <a:rPr lang="en-US" dirty="0" smtClean="0"/>
              <a:t>Choose a classroom to join, may vary each day</a:t>
            </a:r>
          </a:p>
          <a:p>
            <a:pPr lvl="2"/>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1631685532"/>
              </p:ext>
            </p:extLst>
          </p:nvPr>
        </p:nvGraphicFramePr>
        <p:xfrm>
          <a:off x="1143000" y="2590800"/>
          <a:ext cx="6705601" cy="740274"/>
        </p:xfrm>
        <a:graphic>
          <a:graphicData uri="http://schemas.openxmlformats.org/drawingml/2006/table">
            <a:tbl>
              <a:tblPr firstRow="1" firstCol="1" bandRow="1">
                <a:tableStyleId>{5C22544A-7EE6-4342-B048-85BDC9FD1C3A}</a:tableStyleId>
              </a:tblPr>
              <a:tblGrid>
                <a:gridCol w="1340990"/>
                <a:gridCol w="1340990"/>
                <a:gridCol w="1340990"/>
                <a:gridCol w="1340990"/>
                <a:gridCol w="1341641"/>
              </a:tblGrid>
              <a:tr h="219846">
                <a:tc>
                  <a:txBody>
                    <a:bodyPr/>
                    <a:lstStyle/>
                    <a:p>
                      <a:pPr marL="0" marR="0" algn="ctr">
                        <a:lnSpc>
                          <a:spcPct val="150000"/>
                        </a:lnSpc>
                        <a:spcAft>
                          <a:spcPts val="0"/>
                        </a:spcAft>
                      </a:pPr>
                      <a:r>
                        <a:rPr lang="en-US" sz="1200" dirty="0">
                          <a:effectLst/>
                        </a:rPr>
                        <a:t>Monday</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Aft>
                          <a:spcPts val="0"/>
                        </a:spcAft>
                      </a:pPr>
                      <a:r>
                        <a:rPr lang="en-US" sz="1200" dirty="0">
                          <a:effectLst/>
                        </a:rPr>
                        <a:t>Tuesday</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Aft>
                          <a:spcPts val="0"/>
                        </a:spcAft>
                      </a:pPr>
                      <a:r>
                        <a:rPr lang="en-US" sz="1200" dirty="0">
                          <a:effectLst/>
                        </a:rPr>
                        <a:t>Wednesday</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Aft>
                          <a:spcPts val="0"/>
                        </a:spcAft>
                      </a:pPr>
                      <a:r>
                        <a:rPr lang="en-US" sz="1200" dirty="0">
                          <a:effectLst/>
                        </a:rPr>
                        <a:t>Thursday</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Aft>
                          <a:spcPts val="0"/>
                        </a:spcAft>
                      </a:pPr>
                      <a:r>
                        <a:rPr lang="en-US" sz="1200" dirty="0">
                          <a:effectLst/>
                        </a:rPr>
                        <a:t>Friday</a:t>
                      </a:r>
                      <a:endParaRPr lang="en-US" sz="1200" dirty="0">
                        <a:effectLst/>
                        <a:latin typeface="Times New Roman" panose="02020603050405020304" pitchFamily="18" charset="0"/>
                        <a:ea typeface="Times New Roman" panose="02020603050405020304" pitchFamily="18" charset="0"/>
                      </a:endParaRPr>
                    </a:p>
                  </a:txBody>
                  <a:tcPr marL="68580" marR="68580" marT="0" marB="0"/>
                </a:tc>
              </a:tr>
              <a:tr h="465954">
                <a:tc>
                  <a:txBody>
                    <a:bodyPr/>
                    <a:lstStyle/>
                    <a:p>
                      <a:pPr marL="0" marR="0">
                        <a:lnSpc>
                          <a:spcPct val="150000"/>
                        </a:lnSpc>
                        <a:spcAft>
                          <a:spcPts val="0"/>
                        </a:spcAft>
                      </a:pPr>
                      <a:r>
                        <a:rPr lang="en-US" sz="1200" dirty="0">
                          <a:effectLst/>
                        </a:rPr>
                        <a:t>Classroom Teacher</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50000"/>
                        </a:lnSpc>
                        <a:spcAft>
                          <a:spcPts val="0"/>
                        </a:spcAft>
                      </a:pPr>
                      <a:r>
                        <a:rPr lang="en-US" sz="1200" dirty="0">
                          <a:effectLst/>
                        </a:rPr>
                        <a:t>SEL Lesson</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50000"/>
                        </a:lnSpc>
                        <a:spcAft>
                          <a:spcPts val="0"/>
                        </a:spcAft>
                      </a:pPr>
                      <a:r>
                        <a:rPr lang="en-US" sz="1200" dirty="0">
                          <a:solidFill>
                            <a:schemeClr val="bg1"/>
                          </a:solidFill>
                          <a:effectLst/>
                        </a:rPr>
                        <a:t>Classroom Teacher</a:t>
                      </a:r>
                      <a:endParaRPr lang="en-US" sz="12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marL="0" marR="0">
                        <a:lnSpc>
                          <a:spcPct val="150000"/>
                        </a:lnSpc>
                        <a:spcAft>
                          <a:spcPts val="0"/>
                        </a:spcAft>
                      </a:pPr>
                      <a:r>
                        <a:rPr lang="en-US" sz="1200" dirty="0">
                          <a:effectLst/>
                        </a:rPr>
                        <a:t>PBIS Cool Tool</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50000"/>
                        </a:lnSpc>
                        <a:spcAft>
                          <a:spcPts val="0"/>
                        </a:spcAft>
                      </a:pPr>
                      <a:r>
                        <a:rPr lang="en-US" sz="1200" dirty="0">
                          <a:solidFill>
                            <a:schemeClr val="bg1"/>
                          </a:solidFill>
                          <a:effectLst/>
                        </a:rPr>
                        <a:t>Classroom Teacher</a:t>
                      </a:r>
                      <a:endParaRPr lang="en-US" sz="12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r>
            </a:tbl>
          </a:graphicData>
        </a:graphic>
      </p:graphicFrame>
    </p:spTree>
    <p:extLst>
      <p:ext uri="{BB962C8B-B14F-4D97-AF65-F5344CB8AC3E}">
        <p14:creationId xmlns:p14="http://schemas.microsoft.com/office/powerpoint/2010/main" val="237302382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2" name="Object 7"/>
          <p:cNvGraphicFramePr>
            <a:graphicFrameLocks noChangeAspect="1"/>
          </p:cNvGraphicFramePr>
          <p:nvPr/>
        </p:nvGraphicFramePr>
        <p:xfrm>
          <a:off x="1527175" y="1400175"/>
          <a:ext cx="6089650" cy="4057650"/>
        </p:xfrm>
        <a:graphic>
          <a:graphicData uri="http://schemas.openxmlformats.org/presentationml/2006/ole">
            <mc:AlternateContent xmlns:mc="http://schemas.openxmlformats.org/markup-compatibility/2006">
              <mc:Choice xmlns:v="urn:schemas-microsoft-com:vml" Requires="v">
                <p:oleObj spid="_x0000_s1050" name="Document" r:id="rId5" imgW="6089043" imgH="4057650" progId="Word.Document.12">
                  <p:embed/>
                </p:oleObj>
              </mc:Choice>
              <mc:Fallback>
                <p:oleObj name="Document" r:id="rId5" imgW="6089043" imgH="4057650"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7175" y="1400175"/>
                        <a:ext cx="608965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3"/>
          <p:cNvSpPr txBox="1">
            <a:spLocks noChangeArrowheads="1"/>
          </p:cNvSpPr>
          <p:nvPr/>
        </p:nvSpPr>
        <p:spPr>
          <a:xfrm>
            <a:off x="457200" y="1600200"/>
            <a:ext cx="8229600" cy="4525963"/>
          </a:xfrm>
          <a:prstGeom prst="rect">
            <a:avLst/>
          </a:prstGeom>
        </p:spPr>
        <p:txBody>
          <a:bodyPr>
            <a:normAutofit fontScale="92500" lnSpcReduction="1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38912" indent="-320040" eaLnBrk="1" fontAlgn="auto" hangingPunct="1">
              <a:lnSpc>
                <a:spcPct val="90000"/>
              </a:lnSpc>
              <a:spcBef>
                <a:spcPts val="0"/>
              </a:spcBef>
              <a:spcAft>
                <a:spcPts val="0"/>
              </a:spcAft>
              <a:buFont typeface="Wingdings 2"/>
              <a:buChar char=""/>
              <a:defRPr/>
            </a:pPr>
            <a:r>
              <a:rPr lang="en-GB" sz="2800" dirty="0" smtClean="0"/>
              <a:t>Tell me what happened.</a:t>
            </a:r>
          </a:p>
          <a:p>
            <a:pPr marL="438912" indent="-320040" eaLnBrk="1" fontAlgn="auto" hangingPunct="1">
              <a:lnSpc>
                <a:spcPct val="90000"/>
              </a:lnSpc>
              <a:spcBef>
                <a:spcPts val="0"/>
              </a:spcBef>
              <a:spcAft>
                <a:spcPts val="0"/>
              </a:spcAft>
              <a:buFont typeface="Wingdings 2"/>
              <a:buNone/>
              <a:defRPr/>
            </a:pPr>
            <a:endParaRPr lang="en-GB" sz="2800" dirty="0" smtClean="0"/>
          </a:p>
          <a:p>
            <a:pPr marL="438912" indent="-320040" eaLnBrk="1" fontAlgn="auto" hangingPunct="1">
              <a:lnSpc>
                <a:spcPct val="90000"/>
              </a:lnSpc>
              <a:spcBef>
                <a:spcPts val="0"/>
              </a:spcBef>
              <a:spcAft>
                <a:spcPts val="0"/>
              </a:spcAft>
              <a:buFont typeface="Wingdings 2"/>
              <a:buChar char=""/>
              <a:defRPr/>
            </a:pPr>
            <a:r>
              <a:rPr lang="en-GB" sz="2800" dirty="0" smtClean="0"/>
              <a:t>What were you thinking at the time?</a:t>
            </a:r>
          </a:p>
          <a:p>
            <a:pPr marL="438912" indent="-320040" eaLnBrk="1" fontAlgn="auto" hangingPunct="1">
              <a:lnSpc>
                <a:spcPct val="90000"/>
              </a:lnSpc>
              <a:spcBef>
                <a:spcPts val="0"/>
              </a:spcBef>
              <a:spcAft>
                <a:spcPts val="0"/>
              </a:spcAft>
              <a:buFont typeface="Wingdings 2"/>
              <a:buNone/>
              <a:defRPr/>
            </a:pPr>
            <a:endParaRPr lang="en-GB" sz="2800" dirty="0" smtClean="0"/>
          </a:p>
          <a:p>
            <a:pPr marL="438912" indent="-320040" eaLnBrk="1" fontAlgn="auto" hangingPunct="1">
              <a:lnSpc>
                <a:spcPct val="90000"/>
              </a:lnSpc>
              <a:spcBef>
                <a:spcPts val="0"/>
              </a:spcBef>
              <a:spcAft>
                <a:spcPts val="0"/>
              </a:spcAft>
              <a:buFont typeface="Wingdings 2"/>
              <a:buChar char=""/>
              <a:defRPr/>
            </a:pPr>
            <a:r>
              <a:rPr lang="en-GB" sz="2800" dirty="0" smtClean="0"/>
              <a:t>What do you think about it now?</a:t>
            </a:r>
          </a:p>
          <a:p>
            <a:pPr marL="438912" indent="-320040" eaLnBrk="1" fontAlgn="auto" hangingPunct="1">
              <a:lnSpc>
                <a:spcPct val="90000"/>
              </a:lnSpc>
              <a:spcBef>
                <a:spcPts val="0"/>
              </a:spcBef>
              <a:spcAft>
                <a:spcPts val="0"/>
              </a:spcAft>
              <a:buFont typeface="Wingdings 2"/>
              <a:buNone/>
              <a:defRPr/>
            </a:pPr>
            <a:endParaRPr lang="en-GB" sz="2800" dirty="0" smtClean="0"/>
          </a:p>
          <a:p>
            <a:pPr marL="438912" indent="-320040" eaLnBrk="1" fontAlgn="auto" hangingPunct="1">
              <a:lnSpc>
                <a:spcPct val="90000"/>
              </a:lnSpc>
              <a:spcBef>
                <a:spcPts val="0"/>
              </a:spcBef>
              <a:spcAft>
                <a:spcPts val="0"/>
              </a:spcAft>
              <a:buFont typeface="Wingdings 2"/>
              <a:buChar char=""/>
              <a:defRPr/>
            </a:pPr>
            <a:r>
              <a:rPr lang="en-GB" sz="2800" dirty="0" smtClean="0"/>
              <a:t>Who did this affect?</a:t>
            </a:r>
          </a:p>
          <a:p>
            <a:pPr marL="438912" indent="-320040" eaLnBrk="1" fontAlgn="auto" hangingPunct="1">
              <a:lnSpc>
                <a:spcPct val="90000"/>
              </a:lnSpc>
              <a:spcBef>
                <a:spcPts val="0"/>
              </a:spcBef>
              <a:spcAft>
                <a:spcPts val="0"/>
              </a:spcAft>
              <a:buFont typeface="Wingdings 2"/>
              <a:buNone/>
              <a:defRPr/>
            </a:pPr>
            <a:endParaRPr lang="en-GB" sz="2800" dirty="0" smtClean="0"/>
          </a:p>
          <a:p>
            <a:pPr marL="438912" indent="-320040" eaLnBrk="1" fontAlgn="auto" hangingPunct="1">
              <a:lnSpc>
                <a:spcPct val="90000"/>
              </a:lnSpc>
              <a:spcBef>
                <a:spcPts val="0"/>
              </a:spcBef>
              <a:spcAft>
                <a:spcPts val="0"/>
              </a:spcAft>
              <a:buFont typeface="Wingdings 2"/>
              <a:buChar char=""/>
              <a:defRPr/>
            </a:pPr>
            <a:r>
              <a:rPr lang="en-GB" sz="2800" dirty="0" smtClean="0"/>
              <a:t>What do you need to do about it?</a:t>
            </a:r>
          </a:p>
          <a:p>
            <a:pPr marL="438912" indent="-320040" eaLnBrk="1" fontAlgn="auto" hangingPunct="1">
              <a:lnSpc>
                <a:spcPct val="90000"/>
              </a:lnSpc>
              <a:spcBef>
                <a:spcPts val="0"/>
              </a:spcBef>
              <a:spcAft>
                <a:spcPts val="0"/>
              </a:spcAft>
              <a:buFont typeface="Wingdings 2"/>
              <a:buNone/>
              <a:defRPr/>
            </a:pPr>
            <a:endParaRPr lang="en-GB" sz="2800" dirty="0" smtClean="0"/>
          </a:p>
          <a:p>
            <a:pPr marL="438912" indent="-320040" eaLnBrk="1" fontAlgn="auto" hangingPunct="1">
              <a:lnSpc>
                <a:spcPct val="90000"/>
              </a:lnSpc>
              <a:spcBef>
                <a:spcPts val="0"/>
              </a:spcBef>
              <a:spcAft>
                <a:spcPts val="0"/>
              </a:spcAft>
              <a:buFont typeface="Wingdings 2"/>
              <a:buChar char=""/>
              <a:defRPr/>
            </a:pPr>
            <a:r>
              <a:rPr lang="en-GB" sz="2800" dirty="0" smtClean="0"/>
              <a:t>How can we make sure this doesn’t happen again?</a:t>
            </a:r>
          </a:p>
          <a:p>
            <a:pPr marL="438912" indent="-320040" eaLnBrk="1" fontAlgn="auto" hangingPunct="1">
              <a:lnSpc>
                <a:spcPct val="90000"/>
              </a:lnSpc>
              <a:spcBef>
                <a:spcPts val="0"/>
              </a:spcBef>
              <a:spcAft>
                <a:spcPts val="0"/>
              </a:spcAft>
              <a:buFont typeface="Wingdings 2"/>
              <a:buNone/>
              <a:defRPr/>
            </a:pPr>
            <a:endParaRPr lang="en-GB" sz="2800" dirty="0" smtClean="0"/>
          </a:p>
          <a:p>
            <a:pPr marL="438912" indent="-320040" eaLnBrk="1" fontAlgn="auto" hangingPunct="1">
              <a:lnSpc>
                <a:spcPct val="90000"/>
              </a:lnSpc>
              <a:spcBef>
                <a:spcPts val="0"/>
              </a:spcBef>
              <a:spcAft>
                <a:spcPts val="0"/>
              </a:spcAft>
              <a:buFont typeface="Wingdings 2"/>
              <a:buChar char=""/>
              <a:defRPr/>
            </a:pPr>
            <a:r>
              <a:rPr lang="en-GB" sz="2800" dirty="0" smtClean="0"/>
              <a:t>What can I do to help you?</a:t>
            </a:r>
          </a:p>
        </p:txBody>
      </p:sp>
      <p:sp>
        <p:nvSpPr>
          <p:cNvPr id="12294" name="Rectangle 2"/>
          <p:cNvSpPr>
            <a:spLocks noGrp="1" noChangeArrowheads="1"/>
          </p:cNvSpPr>
          <p:nvPr>
            <p:ph type="title"/>
          </p:nvPr>
        </p:nvSpPr>
        <p:spPr>
          <a:xfrm>
            <a:off x="430213" y="457200"/>
            <a:ext cx="8229600" cy="1143000"/>
          </a:xfrm>
        </p:spPr>
        <p:txBody>
          <a:bodyPr/>
          <a:lstStyle/>
          <a:p>
            <a:pPr eaLnBrk="1" hangingPunct="1"/>
            <a:r>
              <a:rPr lang="en-GB" dirty="0" smtClean="0">
                <a:solidFill>
                  <a:srgbClr val="0000FF"/>
                </a:solidFill>
              </a:rPr>
              <a:t>Restorative Conversation</a:t>
            </a:r>
          </a:p>
        </p:txBody>
      </p:sp>
      <p:sp>
        <p:nvSpPr>
          <p:cNvPr id="2" name="Date Placeholder 1"/>
          <p:cNvSpPr>
            <a:spLocks noGrp="1"/>
          </p:cNvSpPr>
          <p:nvPr>
            <p:ph type="dt" sz="half" idx="10"/>
          </p:nvPr>
        </p:nvSpPr>
        <p:spPr/>
        <p:txBody>
          <a:bodyPr/>
          <a:lstStyle/>
          <a:p>
            <a:pPr>
              <a:defRPr/>
            </a:pPr>
            <a:fld id="{8279D320-D747-4EC1-B489-D85D7853C90B}" type="datetime1">
              <a:rPr lang="en-US" smtClean="0"/>
              <a:t>5/18/15</a:t>
            </a:fld>
            <a:endParaRPr lang="en-US" dirty="0"/>
          </a:p>
        </p:txBody>
      </p:sp>
    </p:spTree>
    <p:extLst>
      <p:ext uri="{BB962C8B-B14F-4D97-AF65-F5344CB8AC3E}">
        <p14:creationId xmlns:p14="http://schemas.microsoft.com/office/powerpoint/2010/main" val="16816006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What That Means for You</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Restorative conversations should occur:</a:t>
            </a:r>
          </a:p>
          <a:p>
            <a:pPr lvl="1"/>
            <a:r>
              <a:rPr lang="en-US" dirty="0" smtClean="0"/>
              <a:t>Preceding a office discipline referral</a:t>
            </a:r>
          </a:p>
          <a:p>
            <a:pPr lvl="1"/>
            <a:r>
              <a:rPr lang="en-US" dirty="0" smtClean="0"/>
              <a:t>During the disciplinary process, by administration</a:t>
            </a:r>
          </a:p>
          <a:p>
            <a:pPr lvl="1"/>
            <a:r>
              <a:rPr lang="en-US" dirty="0" smtClean="0"/>
              <a:t>Any time they would be helpful </a:t>
            </a:r>
          </a:p>
          <a:p>
            <a:r>
              <a:rPr lang="en-US" dirty="0" smtClean="0"/>
              <a:t>Post restorative conversation questions</a:t>
            </a:r>
          </a:p>
          <a:p>
            <a:r>
              <a:rPr lang="en-US" dirty="0" smtClean="0"/>
              <a:t>Link the restorative conversation to the class values, the needs of the other people or the impact of the student’s behavior on others</a:t>
            </a:r>
          </a:p>
          <a:p>
            <a:r>
              <a:rPr lang="en-US" dirty="0" smtClean="0"/>
              <a:t>Read the questions as written, please do not deviate from the script</a:t>
            </a:r>
          </a:p>
          <a:p>
            <a:pPr marL="0" indent="0">
              <a:buNone/>
            </a:pPr>
            <a:endParaRPr lang="en-US" dirty="0" smtClean="0"/>
          </a:p>
        </p:txBody>
      </p:sp>
      <p:sp>
        <p:nvSpPr>
          <p:cNvPr id="5" name="TextBox 4"/>
          <p:cNvSpPr txBox="1"/>
          <p:nvPr/>
        </p:nvSpPr>
        <p:spPr>
          <a:xfrm>
            <a:off x="1905000" y="5893226"/>
            <a:ext cx="5791200" cy="830997"/>
          </a:xfrm>
          <a:prstGeom prst="rect">
            <a:avLst/>
          </a:prstGeom>
          <a:noFill/>
        </p:spPr>
        <p:txBody>
          <a:bodyPr wrap="square" rtlCol="0">
            <a:spAutoFit/>
          </a:bodyPr>
          <a:lstStyle/>
          <a:p>
            <a:pPr algn="ctr"/>
            <a:r>
              <a:rPr lang="en-US" sz="2400" dirty="0" smtClean="0">
                <a:solidFill>
                  <a:schemeClr val="tx2"/>
                </a:solidFill>
              </a:rPr>
              <a:t>*This will be intentional work and will take time on the part of all staff</a:t>
            </a:r>
            <a:endParaRPr lang="en-US" sz="2400" dirty="0">
              <a:solidFill>
                <a:schemeClr val="tx2"/>
              </a:solidFill>
            </a:endParaRPr>
          </a:p>
        </p:txBody>
      </p:sp>
    </p:spTree>
    <p:extLst>
      <p:ext uri="{BB962C8B-B14F-4D97-AF65-F5344CB8AC3E}">
        <p14:creationId xmlns:p14="http://schemas.microsoft.com/office/powerpoint/2010/main" val="185546263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chat</a:t>
            </a:r>
            <a:endParaRPr lang="en-US" dirty="0"/>
          </a:p>
        </p:txBody>
      </p:sp>
      <p:sp>
        <p:nvSpPr>
          <p:cNvPr id="3" name="Content Placeholder 2"/>
          <p:cNvSpPr>
            <a:spLocks noGrp="1"/>
          </p:cNvSpPr>
          <p:nvPr>
            <p:ph idx="1"/>
          </p:nvPr>
        </p:nvSpPr>
        <p:spPr/>
        <p:txBody>
          <a:bodyPr/>
          <a:lstStyle/>
          <a:p>
            <a:r>
              <a:rPr lang="en-US" dirty="0"/>
              <a:t>Q</a:t>
            </a:r>
            <a:r>
              <a:rPr lang="en-US" dirty="0" smtClean="0"/>
              <a:t>uestions you have for Jill </a:t>
            </a:r>
            <a:r>
              <a:rPr lang="en-US" smtClean="0"/>
              <a:t>or Delores?</a:t>
            </a:r>
            <a:endParaRPr lang="en-US" dirty="0" smtClean="0"/>
          </a:p>
          <a:p>
            <a:r>
              <a:rPr lang="en-US" dirty="0" smtClean="0"/>
              <a:t>Other experiences or thoughts about how to think about Tier 1 integration with RP related to circles or restorative conversations? </a:t>
            </a:r>
            <a:endParaRPr lang="en-US" dirty="0"/>
          </a:p>
        </p:txBody>
      </p:sp>
    </p:spTree>
    <p:extLst>
      <p:ext uri="{BB962C8B-B14F-4D97-AF65-F5344CB8AC3E}">
        <p14:creationId xmlns:p14="http://schemas.microsoft.com/office/powerpoint/2010/main" val="23466271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You We Do?</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318147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Phases of Implementation</a:t>
            </a:r>
            <a:endParaRPr lang="en-US" dirty="0"/>
          </a:p>
        </p:txBody>
      </p:sp>
      <p:sp>
        <p:nvSpPr>
          <p:cNvPr id="4" name="Rectangle 3"/>
          <p:cNvSpPr txBox="1">
            <a:spLocks noChangeArrowheads="1"/>
          </p:cNvSpPr>
          <p:nvPr/>
        </p:nvSpPr>
        <p:spPr bwMode="auto">
          <a:xfrm>
            <a:off x="457200" y="1626657"/>
            <a:ext cx="67056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marR="0" lvl="0" indent="-282575" algn="l" defTabSz="914400" rtl="0" eaLnBrk="1" fontAlgn="base" latinLnBrk="0" hangingPunct="1">
              <a:lnSpc>
                <a:spcPct val="100000"/>
              </a:lnSpc>
              <a:spcBef>
                <a:spcPts val="600"/>
              </a:spcBef>
              <a:spcAft>
                <a:spcPct val="0"/>
              </a:spcAft>
              <a:buClr>
                <a:schemeClr val="accent1"/>
              </a:buClr>
              <a:buSzPct val="80000"/>
              <a:buFont typeface="Wingdings 2" pitchFamily="29" charset="2"/>
              <a:buChar char=""/>
              <a:tabLst/>
              <a:defRPr/>
            </a:pPr>
            <a:r>
              <a:rPr kumimoji="0" lang="en-US" sz="3200" b="1" i="0" u="none" strike="noStrike" kern="1200" cap="none" spc="0" normalizeH="0" baseline="0" noProof="0" dirty="0" smtClean="0">
                <a:ln>
                  <a:noFill/>
                </a:ln>
                <a:effectLst/>
                <a:uLnTx/>
                <a:uFillTx/>
                <a:latin typeface="+mn-lt"/>
                <a:ea typeface="ＭＳ Ｐゴシック" pitchFamily="29" charset="-128"/>
                <a:cs typeface="ＭＳ Ｐゴシック" pitchFamily="29" charset="-128"/>
              </a:rPr>
              <a:t>Exploration</a:t>
            </a:r>
          </a:p>
          <a:p>
            <a:pPr marL="365125" marR="0" lvl="0" indent="-282575" algn="l" defTabSz="914400" rtl="0" eaLnBrk="1" fontAlgn="base" latinLnBrk="0" hangingPunct="1">
              <a:lnSpc>
                <a:spcPct val="100000"/>
              </a:lnSpc>
              <a:spcBef>
                <a:spcPts val="600"/>
              </a:spcBef>
              <a:spcAft>
                <a:spcPct val="0"/>
              </a:spcAft>
              <a:buClr>
                <a:schemeClr val="accent1"/>
              </a:buClr>
              <a:buSzPct val="80000"/>
              <a:buFont typeface="Wingdings 2" pitchFamily="29" charset="2"/>
              <a:buChar char=""/>
              <a:tabLst/>
              <a:defRPr/>
            </a:pPr>
            <a:r>
              <a:rPr kumimoji="0" lang="en-US" sz="3200" b="1" i="0" u="none" strike="noStrike" kern="1200" cap="none" spc="0" normalizeH="0" baseline="0" noProof="0" dirty="0" smtClean="0">
                <a:ln>
                  <a:noFill/>
                </a:ln>
                <a:effectLst/>
                <a:uLnTx/>
                <a:uFillTx/>
                <a:latin typeface="+mn-lt"/>
                <a:ea typeface="ＭＳ Ｐゴシック" pitchFamily="29" charset="-128"/>
                <a:cs typeface="ＭＳ Ｐゴシック" pitchFamily="29" charset="-128"/>
              </a:rPr>
              <a:t>Installation</a:t>
            </a:r>
          </a:p>
          <a:p>
            <a:pPr marL="365125" marR="0" lvl="0" indent="-282575" algn="l" defTabSz="914400" rtl="0" eaLnBrk="1" fontAlgn="base" latinLnBrk="0" hangingPunct="1">
              <a:lnSpc>
                <a:spcPct val="100000"/>
              </a:lnSpc>
              <a:spcBef>
                <a:spcPts val="600"/>
              </a:spcBef>
              <a:spcAft>
                <a:spcPct val="0"/>
              </a:spcAft>
              <a:buClr>
                <a:schemeClr val="accent1"/>
              </a:buClr>
              <a:buSzPct val="80000"/>
              <a:buFont typeface="Wingdings 2" pitchFamily="29" charset="2"/>
              <a:buChar char=""/>
              <a:tabLst/>
              <a:defRPr/>
            </a:pPr>
            <a:r>
              <a:rPr kumimoji="0" lang="en-US" sz="3200" b="1" i="0" u="none" strike="noStrike" kern="1200" cap="none" spc="0" normalizeH="0" baseline="0" noProof="0" dirty="0" smtClean="0">
                <a:ln>
                  <a:noFill/>
                </a:ln>
                <a:effectLst/>
                <a:uLnTx/>
                <a:uFillTx/>
                <a:latin typeface="+mn-lt"/>
                <a:ea typeface="ＭＳ Ｐゴシック" pitchFamily="29" charset="-128"/>
                <a:cs typeface="ＭＳ Ｐゴシック" pitchFamily="29" charset="-128"/>
              </a:rPr>
              <a:t>Initial Implementation</a:t>
            </a:r>
          </a:p>
          <a:p>
            <a:pPr marL="365125" marR="0" lvl="0" indent="-282575" algn="l" defTabSz="914400" rtl="0" eaLnBrk="1" fontAlgn="base" latinLnBrk="0" hangingPunct="1">
              <a:lnSpc>
                <a:spcPct val="100000"/>
              </a:lnSpc>
              <a:spcBef>
                <a:spcPts val="600"/>
              </a:spcBef>
              <a:spcAft>
                <a:spcPct val="0"/>
              </a:spcAft>
              <a:buClr>
                <a:schemeClr val="accent1"/>
              </a:buClr>
              <a:buSzPct val="80000"/>
              <a:buFont typeface="Wingdings 2" pitchFamily="29" charset="2"/>
              <a:buChar char=""/>
              <a:tabLst/>
              <a:defRPr/>
            </a:pPr>
            <a:r>
              <a:rPr kumimoji="0" lang="en-US" sz="3200" b="1" i="0" u="none" strike="noStrike" kern="1200" cap="none" spc="0" normalizeH="0" baseline="0" noProof="0" dirty="0" smtClean="0">
                <a:ln>
                  <a:noFill/>
                </a:ln>
                <a:effectLst/>
                <a:uLnTx/>
                <a:uFillTx/>
                <a:latin typeface="+mn-lt"/>
                <a:ea typeface="ＭＳ Ｐゴシック" pitchFamily="29" charset="-128"/>
                <a:cs typeface="ＭＳ Ｐゴシック" pitchFamily="29" charset="-128"/>
              </a:rPr>
              <a:t>Full Implementation</a:t>
            </a:r>
          </a:p>
          <a:p>
            <a:pPr marL="365125" marR="0" lvl="0" indent="-282575" algn="l" defTabSz="914400" rtl="0" eaLnBrk="1" fontAlgn="base" latinLnBrk="0" hangingPunct="1">
              <a:lnSpc>
                <a:spcPct val="100000"/>
              </a:lnSpc>
              <a:spcBef>
                <a:spcPts val="600"/>
              </a:spcBef>
              <a:spcAft>
                <a:spcPct val="0"/>
              </a:spcAft>
              <a:buClr>
                <a:schemeClr val="accent1"/>
              </a:buClr>
              <a:buSzPct val="80000"/>
              <a:buFont typeface="Wingdings 2" pitchFamily="29" charset="2"/>
              <a:buChar char=""/>
              <a:tabLst/>
              <a:defRPr/>
            </a:pPr>
            <a:r>
              <a:rPr kumimoji="0" lang="en-US" sz="3200" b="1" i="0" u="none" strike="noStrike" kern="1200" cap="none" spc="0" normalizeH="0" baseline="0" noProof="0" dirty="0" smtClean="0">
                <a:ln>
                  <a:noFill/>
                </a:ln>
                <a:effectLst/>
                <a:uLnTx/>
                <a:uFillTx/>
                <a:latin typeface="+mn-lt"/>
                <a:ea typeface="ＭＳ Ｐゴシック" pitchFamily="29" charset="-128"/>
                <a:cs typeface="ＭＳ Ｐゴシック" pitchFamily="29" charset="-128"/>
              </a:rPr>
              <a:t>Innovation</a:t>
            </a:r>
          </a:p>
          <a:p>
            <a:pPr marL="365125" marR="0" lvl="0" indent="-282575" algn="l" defTabSz="914400" rtl="0" eaLnBrk="1" fontAlgn="base" latinLnBrk="0" hangingPunct="1">
              <a:lnSpc>
                <a:spcPct val="100000"/>
              </a:lnSpc>
              <a:spcBef>
                <a:spcPts val="600"/>
              </a:spcBef>
              <a:spcAft>
                <a:spcPct val="0"/>
              </a:spcAft>
              <a:buClr>
                <a:schemeClr val="accent1"/>
              </a:buClr>
              <a:buSzPct val="80000"/>
              <a:buFont typeface="Wingdings 2" pitchFamily="29" charset="2"/>
              <a:buChar char=""/>
              <a:tabLst/>
              <a:defRPr/>
            </a:pPr>
            <a:r>
              <a:rPr kumimoji="0" lang="en-US" sz="3200" b="1" i="0" u="none" strike="noStrike" kern="1200" cap="none" spc="0" normalizeH="0" baseline="0" noProof="0" dirty="0" smtClean="0">
                <a:ln>
                  <a:noFill/>
                </a:ln>
                <a:effectLst/>
                <a:uLnTx/>
                <a:uFillTx/>
                <a:latin typeface="+mn-lt"/>
                <a:ea typeface="ＭＳ Ｐゴシック" pitchFamily="29" charset="-128"/>
                <a:cs typeface="ＭＳ Ｐゴシック" pitchFamily="29" charset="-128"/>
              </a:rPr>
              <a:t>Sustainability</a:t>
            </a:r>
          </a:p>
        </p:txBody>
      </p:sp>
      <p:grpSp>
        <p:nvGrpSpPr>
          <p:cNvPr id="3" name="Group 7"/>
          <p:cNvGrpSpPr>
            <a:grpSpLocks/>
          </p:cNvGrpSpPr>
          <p:nvPr/>
        </p:nvGrpSpPr>
        <p:grpSpPr bwMode="auto">
          <a:xfrm>
            <a:off x="5562600" y="1769347"/>
            <a:ext cx="2590800" cy="1828800"/>
            <a:chOff x="3936" y="1632"/>
            <a:chExt cx="1632" cy="1152"/>
          </a:xfrm>
        </p:grpSpPr>
        <p:grpSp>
          <p:nvGrpSpPr>
            <p:cNvPr id="5" name="Group 8"/>
            <p:cNvGrpSpPr>
              <a:grpSpLocks/>
            </p:cNvGrpSpPr>
            <p:nvPr/>
          </p:nvGrpSpPr>
          <p:grpSpPr bwMode="auto">
            <a:xfrm>
              <a:off x="3936" y="1632"/>
              <a:ext cx="528" cy="1152"/>
              <a:chOff x="3936" y="1632"/>
              <a:chExt cx="528" cy="1152"/>
            </a:xfrm>
          </p:grpSpPr>
          <p:sp>
            <p:nvSpPr>
              <p:cNvPr id="8" name="Line 9"/>
              <p:cNvSpPr>
                <a:spLocks noChangeShapeType="1"/>
              </p:cNvSpPr>
              <p:nvPr/>
            </p:nvSpPr>
            <p:spPr bwMode="auto">
              <a:xfrm>
                <a:off x="3936" y="1632"/>
                <a:ext cx="384" cy="0"/>
              </a:xfrm>
              <a:prstGeom prst="line">
                <a:avLst/>
              </a:prstGeom>
              <a:noFill/>
              <a:ln w="38100">
                <a:solidFill>
                  <a:srgbClr val="001574"/>
                </a:solidFill>
                <a:round/>
                <a:headEnd/>
                <a:tailEnd/>
              </a:ln>
            </p:spPr>
            <p:txBody>
              <a:bodyPr>
                <a:prstTxWarp prst="textNoShape">
                  <a:avLst/>
                </a:prstTxWarp>
              </a:bodyPr>
              <a:lstStyle/>
              <a:p>
                <a:endParaRPr lang="en-US">
                  <a:solidFill>
                    <a:srgbClr val="000000"/>
                  </a:solidFill>
                </a:endParaRPr>
              </a:p>
            </p:txBody>
          </p:sp>
          <p:sp>
            <p:nvSpPr>
              <p:cNvPr id="9" name="Line 10"/>
              <p:cNvSpPr>
                <a:spLocks noChangeShapeType="1"/>
              </p:cNvSpPr>
              <p:nvPr/>
            </p:nvSpPr>
            <p:spPr bwMode="auto">
              <a:xfrm>
                <a:off x="3936" y="2784"/>
                <a:ext cx="384" cy="0"/>
              </a:xfrm>
              <a:prstGeom prst="line">
                <a:avLst/>
              </a:prstGeom>
              <a:noFill/>
              <a:ln w="38100">
                <a:solidFill>
                  <a:srgbClr val="001574"/>
                </a:solidFill>
                <a:round/>
                <a:headEnd/>
                <a:tailEnd/>
              </a:ln>
            </p:spPr>
            <p:txBody>
              <a:bodyPr>
                <a:prstTxWarp prst="textNoShape">
                  <a:avLst/>
                </a:prstTxWarp>
              </a:bodyPr>
              <a:lstStyle/>
              <a:p>
                <a:endParaRPr lang="en-US">
                  <a:solidFill>
                    <a:srgbClr val="000000"/>
                  </a:solidFill>
                </a:endParaRPr>
              </a:p>
            </p:txBody>
          </p:sp>
          <p:sp>
            <p:nvSpPr>
              <p:cNvPr id="10" name="Line 11"/>
              <p:cNvSpPr>
                <a:spLocks noChangeShapeType="1"/>
              </p:cNvSpPr>
              <p:nvPr/>
            </p:nvSpPr>
            <p:spPr bwMode="auto">
              <a:xfrm flipV="1">
                <a:off x="4320" y="1632"/>
                <a:ext cx="0" cy="1152"/>
              </a:xfrm>
              <a:prstGeom prst="line">
                <a:avLst/>
              </a:prstGeom>
              <a:noFill/>
              <a:ln w="38100">
                <a:solidFill>
                  <a:srgbClr val="001574"/>
                </a:solidFill>
                <a:round/>
                <a:headEnd/>
                <a:tailEnd/>
              </a:ln>
            </p:spPr>
            <p:txBody>
              <a:bodyPr>
                <a:prstTxWarp prst="textNoShape">
                  <a:avLst/>
                </a:prstTxWarp>
              </a:bodyPr>
              <a:lstStyle/>
              <a:p>
                <a:endParaRPr lang="en-US">
                  <a:solidFill>
                    <a:srgbClr val="000000"/>
                  </a:solidFill>
                </a:endParaRPr>
              </a:p>
            </p:txBody>
          </p:sp>
          <p:sp>
            <p:nvSpPr>
              <p:cNvPr id="11" name="Line 12"/>
              <p:cNvSpPr>
                <a:spLocks noChangeShapeType="1"/>
              </p:cNvSpPr>
              <p:nvPr/>
            </p:nvSpPr>
            <p:spPr bwMode="auto">
              <a:xfrm>
                <a:off x="4320" y="2160"/>
                <a:ext cx="144" cy="0"/>
              </a:xfrm>
              <a:prstGeom prst="line">
                <a:avLst/>
              </a:prstGeom>
              <a:noFill/>
              <a:ln w="38100">
                <a:solidFill>
                  <a:srgbClr val="001574"/>
                </a:solidFill>
                <a:round/>
                <a:headEnd/>
                <a:tailEnd/>
              </a:ln>
            </p:spPr>
            <p:txBody>
              <a:bodyPr>
                <a:prstTxWarp prst="textNoShape">
                  <a:avLst/>
                </a:prstTxWarp>
              </a:bodyPr>
              <a:lstStyle/>
              <a:p>
                <a:endParaRPr lang="en-US">
                  <a:solidFill>
                    <a:srgbClr val="000000"/>
                  </a:solidFill>
                </a:endParaRPr>
              </a:p>
            </p:txBody>
          </p:sp>
        </p:grpSp>
        <p:sp>
          <p:nvSpPr>
            <p:cNvPr id="7" name="Text Box 13"/>
            <p:cNvSpPr txBox="1">
              <a:spLocks noChangeArrowheads="1"/>
            </p:cNvSpPr>
            <p:nvPr/>
          </p:nvSpPr>
          <p:spPr bwMode="auto">
            <a:xfrm>
              <a:off x="4560" y="2016"/>
              <a:ext cx="1008" cy="250"/>
            </a:xfrm>
            <a:prstGeom prst="rect">
              <a:avLst/>
            </a:prstGeom>
            <a:noFill/>
            <a:ln w="9525">
              <a:noFill/>
              <a:miter lim="800000"/>
              <a:headEnd/>
              <a:tailEnd/>
            </a:ln>
          </p:spPr>
          <p:txBody>
            <a:bodyPr>
              <a:prstTxWarp prst="textNoShape">
                <a:avLst/>
              </a:prstTxWarp>
              <a:spAutoFit/>
            </a:bodyPr>
            <a:lstStyle/>
            <a:p>
              <a:pPr>
                <a:spcBef>
                  <a:spcPct val="50000"/>
                </a:spcBef>
              </a:pPr>
              <a:r>
                <a:rPr lang="en-US" sz="2000" b="1" dirty="0">
                  <a:solidFill>
                    <a:srgbClr val="000000"/>
                  </a:solidFill>
                  <a:latin typeface="Gill Sans MT" pitchFamily="29" charset="-18"/>
                </a:rPr>
                <a:t>2 – 4 Years</a:t>
              </a:r>
            </a:p>
          </p:txBody>
        </p:sp>
      </p:grpSp>
      <p:sp>
        <p:nvSpPr>
          <p:cNvPr id="12" name="Text Box 6"/>
          <p:cNvSpPr txBox="1">
            <a:spLocks noChangeArrowheads="1"/>
          </p:cNvSpPr>
          <p:nvPr/>
        </p:nvSpPr>
        <p:spPr bwMode="auto">
          <a:xfrm>
            <a:off x="609600" y="6216650"/>
            <a:ext cx="65532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dirty="0" err="1">
                <a:solidFill>
                  <a:srgbClr val="001574"/>
                </a:solidFill>
                <a:latin typeface="Gill Sans MT" pitchFamily="29" charset="-18"/>
              </a:rPr>
              <a:t>Fixsen</a:t>
            </a:r>
            <a:r>
              <a:rPr lang="en-US" sz="1600" dirty="0">
                <a:solidFill>
                  <a:srgbClr val="001574"/>
                </a:solidFill>
                <a:latin typeface="Gill Sans MT" pitchFamily="29" charset="-18"/>
              </a:rPr>
              <a:t>, </a:t>
            </a:r>
            <a:r>
              <a:rPr lang="en-US" sz="1600" dirty="0" err="1">
                <a:solidFill>
                  <a:srgbClr val="001574"/>
                </a:solidFill>
                <a:latin typeface="Gill Sans MT" pitchFamily="29" charset="-18"/>
              </a:rPr>
              <a:t>Naoom</a:t>
            </a:r>
            <a:r>
              <a:rPr lang="en-US" sz="1600" dirty="0">
                <a:solidFill>
                  <a:srgbClr val="001574"/>
                </a:solidFill>
                <a:latin typeface="Gill Sans MT" pitchFamily="29" charset="-18"/>
              </a:rPr>
              <a:t>, </a:t>
            </a:r>
            <a:r>
              <a:rPr lang="en-US" sz="1600" dirty="0" err="1">
                <a:solidFill>
                  <a:srgbClr val="001574"/>
                </a:solidFill>
                <a:latin typeface="Gill Sans MT" pitchFamily="29" charset="-18"/>
              </a:rPr>
              <a:t>Blase</a:t>
            </a:r>
            <a:r>
              <a:rPr lang="en-US" sz="1600" dirty="0">
                <a:solidFill>
                  <a:srgbClr val="001574"/>
                </a:solidFill>
                <a:latin typeface="Gill Sans MT" pitchFamily="29" charset="-18"/>
              </a:rPr>
              <a:t>, Friedman, &amp; Wallace, 2005</a:t>
            </a:r>
          </a:p>
        </p:txBody>
      </p:sp>
    </p:spTree>
    <p:extLst>
      <p:ext uri="{BB962C8B-B14F-4D97-AF65-F5344CB8AC3E}">
        <p14:creationId xmlns:p14="http://schemas.microsoft.com/office/powerpoint/2010/main" val="13044817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700"/>
            <a:ext cx="9144000" cy="6845300"/>
          </a:xfrm>
          <a:prstGeom prst="rect">
            <a:avLst/>
          </a:prstGeom>
        </p:spPr>
      </p:pic>
      <p:sp>
        <p:nvSpPr>
          <p:cNvPr id="2" name="TextBox 1"/>
          <p:cNvSpPr txBox="1"/>
          <p:nvPr/>
        </p:nvSpPr>
        <p:spPr>
          <a:xfrm rot="20178784">
            <a:off x="1113688" y="1683420"/>
            <a:ext cx="5107802" cy="1938992"/>
          </a:xfrm>
          <a:prstGeom prst="rect">
            <a:avLst/>
          </a:prstGeom>
          <a:solidFill>
            <a:schemeClr val="tx2"/>
          </a:solidFill>
        </p:spPr>
        <p:txBody>
          <a:bodyPr wrap="square" rtlCol="0">
            <a:spAutoFit/>
          </a:bodyPr>
          <a:lstStyle/>
          <a:p>
            <a:r>
              <a:rPr lang="en-US" sz="4000" b="1" dirty="0" smtClean="0">
                <a:solidFill>
                  <a:schemeClr val="bg1"/>
                </a:solidFill>
                <a:latin typeface="Century Schoolbook" panose="02040604050505020304" pitchFamily="18" charset="0"/>
              </a:rPr>
              <a:t>Non Example of Alternatives to Suspension!</a:t>
            </a:r>
            <a:endParaRPr lang="en-US" sz="4000" b="1" dirty="0">
              <a:solidFill>
                <a:schemeClr val="bg1"/>
              </a:solidFill>
              <a:latin typeface="Century Schoolbook" panose="02040604050505020304" pitchFamily="18" charset="0"/>
            </a:endParaRPr>
          </a:p>
        </p:txBody>
      </p:sp>
    </p:spTree>
    <p:extLst>
      <p:ext uri="{BB962C8B-B14F-4D97-AF65-F5344CB8AC3E}">
        <p14:creationId xmlns:p14="http://schemas.microsoft.com/office/powerpoint/2010/main" val="26187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Let’s practice with a poll</a:t>
            </a:r>
            <a:endParaRPr lang="en-US" dirty="0"/>
          </a:p>
        </p:txBody>
      </p:sp>
      <p:sp>
        <p:nvSpPr>
          <p:cNvPr id="5" name="Content Placeholder 4"/>
          <p:cNvSpPr>
            <a:spLocks noGrp="1"/>
          </p:cNvSpPr>
          <p:nvPr>
            <p:ph idx="1"/>
          </p:nvPr>
        </p:nvSpPr>
        <p:spPr/>
        <p:txBody>
          <a:bodyPr>
            <a:normAutofit/>
          </a:bodyPr>
          <a:lstStyle/>
          <a:p>
            <a:r>
              <a:rPr lang="en-US" dirty="0" smtClean="0"/>
              <a:t>Respond to the poll with the corresponding letter:</a:t>
            </a:r>
          </a:p>
          <a:p>
            <a:pPr marL="971550" lvl="1" indent="-514350">
              <a:buAutoNum type="alphaLcParenR"/>
            </a:pPr>
            <a:r>
              <a:rPr lang="en-US" dirty="0" smtClean="0"/>
              <a:t>Is your district/building implementing School Wide Positive Behavior Interventions and Supports (Tier 1)?</a:t>
            </a:r>
          </a:p>
          <a:p>
            <a:pPr marL="971550" lvl="1" indent="-514350">
              <a:buAutoNum type="alphaLcParenR"/>
            </a:pPr>
            <a:r>
              <a:rPr lang="en-US" dirty="0" smtClean="0"/>
              <a:t>Implementing restorative practices (circles, peer juries, conferencing, restorative conversations)?</a:t>
            </a:r>
          </a:p>
          <a:p>
            <a:pPr marL="971550" lvl="1" indent="-514350">
              <a:buAutoNum type="alphaLcParenR"/>
            </a:pPr>
            <a:r>
              <a:rPr lang="en-US" dirty="0" smtClean="0"/>
              <a:t>Doing both? </a:t>
            </a:r>
          </a:p>
          <a:p>
            <a:pPr marL="457200" lvl="1" indent="0">
              <a:buNone/>
            </a:pPr>
            <a:endParaRPr lang="en-US" dirty="0"/>
          </a:p>
        </p:txBody>
      </p:sp>
    </p:spTree>
    <p:extLst>
      <p:ext uri="{BB962C8B-B14F-4D97-AF65-F5344CB8AC3E}">
        <p14:creationId xmlns:p14="http://schemas.microsoft.com/office/powerpoint/2010/main" val="30909261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p:cNvPicPr>
          <p:nvPr/>
        </p:nvPicPr>
        <p:blipFill>
          <a:blip r:embed="rId3" cstate="screen">
            <a:clrChange>
              <a:clrFrom>
                <a:srgbClr val="FDFFFA"/>
              </a:clrFrom>
              <a:clrTo>
                <a:srgbClr val="FDFFFA">
                  <a:alpha val="0"/>
                </a:srgbClr>
              </a:clrTo>
            </a:clrChange>
            <a:extLst>
              <a:ext uri="{28A0092B-C50C-407E-A947-70E740481C1C}">
                <a14:useLocalDpi xmlns:a14="http://schemas.microsoft.com/office/drawing/2010/main"/>
              </a:ext>
            </a:extLst>
          </a:blip>
          <a:srcRect/>
          <a:stretch>
            <a:fillRect/>
          </a:stretch>
        </p:blipFill>
        <p:spPr bwMode="auto">
          <a:xfrm>
            <a:off x="547635" y="208748"/>
            <a:ext cx="35401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075484" y="262664"/>
            <a:ext cx="6477000" cy="400110"/>
          </a:xfrm>
          <a:prstGeom prst="rect">
            <a:avLst/>
          </a:prstGeom>
          <a:noFill/>
        </p:spPr>
        <p:txBody>
          <a:bodyPr>
            <a:spAutoFit/>
          </a:bodyPr>
          <a:lstStyle/>
          <a:p>
            <a:pPr fontAlgn="auto">
              <a:spcBef>
                <a:spcPts val="0"/>
              </a:spcBef>
              <a:spcAft>
                <a:spcPts val="0"/>
              </a:spcAft>
              <a:defRPr/>
            </a:pPr>
            <a:r>
              <a:rPr lang="en-US" sz="2000" b="1" dirty="0">
                <a:ln w="12700">
                  <a:solidFill>
                    <a:schemeClr val="tx1"/>
                  </a:solidFill>
                  <a:prstDash val="solid"/>
                </a:ln>
                <a:solidFill>
                  <a:schemeClr val="tx2"/>
                </a:solidFill>
                <a:effectLst>
                  <a:outerShdw blurRad="41275" dist="20320" dir="1800000" algn="tl" rotWithShape="0">
                    <a:srgbClr val="000000">
                      <a:alpha val="40000"/>
                    </a:srgbClr>
                  </a:outerShdw>
                </a:effectLst>
                <a:latin typeface="+mn-lt"/>
                <a:cs typeface="+mn-cs"/>
              </a:rPr>
              <a:t>Illinois Balanced and Restorative Justice</a:t>
            </a:r>
            <a:endParaRPr lang="en-US" sz="2000" b="1" dirty="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charset="0"/>
              <a:cs typeface="+mn-cs"/>
            </a:endParaRPr>
          </a:p>
        </p:txBody>
      </p:sp>
      <p:sp>
        <p:nvSpPr>
          <p:cNvPr id="7" name="Rectangle 3"/>
          <p:cNvSpPr txBox="1">
            <a:spLocks noChangeArrowheads="1"/>
          </p:cNvSpPr>
          <p:nvPr/>
        </p:nvSpPr>
        <p:spPr>
          <a:xfrm>
            <a:off x="515427" y="2743200"/>
            <a:ext cx="8400218" cy="3763963"/>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4675" indent="-457200" eaLnBrk="1" fontAlgn="auto" hangingPunct="1">
              <a:lnSpc>
                <a:spcPct val="120000"/>
              </a:lnSpc>
              <a:spcBef>
                <a:spcPts val="0"/>
              </a:spcBef>
              <a:spcAft>
                <a:spcPts val="0"/>
              </a:spcAft>
              <a:buClr>
                <a:srgbClr val="3A54A5"/>
              </a:buClr>
              <a:buSzPct val="100000"/>
              <a:buFont typeface="Arial" panose="020B0604020202020204" pitchFamily="34" charset="0"/>
              <a:buChar char="•"/>
              <a:defRPr/>
            </a:pPr>
            <a:r>
              <a:rPr lang="en-GB" sz="2800" dirty="0" smtClean="0">
                <a:latin typeface="Calibri" panose="020F0502020204030204" pitchFamily="34" charset="0"/>
                <a:cs typeface="Calibri" panose="020F0502020204030204" pitchFamily="34" charset="0"/>
              </a:rPr>
              <a:t>Tell me what happened.</a:t>
            </a:r>
          </a:p>
          <a:p>
            <a:pPr marL="574675" indent="-457200" eaLnBrk="1" fontAlgn="auto" hangingPunct="1">
              <a:lnSpc>
                <a:spcPct val="120000"/>
              </a:lnSpc>
              <a:spcBef>
                <a:spcPts val="0"/>
              </a:spcBef>
              <a:spcAft>
                <a:spcPts val="0"/>
              </a:spcAft>
              <a:buClr>
                <a:srgbClr val="3A54A5"/>
              </a:buClr>
              <a:buSzPct val="100000"/>
              <a:buFont typeface="Arial" panose="020B0604020202020204" pitchFamily="34" charset="0"/>
              <a:buChar char="•"/>
              <a:defRPr/>
            </a:pPr>
            <a:r>
              <a:rPr lang="en-GB" sz="2800" dirty="0" smtClean="0">
                <a:latin typeface="Calibri" panose="020F0502020204030204" pitchFamily="34" charset="0"/>
                <a:cs typeface="Calibri" panose="020F0502020204030204" pitchFamily="34" charset="0"/>
              </a:rPr>
              <a:t>What were you thinking at the time?</a:t>
            </a:r>
          </a:p>
          <a:p>
            <a:pPr marL="574675" indent="-457200" eaLnBrk="1" fontAlgn="auto" hangingPunct="1">
              <a:lnSpc>
                <a:spcPct val="120000"/>
              </a:lnSpc>
              <a:spcBef>
                <a:spcPts val="0"/>
              </a:spcBef>
              <a:spcAft>
                <a:spcPts val="0"/>
              </a:spcAft>
              <a:buClr>
                <a:srgbClr val="3A54A5"/>
              </a:buClr>
              <a:buSzPct val="100000"/>
              <a:buFont typeface="Arial" panose="020B0604020202020204" pitchFamily="34" charset="0"/>
              <a:buChar char="•"/>
              <a:defRPr/>
            </a:pPr>
            <a:r>
              <a:rPr lang="en-GB" sz="2800" dirty="0" smtClean="0">
                <a:latin typeface="Calibri" panose="020F0502020204030204" pitchFamily="34" charset="0"/>
                <a:cs typeface="Calibri" panose="020F0502020204030204" pitchFamily="34" charset="0"/>
              </a:rPr>
              <a:t>What do you think about it now?</a:t>
            </a:r>
          </a:p>
          <a:p>
            <a:pPr marL="574675" indent="-457200" eaLnBrk="1" fontAlgn="auto" hangingPunct="1">
              <a:lnSpc>
                <a:spcPct val="120000"/>
              </a:lnSpc>
              <a:spcBef>
                <a:spcPts val="0"/>
              </a:spcBef>
              <a:spcAft>
                <a:spcPts val="0"/>
              </a:spcAft>
              <a:buClr>
                <a:srgbClr val="3A54A5"/>
              </a:buClr>
              <a:buSzPct val="100000"/>
              <a:buFont typeface="Arial" panose="020B0604020202020204" pitchFamily="34" charset="0"/>
              <a:buChar char="•"/>
              <a:defRPr/>
            </a:pPr>
            <a:r>
              <a:rPr lang="en-GB" sz="2800" dirty="0" smtClean="0">
                <a:latin typeface="Calibri" panose="020F0502020204030204" pitchFamily="34" charset="0"/>
                <a:cs typeface="Calibri" panose="020F0502020204030204" pitchFamily="34" charset="0"/>
              </a:rPr>
              <a:t>Who did this affect?</a:t>
            </a:r>
          </a:p>
          <a:p>
            <a:pPr marL="574675" indent="-457200" eaLnBrk="1" fontAlgn="auto" hangingPunct="1">
              <a:lnSpc>
                <a:spcPct val="120000"/>
              </a:lnSpc>
              <a:spcBef>
                <a:spcPts val="0"/>
              </a:spcBef>
              <a:spcAft>
                <a:spcPts val="0"/>
              </a:spcAft>
              <a:buClr>
                <a:srgbClr val="3A54A5"/>
              </a:buClr>
              <a:buSzPct val="100000"/>
              <a:buFont typeface="Arial" panose="020B0604020202020204" pitchFamily="34" charset="0"/>
              <a:buChar char="•"/>
              <a:defRPr/>
            </a:pPr>
            <a:r>
              <a:rPr lang="en-GB" sz="2800" dirty="0" smtClean="0">
                <a:latin typeface="Calibri" panose="020F0502020204030204" pitchFamily="34" charset="0"/>
                <a:cs typeface="Calibri" panose="020F0502020204030204" pitchFamily="34" charset="0"/>
              </a:rPr>
              <a:t>What do you need to do about it?</a:t>
            </a:r>
          </a:p>
          <a:p>
            <a:pPr marL="574675" indent="-457200" eaLnBrk="1" fontAlgn="auto" hangingPunct="1">
              <a:lnSpc>
                <a:spcPct val="120000"/>
              </a:lnSpc>
              <a:spcBef>
                <a:spcPts val="0"/>
              </a:spcBef>
              <a:spcAft>
                <a:spcPts val="0"/>
              </a:spcAft>
              <a:buClr>
                <a:srgbClr val="3A54A5"/>
              </a:buClr>
              <a:buSzPct val="100000"/>
              <a:buFont typeface="Arial" panose="020B0604020202020204" pitchFamily="34" charset="0"/>
              <a:buChar char="•"/>
              <a:defRPr/>
            </a:pPr>
            <a:r>
              <a:rPr lang="en-GB" sz="2800" dirty="0" smtClean="0">
                <a:latin typeface="Calibri" panose="020F0502020204030204" pitchFamily="34" charset="0"/>
                <a:cs typeface="Calibri" panose="020F0502020204030204" pitchFamily="34" charset="0"/>
              </a:rPr>
              <a:t>How can we make sure this doesn’t happen again?</a:t>
            </a:r>
          </a:p>
          <a:p>
            <a:pPr marL="574675" indent="-457200" eaLnBrk="1" fontAlgn="auto" hangingPunct="1">
              <a:lnSpc>
                <a:spcPct val="120000"/>
              </a:lnSpc>
              <a:spcBef>
                <a:spcPts val="0"/>
              </a:spcBef>
              <a:spcAft>
                <a:spcPts val="0"/>
              </a:spcAft>
              <a:buClr>
                <a:srgbClr val="3A54A5"/>
              </a:buClr>
              <a:buSzPct val="100000"/>
              <a:buFont typeface="Arial" panose="020B0604020202020204" pitchFamily="34" charset="0"/>
              <a:buChar char="•"/>
              <a:defRPr/>
            </a:pPr>
            <a:r>
              <a:rPr lang="en-GB" sz="2800" dirty="0" smtClean="0">
                <a:latin typeface="Calibri" panose="020F0502020204030204" pitchFamily="34" charset="0"/>
                <a:cs typeface="Calibri" panose="020F0502020204030204" pitchFamily="34" charset="0"/>
              </a:rPr>
              <a:t>What can I do to help you?</a:t>
            </a:r>
          </a:p>
        </p:txBody>
      </p:sp>
      <p:sp>
        <p:nvSpPr>
          <p:cNvPr id="9222" name="Rectangle 2"/>
          <p:cNvSpPr>
            <a:spLocks noGrp="1" noChangeArrowheads="1"/>
          </p:cNvSpPr>
          <p:nvPr>
            <p:ph type="title"/>
          </p:nvPr>
        </p:nvSpPr>
        <p:spPr>
          <a:xfrm>
            <a:off x="451143" y="680842"/>
            <a:ext cx="8692857" cy="2080426"/>
          </a:xfrm>
        </p:spPr>
        <p:txBody>
          <a:bodyPr>
            <a:noAutofit/>
          </a:bodyPr>
          <a:lstStyle/>
          <a:p>
            <a:pPr eaLnBrk="1" hangingPunct="1"/>
            <a:r>
              <a:rPr lang="en-GB" sz="3200" dirty="0" smtClean="0"/>
              <a:t>The Restorative Chat:</a:t>
            </a:r>
            <a:br>
              <a:rPr lang="en-GB" sz="3200" dirty="0" smtClean="0"/>
            </a:br>
            <a:r>
              <a:rPr lang="en-GB" sz="3200" dirty="0" smtClean="0"/>
              <a:t>used by Administrators when processing suspensions with Students</a:t>
            </a:r>
          </a:p>
        </p:txBody>
      </p:sp>
    </p:spTree>
    <p:extLst>
      <p:ext uri="{BB962C8B-B14F-4D97-AF65-F5344CB8AC3E}">
        <p14:creationId xmlns:p14="http://schemas.microsoft.com/office/powerpoint/2010/main" val="2067440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IMPLICATIONS</a:t>
            </a:r>
            <a:r>
              <a:rPr lang="en-US" sz="2200" dirty="0" smtClean="0"/>
              <a:t>(MINKOS, LATHAM &amp; SUGAI, 2014)</a:t>
            </a:r>
            <a:endParaRPr lang="en-US" sz="2200" dirty="0"/>
          </a:p>
        </p:txBody>
      </p:sp>
      <p:sp>
        <p:nvSpPr>
          <p:cNvPr id="4" name="Content Placeholder 3"/>
          <p:cNvSpPr>
            <a:spLocks noGrp="1"/>
          </p:cNvSpPr>
          <p:nvPr>
            <p:ph sz="half" idx="2"/>
          </p:nvPr>
        </p:nvSpPr>
        <p:spPr>
          <a:xfrm>
            <a:off x="457200" y="1304379"/>
            <a:ext cx="8686800" cy="4821784"/>
          </a:xfrm>
        </p:spPr>
        <p:txBody>
          <a:bodyPr>
            <a:normAutofit/>
          </a:bodyPr>
          <a:lstStyle/>
          <a:p>
            <a:pPr marL="104163" indent="-104163">
              <a:spcBef>
                <a:spcPts val="125"/>
              </a:spcBef>
            </a:pPr>
            <a:r>
              <a:rPr lang="en-US" sz="3200" dirty="0">
                <a:latin typeface="Arial"/>
                <a:cs typeface="Arial"/>
              </a:rPr>
              <a:t>Underlying theoretical orientation and operational definition of school-based RJP needed to delineate what RJP is, what it looks like, how it is measured, what should be adopted, and how it should be considered in practice, policy, and research</a:t>
            </a:r>
            <a:r>
              <a:rPr lang="en-US" dirty="0" smtClean="0">
                <a:latin typeface="Arial"/>
                <a:cs typeface="Arial"/>
              </a:rPr>
              <a:t>.</a:t>
            </a:r>
            <a:endParaRPr lang="en-US" dirty="0">
              <a:latin typeface="Arial"/>
              <a:cs typeface="Arial"/>
            </a:endParaRPr>
          </a:p>
        </p:txBody>
      </p:sp>
    </p:spTree>
    <p:extLst>
      <p:ext uri="{BB962C8B-B14F-4D97-AF65-F5344CB8AC3E}">
        <p14:creationId xmlns:p14="http://schemas.microsoft.com/office/powerpoint/2010/main" val="58701773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IMPLICATIONS</a:t>
            </a:r>
            <a:r>
              <a:rPr lang="en-US" sz="2200" dirty="0" smtClean="0"/>
              <a:t>(MINKOS, LATHAM &amp; SUGAI, 2014)</a:t>
            </a:r>
            <a:endParaRPr lang="en-US" sz="2200" dirty="0"/>
          </a:p>
        </p:txBody>
      </p:sp>
      <p:sp>
        <p:nvSpPr>
          <p:cNvPr id="4" name="Content Placeholder 3"/>
          <p:cNvSpPr>
            <a:spLocks noGrp="1"/>
          </p:cNvSpPr>
          <p:nvPr>
            <p:ph sz="half" idx="2"/>
          </p:nvPr>
        </p:nvSpPr>
        <p:spPr>
          <a:xfrm>
            <a:off x="457200" y="1304379"/>
            <a:ext cx="8686800" cy="4821784"/>
          </a:xfrm>
        </p:spPr>
        <p:txBody>
          <a:bodyPr>
            <a:normAutofit/>
          </a:bodyPr>
          <a:lstStyle/>
          <a:p>
            <a:pPr marL="104163" indent="-104163">
              <a:spcBef>
                <a:spcPts val="125"/>
              </a:spcBef>
            </a:pPr>
            <a:r>
              <a:rPr lang="en-US" sz="3200" dirty="0" smtClean="0">
                <a:latin typeface="Arial"/>
                <a:cs typeface="Arial"/>
              </a:rPr>
              <a:t>Because </a:t>
            </a:r>
            <a:r>
              <a:rPr lang="en-US" sz="3200" dirty="0">
                <a:latin typeface="Arial"/>
                <a:cs typeface="Arial"/>
              </a:rPr>
              <a:t>little research has been conducted in schools and most research has been qualitative and conducted internationally, implementation of RJP in U.S. schools should be done with particular attention to relevance, fidelity, and student benefit</a:t>
            </a:r>
            <a:r>
              <a:rPr lang="en-US" sz="3200" dirty="0" smtClean="0">
                <a:latin typeface="Arial"/>
                <a:cs typeface="Arial"/>
              </a:rPr>
              <a:t>.</a:t>
            </a:r>
            <a:endParaRPr lang="en-US" sz="3200" dirty="0">
              <a:latin typeface="Arial"/>
              <a:cs typeface="Arial"/>
            </a:endParaRPr>
          </a:p>
        </p:txBody>
      </p:sp>
    </p:spTree>
    <p:extLst>
      <p:ext uri="{BB962C8B-B14F-4D97-AF65-F5344CB8AC3E}">
        <p14:creationId xmlns:p14="http://schemas.microsoft.com/office/powerpoint/2010/main" val="8644021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IMPLICATIONS</a:t>
            </a:r>
            <a:r>
              <a:rPr lang="en-US" sz="2200" dirty="0" smtClean="0"/>
              <a:t>(MINKOS, LATHAM &amp; SUGAI, 2014)</a:t>
            </a:r>
            <a:endParaRPr lang="en-US" sz="2200" dirty="0"/>
          </a:p>
        </p:txBody>
      </p:sp>
      <p:sp>
        <p:nvSpPr>
          <p:cNvPr id="4" name="Content Placeholder 3"/>
          <p:cNvSpPr>
            <a:spLocks noGrp="1"/>
          </p:cNvSpPr>
          <p:nvPr>
            <p:ph sz="half" idx="2"/>
          </p:nvPr>
        </p:nvSpPr>
        <p:spPr>
          <a:xfrm>
            <a:off x="457200" y="1304379"/>
            <a:ext cx="8686800" cy="4821784"/>
          </a:xfrm>
        </p:spPr>
        <p:txBody>
          <a:bodyPr>
            <a:normAutofit/>
          </a:bodyPr>
          <a:lstStyle/>
          <a:p>
            <a:pPr marL="104163" indent="-104163">
              <a:spcBef>
                <a:spcPts val="125"/>
              </a:spcBef>
            </a:pPr>
            <a:r>
              <a:rPr lang="en-US" sz="3200" dirty="0" smtClean="0">
                <a:latin typeface="Arial"/>
                <a:cs typeface="Arial"/>
              </a:rPr>
              <a:t>Rigorous </a:t>
            </a:r>
            <a:r>
              <a:rPr lang="en-US" sz="3200" dirty="0">
                <a:latin typeface="Arial"/>
                <a:cs typeface="Arial"/>
              </a:rPr>
              <a:t>quantitative research on behavioral outcomes conducted in U.S. schools is needed to determine whether RJP is an effective, efficient, and relevant intervention in a school setting, especially in relation to other evidence-based school practices</a:t>
            </a:r>
            <a:endParaRPr lang="en-US" sz="3200" dirty="0"/>
          </a:p>
        </p:txBody>
      </p:sp>
    </p:spTree>
    <p:extLst>
      <p:ext uri="{BB962C8B-B14F-4D97-AF65-F5344CB8AC3E}">
        <p14:creationId xmlns:p14="http://schemas.microsoft.com/office/powerpoint/2010/main" val="9272636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raised about Restorative Practices</a:t>
            </a:r>
            <a:endParaRPr lang="en-US" dirty="0"/>
          </a:p>
        </p:txBody>
      </p:sp>
      <p:sp>
        <p:nvSpPr>
          <p:cNvPr id="3" name="Content Placeholder 2"/>
          <p:cNvSpPr>
            <a:spLocks noGrp="1"/>
          </p:cNvSpPr>
          <p:nvPr>
            <p:ph idx="1"/>
          </p:nvPr>
        </p:nvSpPr>
        <p:spPr/>
        <p:txBody>
          <a:bodyPr/>
          <a:lstStyle/>
          <a:p>
            <a:r>
              <a:rPr lang="en-US" dirty="0" smtClean="0"/>
              <a:t>Requires a high level of verbal fluency to guide practices?</a:t>
            </a:r>
          </a:p>
          <a:p>
            <a:r>
              <a:rPr lang="en-US" dirty="0" smtClean="0"/>
              <a:t>Practices not typical to teacher training?</a:t>
            </a:r>
          </a:p>
          <a:p>
            <a:r>
              <a:rPr lang="en-US" dirty="0" smtClean="0"/>
              <a:t>Level of support and training needed?</a:t>
            </a:r>
          </a:p>
          <a:p>
            <a:r>
              <a:rPr lang="en-US" dirty="0" smtClean="0"/>
              <a:t>Payoff for Instructional time ‘exchange’?</a:t>
            </a:r>
          </a:p>
          <a:p>
            <a:r>
              <a:rPr lang="en-US" dirty="0" smtClean="0"/>
              <a:t>Can we document core features?</a:t>
            </a:r>
          </a:p>
          <a:p>
            <a:r>
              <a:rPr lang="en-US" dirty="0" smtClean="0"/>
              <a:t>Can we measure fidelity and direct outcomes?</a:t>
            </a:r>
          </a:p>
          <a:p>
            <a:endParaRPr lang="en-US" dirty="0"/>
          </a:p>
        </p:txBody>
      </p:sp>
    </p:spTree>
    <p:extLst>
      <p:ext uri="{BB962C8B-B14F-4D97-AF65-F5344CB8AC3E}">
        <p14:creationId xmlns:p14="http://schemas.microsoft.com/office/powerpoint/2010/main" val="28612654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Cautions</a:t>
            </a:r>
            <a:endParaRPr lang="en-US" dirty="0"/>
          </a:p>
        </p:txBody>
      </p:sp>
      <p:sp>
        <p:nvSpPr>
          <p:cNvPr id="3" name="Content Placeholder 2"/>
          <p:cNvSpPr>
            <a:spLocks noGrp="1"/>
          </p:cNvSpPr>
          <p:nvPr>
            <p:ph idx="1"/>
          </p:nvPr>
        </p:nvSpPr>
        <p:spPr/>
        <p:txBody>
          <a:bodyPr>
            <a:normAutofit/>
          </a:bodyPr>
          <a:lstStyle/>
          <a:p>
            <a:r>
              <a:rPr lang="en-US" dirty="0" smtClean="0"/>
              <a:t>RP being implemented piecemeal, or without systems / framework </a:t>
            </a:r>
          </a:p>
          <a:p>
            <a:r>
              <a:rPr lang="en-US" dirty="0" smtClean="0"/>
              <a:t>Systems approach will:</a:t>
            </a:r>
          </a:p>
          <a:p>
            <a:pPr lvl="1"/>
            <a:r>
              <a:rPr lang="en-US" dirty="0" smtClean="0"/>
              <a:t>Ensure practices are implemented as intended</a:t>
            </a:r>
          </a:p>
          <a:p>
            <a:pPr lvl="1"/>
            <a:r>
              <a:rPr lang="en-US" dirty="0" smtClean="0"/>
              <a:t>Ensure consistency across the school </a:t>
            </a:r>
          </a:p>
          <a:p>
            <a:pPr lvl="1"/>
            <a:r>
              <a:rPr lang="en-US" dirty="0" smtClean="0"/>
              <a:t>Ensure RP is not being used when contraindicated by function of a problem behavior</a:t>
            </a:r>
          </a:p>
          <a:p>
            <a:pPr lvl="2"/>
            <a:r>
              <a:rPr lang="en-US" dirty="0" smtClean="0"/>
              <a:t>EX: Circles can be an opportunity to get uninterrupted attention.</a:t>
            </a:r>
          </a:p>
        </p:txBody>
      </p:sp>
    </p:spTree>
    <p:extLst>
      <p:ext uri="{BB962C8B-B14F-4D97-AF65-F5344CB8AC3E}">
        <p14:creationId xmlns:p14="http://schemas.microsoft.com/office/powerpoint/2010/main" val="23036727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Enhancements</a:t>
            </a:r>
            <a:endParaRPr lang="en-US" dirty="0"/>
          </a:p>
        </p:txBody>
      </p:sp>
      <p:sp>
        <p:nvSpPr>
          <p:cNvPr id="3" name="Content Placeholder 2"/>
          <p:cNvSpPr>
            <a:spLocks noGrp="1"/>
          </p:cNvSpPr>
          <p:nvPr>
            <p:ph idx="1"/>
          </p:nvPr>
        </p:nvSpPr>
        <p:spPr/>
        <p:txBody>
          <a:bodyPr/>
          <a:lstStyle/>
          <a:p>
            <a:r>
              <a:rPr lang="en-US" dirty="0" smtClean="0"/>
              <a:t>RP has high social validity </a:t>
            </a:r>
          </a:p>
          <a:p>
            <a:r>
              <a:rPr lang="en-US" dirty="0" smtClean="0"/>
              <a:t>Provides clear alternatives to suspension and exclusions </a:t>
            </a:r>
          </a:p>
          <a:p>
            <a:pPr lvl="1"/>
            <a:r>
              <a:rPr lang="en-US" dirty="0" smtClean="0"/>
              <a:t>Classroom strategies</a:t>
            </a:r>
          </a:p>
          <a:p>
            <a:pPr lvl="1"/>
            <a:r>
              <a:rPr lang="en-US" dirty="0" smtClean="0"/>
              <a:t>Administrative strategies</a:t>
            </a:r>
          </a:p>
          <a:p>
            <a:r>
              <a:rPr lang="en-US" dirty="0" smtClean="0"/>
              <a:t>SWPBIS provides a framework for implementation and data-based decision-making</a:t>
            </a:r>
            <a:endParaRPr lang="en-US" dirty="0"/>
          </a:p>
        </p:txBody>
      </p:sp>
    </p:spTree>
    <p:extLst>
      <p:ext uri="{BB962C8B-B14F-4D97-AF65-F5344CB8AC3E}">
        <p14:creationId xmlns:p14="http://schemas.microsoft.com/office/powerpoint/2010/main" val="16285592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Create and validate fidelity measures for RP:</a:t>
            </a:r>
          </a:p>
          <a:p>
            <a:pPr lvl="1"/>
            <a:r>
              <a:rPr lang="en-US" dirty="0" smtClean="0"/>
              <a:t>Define critical features</a:t>
            </a:r>
          </a:p>
          <a:p>
            <a:pPr lvl="1"/>
            <a:r>
              <a:rPr lang="en-US" dirty="0" smtClean="0"/>
              <a:t>Are the critical features the same in every school?</a:t>
            </a:r>
          </a:p>
          <a:p>
            <a:r>
              <a:rPr lang="en-US" dirty="0" smtClean="0"/>
              <a:t>Measure impact on:</a:t>
            </a:r>
          </a:p>
          <a:p>
            <a:pPr lvl="1"/>
            <a:r>
              <a:rPr lang="en-US" dirty="0" smtClean="0"/>
              <a:t>Academic instructional time</a:t>
            </a:r>
          </a:p>
          <a:p>
            <a:pPr lvl="1"/>
            <a:r>
              <a:rPr lang="en-US" dirty="0" smtClean="0"/>
              <a:t>Student problem behaviors</a:t>
            </a:r>
          </a:p>
          <a:p>
            <a:pPr lvl="1"/>
            <a:r>
              <a:rPr lang="en-US" dirty="0" smtClean="0"/>
              <a:t>Peer interactions</a:t>
            </a:r>
          </a:p>
          <a:p>
            <a:pPr lvl="1"/>
            <a:r>
              <a:rPr lang="en-US" dirty="0" smtClean="0"/>
              <a:t>Feelings of belonging</a:t>
            </a:r>
          </a:p>
          <a:p>
            <a:pPr lvl="1"/>
            <a:r>
              <a:rPr lang="en-US" dirty="0" smtClean="0"/>
              <a:t>Adult responses to problem behavior</a:t>
            </a:r>
          </a:p>
          <a:p>
            <a:pPr lvl="1"/>
            <a:r>
              <a:rPr lang="en-US" dirty="0" smtClean="0"/>
              <a:t>Suspensions, expulsions, and graduation rates</a:t>
            </a:r>
            <a:endParaRPr lang="en-US" dirty="0"/>
          </a:p>
        </p:txBody>
      </p:sp>
    </p:spTree>
    <p:extLst>
      <p:ext uri="{BB962C8B-B14F-4D97-AF65-F5344CB8AC3E}">
        <p14:creationId xmlns:p14="http://schemas.microsoft.com/office/powerpoint/2010/main" val="35741911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Dialogue:  </a:t>
            </a:r>
            <a:br>
              <a:rPr lang="en-US" dirty="0" smtClean="0"/>
            </a:br>
            <a:r>
              <a:rPr lang="en-US" dirty="0" smtClean="0"/>
              <a:t>Share in chat </a:t>
            </a:r>
            <a:endParaRPr lang="en-US" dirty="0"/>
          </a:p>
        </p:txBody>
      </p:sp>
      <p:sp>
        <p:nvSpPr>
          <p:cNvPr id="3" name="Content Placeholder 2"/>
          <p:cNvSpPr>
            <a:spLocks noGrp="1"/>
          </p:cNvSpPr>
          <p:nvPr>
            <p:ph idx="1"/>
          </p:nvPr>
        </p:nvSpPr>
        <p:spPr/>
        <p:txBody>
          <a:bodyPr/>
          <a:lstStyle/>
          <a:p>
            <a:r>
              <a:rPr lang="en-US" dirty="0" smtClean="0"/>
              <a:t>Any ideas for implementation?</a:t>
            </a:r>
          </a:p>
          <a:p>
            <a:r>
              <a:rPr lang="en-US" dirty="0" smtClean="0"/>
              <a:t>Cautions for implementation? </a:t>
            </a:r>
          </a:p>
          <a:p>
            <a:r>
              <a:rPr lang="en-US" dirty="0" smtClean="0"/>
              <a:t>Any additional questions?</a:t>
            </a:r>
            <a:endParaRPr lang="en-US" dirty="0"/>
          </a:p>
        </p:txBody>
      </p:sp>
    </p:spTree>
    <p:extLst>
      <p:ext uri="{BB962C8B-B14F-4D97-AF65-F5344CB8AC3E}">
        <p14:creationId xmlns:p14="http://schemas.microsoft.com/office/powerpoint/2010/main" val="34448515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 we close, respond in the poll box</a:t>
            </a:r>
            <a:endParaRPr lang="en-US" dirty="0"/>
          </a:p>
        </p:txBody>
      </p:sp>
      <p:sp>
        <p:nvSpPr>
          <p:cNvPr id="3" name="Content Placeholder 2"/>
          <p:cNvSpPr>
            <a:spLocks noGrp="1"/>
          </p:cNvSpPr>
          <p:nvPr>
            <p:ph idx="1"/>
          </p:nvPr>
        </p:nvSpPr>
        <p:spPr/>
        <p:txBody>
          <a:bodyPr/>
          <a:lstStyle/>
          <a:p>
            <a:r>
              <a:rPr lang="en-US" dirty="0" smtClean="0"/>
              <a:t>What was your most important point your walking away with….</a:t>
            </a:r>
          </a:p>
          <a:p>
            <a:pPr marL="0" indent="0">
              <a:buNone/>
            </a:pPr>
            <a:endParaRPr lang="en-US" dirty="0"/>
          </a:p>
        </p:txBody>
      </p:sp>
    </p:spTree>
    <p:extLst>
      <p:ext uri="{BB962C8B-B14F-4D97-AF65-F5344CB8AC3E}">
        <p14:creationId xmlns:p14="http://schemas.microsoft.com/office/powerpoint/2010/main" val="3545042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Dialogue</a:t>
            </a:r>
            <a:endParaRPr lang="en-US" dirty="0"/>
          </a:p>
        </p:txBody>
      </p:sp>
      <p:sp>
        <p:nvSpPr>
          <p:cNvPr id="3" name="Content Placeholder 2"/>
          <p:cNvSpPr>
            <a:spLocks noGrp="1"/>
          </p:cNvSpPr>
          <p:nvPr>
            <p:ph idx="1"/>
          </p:nvPr>
        </p:nvSpPr>
        <p:spPr/>
        <p:txBody>
          <a:bodyPr>
            <a:normAutofit fontScale="92500" lnSpcReduction="10000"/>
          </a:bodyPr>
          <a:lstStyle/>
          <a:p>
            <a:r>
              <a:rPr lang="en-US" dirty="0"/>
              <a:t>Restorative Practices (RP) are being implemented in school across the U.S. as districts seek alternatives to suspension.  Many districts are embedding Restorative Practices within SWPBIS as part of their continuum of supports and non-exclusionary consequences.</a:t>
            </a:r>
          </a:p>
          <a:p>
            <a:endParaRPr lang="en-US" dirty="0"/>
          </a:p>
          <a:p>
            <a:r>
              <a:rPr lang="en-US" dirty="0"/>
              <a:t>Midwest PBIS Network is bringing together schools from across Illinois to facilitate a dialogue about the integration of RP into SWPBIS</a:t>
            </a:r>
          </a:p>
          <a:p>
            <a:endParaRPr lang="en-US" dirty="0"/>
          </a:p>
        </p:txBody>
      </p:sp>
    </p:spTree>
    <p:extLst>
      <p:ext uri="{BB962C8B-B14F-4D97-AF65-F5344CB8AC3E}">
        <p14:creationId xmlns:p14="http://schemas.microsoft.com/office/powerpoint/2010/main" val="217345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1648" y="528556"/>
            <a:ext cx="7772400" cy="1470025"/>
          </a:xfrm>
        </p:spPr>
        <p:txBody>
          <a:bodyPr/>
          <a:lstStyle/>
          <a:p>
            <a:r>
              <a:rPr lang="en-US" dirty="0" smtClean="0"/>
              <a:t>Big Ideas….</a:t>
            </a:r>
            <a:endParaRPr lang="en-US" dirty="0"/>
          </a:p>
        </p:txBody>
      </p:sp>
      <p:sp>
        <p:nvSpPr>
          <p:cNvPr id="3" name="Subtitle 2"/>
          <p:cNvSpPr>
            <a:spLocks noGrp="1"/>
          </p:cNvSpPr>
          <p:nvPr>
            <p:ph type="subTitle" idx="1"/>
          </p:nvPr>
        </p:nvSpPr>
        <p:spPr>
          <a:xfrm>
            <a:off x="366104" y="2028853"/>
            <a:ext cx="8217944" cy="3440383"/>
          </a:xfrm>
        </p:spPr>
        <p:txBody>
          <a:bodyPr>
            <a:normAutofit lnSpcReduction="10000"/>
          </a:bodyPr>
          <a:lstStyle/>
          <a:p>
            <a:pPr marL="342900" indent="-342900" algn="l">
              <a:buFont typeface="Arial"/>
              <a:buChar char="•"/>
            </a:pPr>
            <a:r>
              <a:rPr lang="en-US" sz="2400" dirty="0" smtClean="0">
                <a:solidFill>
                  <a:schemeClr val="tx1"/>
                </a:solidFill>
              </a:rPr>
              <a:t>The social context (social validity) of Restorative Practices</a:t>
            </a:r>
          </a:p>
          <a:p>
            <a:pPr marL="342900" indent="-342900" algn="l">
              <a:buFont typeface="Arial"/>
              <a:buChar char="•"/>
            </a:pPr>
            <a:r>
              <a:rPr lang="en-US" sz="2400" dirty="0" smtClean="0">
                <a:solidFill>
                  <a:schemeClr val="tx1"/>
                </a:solidFill>
              </a:rPr>
              <a:t>Does it have potential as a promising practice?</a:t>
            </a:r>
          </a:p>
          <a:p>
            <a:pPr marL="342900" indent="-342900" algn="l">
              <a:buFont typeface="Arial"/>
              <a:buChar char="•"/>
            </a:pPr>
            <a:r>
              <a:rPr lang="en-US" sz="2400" dirty="0" smtClean="0">
                <a:solidFill>
                  <a:schemeClr val="tx1"/>
                </a:solidFill>
              </a:rPr>
              <a:t>Examples of efforts to integrate with PBIS</a:t>
            </a:r>
          </a:p>
          <a:p>
            <a:pPr marL="800100" lvl="1" indent="-342900" algn="l">
              <a:buFont typeface="Arial"/>
              <a:buChar char="•"/>
            </a:pPr>
            <a:r>
              <a:rPr lang="en-US" sz="2000" dirty="0" smtClean="0">
                <a:solidFill>
                  <a:schemeClr val="tx1"/>
                </a:solidFill>
              </a:rPr>
              <a:t>Prevention? Multi-tiered? Alternatives to Suspension?</a:t>
            </a:r>
          </a:p>
          <a:p>
            <a:pPr marL="342900" indent="-342900" algn="l">
              <a:buFont typeface="Arial"/>
              <a:buChar char="•"/>
            </a:pPr>
            <a:r>
              <a:rPr lang="en-US" sz="2400" dirty="0" smtClean="0">
                <a:solidFill>
                  <a:schemeClr val="tx1"/>
                </a:solidFill>
              </a:rPr>
              <a:t>Can it formally be connected to valid outcomes in schools (academic and social)?</a:t>
            </a:r>
          </a:p>
          <a:p>
            <a:pPr marL="342900" indent="-342900" algn="l">
              <a:buFont typeface="Arial"/>
              <a:buChar char="•"/>
            </a:pPr>
            <a:r>
              <a:rPr lang="en-US" sz="2400" dirty="0" smtClean="0">
                <a:solidFill>
                  <a:schemeClr val="tx1"/>
                </a:solidFill>
              </a:rPr>
              <a:t>Can a clearly defined logic model, defined core features be established?</a:t>
            </a:r>
          </a:p>
          <a:p>
            <a:pPr marL="342900" indent="-342900" algn="l">
              <a:buFont typeface="Arial"/>
              <a:buChar char="•"/>
            </a:pPr>
            <a:r>
              <a:rPr lang="en-US" sz="2400" dirty="0" smtClean="0">
                <a:solidFill>
                  <a:schemeClr val="tx1"/>
                </a:solidFill>
              </a:rPr>
              <a:t>How can we establish a model for ‘testing” RJ in schools?</a:t>
            </a:r>
            <a:endParaRPr lang="en-US" sz="2400" dirty="0">
              <a:solidFill>
                <a:schemeClr val="tx1"/>
              </a:solidFill>
            </a:endParaRPr>
          </a:p>
        </p:txBody>
      </p:sp>
    </p:spTree>
    <p:extLst>
      <p:ext uri="{BB962C8B-B14F-4D97-AF65-F5344CB8AC3E}">
        <p14:creationId xmlns:p14="http://schemas.microsoft.com/office/powerpoint/2010/main" val="17094401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Team-based Thinking</a:t>
            </a:r>
            <a:endParaRPr lang="en-US" dirty="0"/>
          </a:p>
        </p:txBody>
      </p:sp>
      <p:sp>
        <p:nvSpPr>
          <p:cNvPr id="3" name="Content Placeholder 2"/>
          <p:cNvSpPr>
            <a:spLocks noGrp="1"/>
          </p:cNvSpPr>
          <p:nvPr>
            <p:ph idx="1"/>
          </p:nvPr>
        </p:nvSpPr>
        <p:spPr/>
        <p:txBody>
          <a:bodyPr/>
          <a:lstStyle/>
          <a:p>
            <a:r>
              <a:rPr lang="en-US" dirty="0" smtClean="0"/>
              <a:t>Mike Nelson, Kentucky</a:t>
            </a:r>
          </a:p>
          <a:p>
            <a:r>
              <a:rPr lang="en-US" dirty="0" smtClean="0"/>
              <a:t>Jeff Sprague, Oregon</a:t>
            </a:r>
          </a:p>
          <a:p>
            <a:r>
              <a:rPr lang="en-US" dirty="0" smtClean="0"/>
              <a:t>Kristine </a:t>
            </a:r>
            <a:r>
              <a:rPr lang="en-US" dirty="0" err="1" smtClean="0"/>
              <a:t>Jolivette</a:t>
            </a:r>
            <a:r>
              <a:rPr lang="en-US" dirty="0" smtClean="0"/>
              <a:t>, GA</a:t>
            </a:r>
          </a:p>
          <a:p>
            <a:r>
              <a:rPr lang="en-US" dirty="0" smtClean="0"/>
              <a:t>Sara </a:t>
            </a:r>
            <a:r>
              <a:rPr lang="en-US" dirty="0" err="1" smtClean="0"/>
              <a:t>Bolygen</a:t>
            </a:r>
            <a:r>
              <a:rPr lang="en-US" dirty="0" smtClean="0"/>
              <a:t> and Sally Wolf, IBARJ</a:t>
            </a:r>
          </a:p>
          <a:p>
            <a:r>
              <a:rPr lang="en-US" dirty="0" smtClean="0"/>
              <a:t>Jessica Swain-</a:t>
            </a:r>
            <a:r>
              <a:rPr lang="en-US" dirty="0" err="1" smtClean="0"/>
              <a:t>Bradway</a:t>
            </a:r>
            <a:r>
              <a:rPr lang="en-US" dirty="0" smtClean="0"/>
              <a:t>-Midwest PBIS</a:t>
            </a:r>
          </a:p>
          <a:p>
            <a:r>
              <a:rPr lang="en-US" dirty="0" smtClean="0"/>
              <a:t>George </a:t>
            </a:r>
            <a:r>
              <a:rPr lang="en-US" dirty="0" err="1" smtClean="0"/>
              <a:t>Sugai</a:t>
            </a:r>
            <a:r>
              <a:rPr lang="en-US" dirty="0" smtClean="0"/>
              <a:t> and UConn Team</a:t>
            </a:r>
          </a:p>
          <a:p>
            <a:r>
              <a:rPr lang="en-US" dirty="0" smtClean="0"/>
              <a:t>Rob Horner, UO</a:t>
            </a:r>
            <a:endParaRPr lang="en-US" dirty="0"/>
          </a:p>
        </p:txBody>
      </p:sp>
    </p:spTree>
    <p:extLst>
      <p:ext uri="{BB962C8B-B14F-4D97-AF65-F5344CB8AC3E}">
        <p14:creationId xmlns:p14="http://schemas.microsoft.com/office/powerpoint/2010/main" val="9287379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Acknowledgements</a:t>
            </a:r>
            <a:endParaRPr lang="en-US" dirty="0"/>
          </a:p>
        </p:txBody>
      </p:sp>
      <p:sp>
        <p:nvSpPr>
          <p:cNvPr id="3" name="Content Placeholder 2"/>
          <p:cNvSpPr>
            <a:spLocks noGrp="1"/>
          </p:cNvSpPr>
          <p:nvPr>
            <p:ph idx="1"/>
          </p:nvPr>
        </p:nvSpPr>
        <p:spPr/>
        <p:txBody>
          <a:bodyPr/>
          <a:lstStyle/>
          <a:p>
            <a:r>
              <a:rPr lang="en-US" dirty="0" smtClean="0"/>
              <a:t>Chicago Public Schools</a:t>
            </a:r>
          </a:p>
          <a:p>
            <a:r>
              <a:rPr lang="en-US" dirty="0" smtClean="0"/>
              <a:t>Alton IL School District</a:t>
            </a:r>
          </a:p>
          <a:p>
            <a:r>
              <a:rPr lang="en-US" dirty="0" smtClean="0"/>
              <a:t>Mt Carmel, IL School District</a:t>
            </a:r>
          </a:p>
          <a:p>
            <a:r>
              <a:rPr lang="en-US" dirty="0" smtClean="0"/>
              <a:t>Minnesota Department of Education</a:t>
            </a:r>
          </a:p>
          <a:p>
            <a:r>
              <a:rPr lang="en-US" dirty="0" smtClean="0"/>
              <a:t>Laura </a:t>
            </a:r>
            <a:r>
              <a:rPr lang="en-US" dirty="0" err="1" smtClean="0"/>
              <a:t>Mooiman</a:t>
            </a:r>
            <a:r>
              <a:rPr lang="en-US" dirty="0"/>
              <a:t>,</a:t>
            </a:r>
            <a:r>
              <a:rPr lang="en-US" dirty="0" smtClean="0"/>
              <a:t> Napa Valley School District</a:t>
            </a:r>
          </a:p>
          <a:p>
            <a:endParaRPr lang="en-US" dirty="0"/>
          </a:p>
        </p:txBody>
      </p:sp>
    </p:spTree>
    <p:extLst>
      <p:ext uri="{BB962C8B-B14F-4D97-AF65-F5344CB8AC3E}">
        <p14:creationId xmlns:p14="http://schemas.microsoft.com/office/powerpoint/2010/main" val="17924454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F91A8639BEAD47940900568EBD6BCE" ma:contentTypeVersion="1" ma:contentTypeDescription="Create a new document." ma:contentTypeScope="" ma:versionID="f0f0f826f9ad1f78729cae6f7a05eaa0">
  <xsd:schema xmlns:xsd="http://www.w3.org/2001/XMLSchema" xmlns:xs="http://www.w3.org/2001/XMLSchema" xmlns:p="http://schemas.microsoft.com/office/2006/metadata/properties" xmlns:ns1="http://schemas.microsoft.com/sharepoint/v3" targetNamespace="http://schemas.microsoft.com/office/2006/metadata/properties" ma:root="true" ma:fieldsID="ea0b4376b0eaa88f6ea1320605b5b29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8BB228-6D98-4EA3-B52F-804DDF999281}"/>
</file>

<file path=customXml/itemProps2.xml><?xml version="1.0" encoding="utf-8"?>
<ds:datastoreItem xmlns:ds="http://schemas.openxmlformats.org/officeDocument/2006/customXml" ds:itemID="{7A966C29-22FF-4C3F-94A6-04A28324AF96}"/>
</file>

<file path=customXml/itemProps3.xml><?xml version="1.0" encoding="utf-8"?>
<ds:datastoreItem xmlns:ds="http://schemas.openxmlformats.org/officeDocument/2006/customXml" ds:itemID="{7A11E36D-BBBA-499C-8D2A-93F112484ADF}"/>
</file>

<file path=docProps/app.xml><?xml version="1.0" encoding="utf-8"?>
<Properties xmlns="http://schemas.openxmlformats.org/officeDocument/2006/extended-properties" xmlns:vt="http://schemas.openxmlformats.org/officeDocument/2006/docPropsVTypes">
  <TotalTime>2988</TotalTime>
  <Words>4147</Words>
  <Application>Microsoft Macintosh PowerPoint</Application>
  <PresentationFormat>On-screen Show (4:3)</PresentationFormat>
  <Paragraphs>497</Paragraphs>
  <Slides>59</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1" baseType="lpstr">
      <vt:lpstr>Office Theme</vt:lpstr>
      <vt:lpstr>Document</vt:lpstr>
      <vt:lpstr>A Dialogue about Integrating Restorative Practices into Multi-tiered Systems of Supports and in Schools:  Examples, Questions, Challenges and Possible next Steps</vt:lpstr>
      <vt:lpstr>Sign In</vt:lpstr>
      <vt:lpstr>System Reminders</vt:lpstr>
      <vt:lpstr>PowerPoint Presentation</vt:lpstr>
      <vt:lpstr>Let’s practice with a poll</vt:lpstr>
      <vt:lpstr>Today’s Dialogue</vt:lpstr>
      <vt:lpstr>Big Ideas….</vt:lpstr>
      <vt:lpstr>Team-based Thinking</vt:lpstr>
      <vt:lpstr>Additional Acknowledgements</vt:lpstr>
      <vt:lpstr>    New Federal Guidance on  School Discipline and Discrimination      </vt:lpstr>
      <vt:lpstr>PowerPoint Presentation</vt:lpstr>
      <vt:lpstr>Systematic Descriptive Literature Review of Restorative Justice Practices Marlena Minkos, Sarah Latham, &amp; George Sugai Neag School of Education, University of Connecticut, Storrs, CT</vt:lpstr>
      <vt:lpstr>Rationale for Uconn Lit Review</vt:lpstr>
      <vt:lpstr>OVERVIEW </vt:lpstr>
      <vt:lpstr>UNDERLYING THEORY </vt:lpstr>
      <vt:lpstr>RESEARCH </vt:lpstr>
      <vt:lpstr>The PBIS Framework</vt:lpstr>
      <vt:lpstr>PowerPoint Presentation</vt:lpstr>
      <vt:lpstr>Positive Behavior Intervention &amp; Support (www.pbis.org)</vt:lpstr>
      <vt:lpstr>Advantages</vt:lpstr>
      <vt:lpstr>PowerPoint Presentation</vt:lpstr>
      <vt:lpstr>The Intersection of SWPBIS and RP</vt:lpstr>
      <vt:lpstr>Goals of restorative justice in schools  (Gonsoulin, Schiff, and Hatheway 2013):  </vt:lpstr>
      <vt:lpstr>PowerPoint Presentation</vt:lpstr>
      <vt:lpstr>Let’s ‘chat’ </vt:lpstr>
      <vt:lpstr> Guiding Students to Positive Behavior </vt:lpstr>
      <vt:lpstr>In Order to Guide Students to Positive Behavior, All School Staff Must Follow These Steps: </vt:lpstr>
      <vt:lpstr> In Order to Guide Students to Positive Behavior, All School Staff Must Follow These Steps: (Cont’d.): </vt:lpstr>
      <vt:lpstr> When Expectations are Not Met, Use Instructive and Corrective Consequences Early and Often</vt:lpstr>
      <vt:lpstr> Balanced and Restorative   Justice Strategies </vt:lpstr>
      <vt:lpstr>Implementation Guidelines</vt:lpstr>
      <vt:lpstr>Restorative  Practices </vt:lpstr>
      <vt:lpstr>PowerPoint Presentation</vt:lpstr>
      <vt:lpstr> Alton HS Integration of Restorative Justice Enhances Tier 2 Supports  </vt:lpstr>
      <vt:lpstr>Mt. Carmel Middle School –  Mt. Carmel, IL</vt:lpstr>
      <vt:lpstr>Mt. Carmel Middle School Results</vt:lpstr>
      <vt:lpstr>Garden Hills School Champaign, IL Delores Lloyd, Principal Jill Johnson, Asst. Principal</vt:lpstr>
      <vt:lpstr>PowerPoint Presentation</vt:lpstr>
      <vt:lpstr>Approaches to Discipline</vt:lpstr>
      <vt:lpstr>PowerPoint Presentation</vt:lpstr>
      <vt:lpstr>Functions of Circle</vt:lpstr>
      <vt:lpstr>Circle Basics</vt:lpstr>
      <vt:lpstr>What That Means for You</vt:lpstr>
      <vt:lpstr>Restorative Conversation</vt:lpstr>
      <vt:lpstr>What That Means for You</vt:lpstr>
      <vt:lpstr>Let’s chat</vt:lpstr>
      <vt:lpstr>What Should You We Do?</vt:lpstr>
      <vt:lpstr>Phases of Implementation</vt:lpstr>
      <vt:lpstr>PowerPoint Presentation</vt:lpstr>
      <vt:lpstr>The Restorative Chat: used by Administrators when processing suspensions with Students</vt:lpstr>
      <vt:lpstr>IMPLICATIONS(MINKOS, LATHAM &amp; SUGAI, 2014)</vt:lpstr>
      <vt:lpstr>IMPLICATIONS(MINKOS, LATHAM &amp; SUGAI, 2014)</vt:lpstr>
      <vt:lpstr>IMPLICATIONS(MINKOS, LATHAM &amp; SUGAI, 2014)</vt:lpstr>
      <vt:lpstr>Questions raised about Restorative Practices</vt:lpstr>
      <vt:lpstr>Cautions</vt:lpstr>
      <vt:lpstr>Enhancements</vt:lpstr>
      <vt:lpstr>Needs</vt:lpstr>
      <vt:lpstr>Dialogue:   Share in chat </vt:lpstr>
      <vt:lpstr>As we close, respond in the poll box</vt:lpstr>
    </vt:vector>
  </TitlesOfParts>
  <Company>MidWest PBIS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Lucille Eber</dc:creator>
  <cp:lastModifiedBy>Sapphira Ha</cp:lastModifiedBy>
  <cp:revision>36</cp:revision>
  <dcterms:created xsi:type="dcterms:W3CDTF">2014-11-27T05:20:12Z</dcterms:created>
  <dcterms:modified xsi:type="dcterms:W3CDTF">2015-05-18T18:58:15Z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0x010100B5F91A8639BEAD47940900568EBD6BCE</vt:lpwstr>
  </property>
  <property fmtid="{D5CDD505-2E9C-101B-9397-08002B2CF9AE}" pid="3" name="Order">
    <vt:r8>20700</vt:r8>
  </property>
  <property fmtid="{D5CDD505-2E9C-101B-9397-08002B2CF9AE}" pid="4" name="ComplianceAssetId">
    <vt:lpwstr/>
  </property>
  <property fmtid="{D5CDD505-2E9C-101B-9397-08002B2CF9AE}" pid="5" name="TemplateUrl">
    <vt:lpwstr/>
  </property>
  <property fmtid="{D5CDD505-2E9C-101B-9397-08002B2CF9AE}" pid="6" name="xd_Signature">
    <vt:bool>false</vt:bool>
  </property>
  <property fmtid="{D5CDD505-2E9C-101B-9397-08002B2CF9AE}" pid="7" name="xd_ProgID">
    <vt:lpwstr/>
  </property>
  <property fmtid="{D5CDD505-2E9C-101B-9397-08002B2CF9AE}" pid="8" name="SharedWithUsers">
    <vt:lpwstr/>
  </property>
  <property fmtid="{D5CDD505-2E9C-101B-9397-08002B2CF9AE}" pid="9" name="_SourceUrl">
    <vt:lpwstr/>
  </property>
  <property fmtid="{D5CDD505-2E9C-101B-9397-08002B2CF9AE}" pid="10" name="_SharedFileIndex">
    <vt:lpwstr/>
  </property>
</Properties>
</file>