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9"/>
  </p:notesMasterIdLst>
  <p:handoutMasterIdLst>
    <p:handoutMasterId r:id="rId40"/>
  </p:handoutMasterIdLst>
  <p:sldIdLst>
    <p:sldId id="256" r:id="rId2"/>
    <p:sldId id="298" r:id="rId3"/>
    <p:sldId id="289" r:id="rId4"/>
    <p:sldId id="296" r:id="rId5"/>
    <p:sldId id="297" r:id="rId6"/>
    <p:sldId id="292" r:id="rId7"/>
    <p:sldId id="293" r:id="rId8"/>
    <p:sldId id="294" r:id="rId9"/>
    <p:sldId id="300" r:id="rId10"/>
    <p:sldId id="301" r:id="rId11"/>
    <p:sldId id="302" r:id="rId12"/>
    <p:sldId id="303" r:id="rId13"/>
    <p:sldId id="304" r:id="rId14"/>
    <p:sldId id="305" r:id="rId15"/>
    <p:sldId id="290" r:id="rId16"/>
    <p:sldId id="257" r:id="rId17"/>
    <p:sldId id="299" r:id="rId18"/>
    <p:sldId id="258" r:id="rId19"/>
    <p:sldId id="259" r:id="rId20"/>
    <p:sldId id="280" r:id="rId21"/>
    <p:sldId id="281" r:id="rId22"/>
    <p:sldId id="282" r:id="rId23"/>
    <p:sldId id="270" r:id="rId24"/>
    <p:sldId id="271" r:id="rId25"/>
    <p:sldId id="272" r:id="rId26"/>
    <p:sldId id="273" r:id="rId27"/>
    <p:sldId id="274" r:id="rId28"/>
    <p:sldId id="275" r:id="rId29"/>
    <p:sldId id="276" r:id="rId30"/>
    <p:sldId id="277" r:id="rId31"/>
    <p:sldId id="283" r:id="rId32"/>
    <p:sldId id="284" r:id="rId33"/>
    <p:sldId id="295" r:id="rId34"/>
    <p:sldId id="288" r:id="rId35"/>
    <p:sldId id="291" r:id="rId36"/>
    <p:sldId id="286" r:id="rId37"/>
    <p:sldId id="28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8" d="100"/>
          <a:sy n="68" d="100"/>
        </p:scale>
        <p:origin x="-112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9F2F1-84F3-3043-BA30-148A56E10839}" type="doc">
      <dgm:prSet loTypeId="urn:microsoft.com/office/officeart/2005/8/layout/matrix2" loCatId="" qsTypeId="urn:microsoft.com/office/officeart/2005/8/quickstyle/simple4" qsCatId="simple" csTypeId="urn:microsoft.com/office/officeart/2005/8/colors/accent0_1" csCatId="mainScheme" phldr="1"/>
      <dgm:spPr/>
      <dgm:t>
        <a:bodyPr/>
        <a:lstStyle/>
        <a:p>
          <a:endParaRPr lang="en-US"/>
        </a:p>
      </dgm:t>
    </dgm:pt>
    <dgm:pt modelId="{8AF2B87B-F7AE-8F4A-831D-A71931FD6EFF}">
      <dgm:prSet phldrT="[Text]"/>
      <dgm:spPr>
        <a:solidFill>
          <a:schemeClr val="accent1">
            <a:lumMod val="60000"/>
            <a:lumOff val="40000"/>
          </a:schemeClr>
        </a:solidFill>
      </dgm:spPr>
      <dgm:t>
        <a:bodyPr/>
        <a:lstStyle/>
        <a:p>
          <a:r>
            <a:rPr lang="en-US" dirty="0" smtClean="0"/>
            <a:t>Cold and demanding</a:t>
          </a:r>
          <a:endParaRPr lang="en-US" dirty="0"/>
        </a:p>
      </dgm:t>
    </dgm:pt>
    <dgm:pt modelId="{2F681E9A-D32B-134E-89ED-E98EAA8CCDF0}" type="parTrans" cxnId="{600743DC-40EF-9449-8A3A-426741314320}">
      <dgm:prSet/>
      <dgm:spPr/>
      <dgm:t>
        <a:bodyPr/>
        <a:lstStyle/>
        <a:p>
          <a:endParaRPr lang="en-US"/>
        </a:p>
      </dgm:t>
    </dgm:pt>
    <dgm:pt modelId="{A1FA4DC2-E2E1-3C4B-B49E-715A76F12E79}" type="sibTrans" cxnId="{600743DC-40EF-9449-8A3A-426741314320}">
      <dgm:prSet/>
      <dgm:spPr/>
      <dgm:t>
        <a:bodyPr/>
        <a:lstStyle/>
        <a:p>
          <a:endParaRPr lang="en-US"/>
        </a:p>
      </dgm:t>
    </dgm:pt>
    <dgm:pt modelId="{4A50760A-FE47-F846-BAA0-924D41CF45E7}">
      <dgm:prSet phldrT="[Text]"/>
      <dgm:spPr>
        <a:solidFill>
          <a:srgbClr val="E68BC7"/>
        </a:solidFill>
      </dgm:spPr>
      <dgm:t>
        <a:bodyPr/>
        <a:lstStyle/>
        <a:p>
          <a:r>
            <a:rPr lang="en-US" dirty="0" smtClean="0"/>
            <a:t>Warm and demanding</a:t>
          </a:r>
          <a:endParaRPr lang="en-US" dirty="0"/>
        </a:p>
      </dgm:t>
    </dgm:pt>
    <dgm:pt modelId="{0027BBB9-D49A-304D-9BD6-E7DC3594D7CD}" type="parTrans" cxnId="{CB49B6A6-80BD-7F49-B30A-067FBD79B2A6}">
      <dgm:prSet/>
      <dgm:spPr/>
      <dgm:t>
        <a:bodyPr/>
        <a:lstStyle/>
        <a:p>
          <a:endParaRPr lang="en-US"/>
        </a:p>
      </dgm:t>
    </dgm:pt>
    <dgm:pt modelId="{9F885476-F1BA-164C-A4E6-79650986E695}" type="sibTrans" cxnId="{CB49B6A6-80BD-7F49-B30A-067FBD79B2A6}">
      <dgm:prSet/>
      <dgm:spPr/>
      <dgm:t>
        <a:bodyPr/>
        <a:lstStyle/>
        <a:p>
          <a:endParaRPr lang="en-US"/>
        </a:p>
      </dgm:t>
    </dgm:pt>
    <dgm:pt modelId="{05B02793-5A91-2F45-924B-2FB2F6B88896}">
      <dgm:prSet phldrT="[Text]"/>
      <dgm:spPr>
        <a:solidFill>
          <a:schemeClr val="accent1">
            <a:lumMod val="75000"/>
          </a:schemeClr>
        </a:solidFill>
      </dgm:spPr>
      <dgm:t>
        <a:bodyPr/>
        <a:lstStyle/>
        <a:p>
          <a:r>
            <a:rPr lang="en-US" dirty="0" smtClean="0"/>
            <a:t>Cold and undemanding</a:t>
          </a:r>
          <a:endParaRPr lang="en-US" dirty="0"/>
        </a:p>
      </dgm:t>
    </dgm:pt>
    <dgm:pt modelId="{09034A1C-5C2D-204A-B2F6-AC8229FC889B}" type="parTrans" cxnId="{D07442A7-6D9D-9441-A171-2395BF48CFAE}">
      <dgm:prSet/>
      <dgm:spPr/>
      <dgm:t>
        <a:bodyPr/>
        <a:lstStyle/>
        <a:p>
          <a:endParaRPr lang="en-US"/>
        </a:p>
      </dgm:t>
    </dgm:pt>
    <dgm:pt modelId="{04E271BB-0BC9-2E46-80B4-62F74E5DEABF}" type="sibTrans" cxnId="{D07442A7-6D9D-9441-A171-2395BF48CFAE}">
      <dgm:prSet/>
      <dgm:spPr/>
      <dgm:t>
        <a:bodyPr/>
        <a:lstStyle/>
        <a:p>
          <a:endParaRPr lang="en-US"/>
        </a:p>
      </dgm:t>
    </dgm:pt>
    <dgm:pt modelId="{323506F6-4A6A-1241-9FDB-A4ECD082A34F}">
      <dgm:prSet phldrT="[Text]"/>
      <dgm:spPr>
        <a:solidFill>
          <a:srgbClr val="EFC3DE"/>
        </a:solidFill>
      </dgm:spPr>
      <dgm:t>
        <a:bodyPr/>
        <a:lstStyle/>
        <a:p>
          <a:r>
            <a:rPr lang="en-US" dirty="0" smtClean="0"/>
            <a:t>Warm and undemanding</a:t>
          </a:r>
          <a:endParaRPr lang="en-US" dirty="0"/>
        </a:p>
      </dgm:t>
    </dgm:pt>
    <dgm:pt modelId="{C24CDE34-2D14-0C40-A024-C7B3A9DA9005}" type="parTrans" cxnId="{4CF66FCD-8214-DA46-B878-09C9F2D92C4A}">
      <dgm:prSet/>
      <dgm:spPr/>
      <dgm:t>
        <a:bodyPr/>
        <a:lstStyle/>
        <a:p>
          <a:endParaRPr lang="en-US"/>
        </a:p>
      </dgm:t>
    </dgm:pt>
    <dgm:pt modelId="{E06D43B1-8871-1744-92E3-65AB37BD8110}" type="sibTrans" cxnId="{4CF66FCD-8214-DA46-B878-09C9F2D92C4A}">
      <dgm:prSet/>
      <dgm:spPr/>
      <dgm:t>
        <a:bodyPr/>
        <a:lstStyle/>
        <a:p>
          <a:endParaRPr lang="en-US"/>
        </a:p>
      </dgm:t>
    </dgm:pt>
    <dgm:pt modelId="{E9A0A2FA-D5BA-8847-8DDC-8120AC5C0F60}" type="pres">
      <dgm:prSet presAssocID="{C2A9F2F1-84F3-3043-BA30-148A56E10839}" presName="matrix" presStyleCnt="0">
        <dgm:presLayoutVars>
          <dgm:chMax val="1"/>
          <dgm:dir/>
          <dgm:resizeHandles val="exact"/>
        </dgm:presLayoutVars>
      </dgm:prSet>
      <dgm:spPr/>
      <dgm:t>
        <a:bodyPr/>
        <a:lstStyle/>
        <a:p>
          <a:endParaRPr lang="en-US"/>
        </a:p>
      </dgm:t>
    </dgm:pt>
    <dgm:pt modelId="{7994511E-9A2E-0849-8B2A-FB0EB89DEE6D}" type="pres">
      <dgm:prSet presAssocID="{C2A9F2F1-84F3-3043-BA30-148A56E10839}" presName="axisShape" presStyleLbl="bgShp" presStyleIdx="0" presStyleCnt="1"/>
      <dgm:spPr>
        <a:ln>
          <a:solidFill>
            <a:schemeClr val="tx1"/>
          </a:solidFill>
        </a:ln>
      </dgm:spPr>
      <dgm:t>
        <a:bodyPr/>
        <a:lstStyle/>
        <a:p>
          <a:endParaRPr lang="en-US"/>
        </a:p>
      </dgm:t>
    </dgm:pt>
    <dgm:pt modelId="{35BB56C9-3724-2C47-982A-11A2831D3809}" type="pres">
      <dgm:prSet presAssocID="{C2A9F2F1-84F3-3043-BA30-148A56E10839}" presName="rect1" presStyleLbl="node1" presStyleIdx="0" presStyleCnt="4">
        <dgm:presLayoutVars>
          <dgm:chMax val="0"/>
          <dgm:chPref val="0"/>
          <dgm:bulletEnabled val="1"/>
        </dgm:presLayoutVars>
      </dgm:prSet>
      <dgm:spPr/>
      <dgm:t>
        <a:bodyPr/>
        <a:lstStyle/>
        <a:p>
          <a:endParaRPr lang="en-US"/>
        </a:p>
      </dgm:t>
    </dgm:pt>
    <dgm:pt modelId="{47D67D19-82E3-5343-BE82-BACD91B183FE}" type="pres">
      <dgm:prSet presAssocID="{C2A9F2F1-84F3-3043-BA30-148A56E10839}" presName="rect2" presStyleLbl="node1" presStyleIdx="1" presStyleCnt="4">
        <dgm:presLayoutVars>
          <dgm:chMax val="0"/>
          <dgm:chPref val="0"/>
          <dgm:bulletEnabled val="1"/>
        </dgm:presLayoutVars>
      </dgm:prSet>
      <dgm:spPr/>
      <dgm:t>
        <a:bodyPr/>
        <a:lstStyle/>
        <a:p>
          <a:endParaRPr lang="en-US"/>
        </a:p>
      </dgm:t>
    </dgm:pt>
    <dgm:pt modelId="{8166E66E-C26A-994C-A5DC-71364C5F86FD}" type="pres">
      <dgm:prSet presAssocID="{C2A9F2F1-84F3-3043-BA30-148A56E10839}" presName="rect3" presStyleLbl="node1" presStyleIdx="2" presStyleCnt="4">
        <dgm:presLayoutVars>
          <dgm:chMax val="0"/>
          <dgm:chPref val="0"/>
          <dgm:bulletEnabled val="1"/>
        </dgm:presLayoutVars>
      </dgm:prSet>
      <dgm:spPr/>
      <dgm:t>
        <a:bodyPr/>
        <a:lstStyle/>
        <a:p>
          <a:endParaRPr lang="en-US"/>
        </a:p>
      </dgm:t>
    </dgm:pt>
    <dgm:pt modelId="{4BE39486-0B56-B942-9F7E-479721249211}" type="pres">
      <dgm:prSet presAssocID="{C2A9F2F1-84F3-3043-BA30-148A56E10839}" presName="rect4" presStyleLbl="node1" presStyleIdx="3" presStyleCnt="4">
        <dgm:presLayoutVars>
          <dgm:chMax val="0"/>
          <dgm:chPref val="0"/>
          <dgm:bulletEnabled val="1"/>
        </dgm:presLayoutVars>
      </dgm:prSet>
      <dgm:spPr/>
      <dgm:t>
        <a:bodyPr/>
        <a:lstStyle/>
        <a:p>
          <a:endParaRPr lang="en-US"/>
        </a:p>
      </dgm:t>
    </dgm:pt>
  </dgm:ptLst>
  <dgm:cxnLst>
    <dgm:cxn modelId="{58B6D84D-A97D-6949-888D-FE2F52CEFDA6}" type="presOf" srcId="{4A50760A-FE47-F846-BAA0-924D41CF45E7}" destId="{47D67D19-82E3-5343-BE82-BACD91B183FE}" srcOrd="0" destOrd="0" presId="urn:microsoft.com/office/officeart/2005/8/layout/matrix2"/>
    <dgm:cxn modelId="{C29D4BCB-A94B-EA4E-917B-15279F9DBA6F}" type="presOf" srcId="{05B02793-5A91-2F45-924B-2FB2F6B88896}" destId="{8166E66E-C26A-994C-A5DC-71364C5F86FD}" srcOrd="0" destOrd="0" presId="urn:microsoft.com/office/officeart/2005/8/layout/matrix2"/>
    <dgm:cxn modelId="{600743DC-40EF-9449-8A3A-426741314320}" srcId="{C2A9F2F1-84F3-3043-BA30-148A56E10839}" destId="{8AF2B87B-F7AE-8F4A-831D-A71931FD6EFF}" srcOrd="0" destOrd="0" parTransId="{2F681E9A-D32B-134E-89ED-E98EAA8CCDF0}" sibTransId="{A1FA4DC2-E2E1-3C4B-B49E-715A76F12E79}"/>
    <dgm:cxn modelId="{CB49B6A6-80BD-7F49-B30A-067FBD79B2A6}" srcId="{C2A9F2F1-84F3-3043-BA30-148A56E10839}" destId="{4A50760A-FE47-F846-BAA0-924D41CF45E7}" srcOrd="1" destOrd="0" parTransId="{0027BBB9-D49A-304D-9BD6-E7DC3594D7CD}" sibTransId="{9F885476-F1BA-164C-A4E6-79650986E695}"/>
    <dgm:cxn modelId="{D0EBE30F-8FFB-0D4E-9FF8-963407CFC201}" type="presOf" srcId="{C2A9F2F1-84F3-3043-BA30-148A56E10839}" destId="{E9A0A2FA-D5BA-8847-8DDC-8120AC5C0F60}" srcOrd="0" destOrd="0" presId="urn:microsoft.com/office/officeart/2005/8/layout/matrix2"/>
    <dgm:cxn modelId="{4CF66FCD-8214-DA46-B878-09C9F2D92C4A}" srcId="{C2A9F2F1-84F3-3043-BA30-148A56E10839}" destId="{323506F6-4A6A-1241-9FDB-A4ECD082A34F}" srcOrd="3" destOrd="0" parTransId="{C24CDE34-2D14-0C40-A024-C7B3A9DA9005}" sibTransId="{E06D43B1-8871-1744-92E3-65AB37BD8110}"/>
    <dgm:cxn modelId="{D07442A7-6D9D-9441-A171-2395BF48CFAE}" srcId="{C2A9F2F1-84F3-3043-BA30-148A56E10839}" destId="{05B02793-5A91-2F45-924B-2FB2F6B88896}" srcOrd="2" destOrd="0" parTransId="{09034A1C-5C2D-204A-B2F6-AC8229FC889B}" sibTransId="{04E271BB-0BC9-2E46-80B4-62F74E5DEABF}"/>
    <dgm:cxn modelId="{BCE8FD8D-15D6-BD44-9256-16C93B5EB2FD}" type="presOf" srcId="{323506F6-4A6A-1241-9FDB-A4ECD082A34F}" destId="{4BE39486-0B56-B942-9F7E-479721249211}" srcOrd="0" destOrd="0" presId="urn:microsoft.com/office/officeart/2005/8/layout/matrix2"/>
    <dgm:cxn modelId="{AD9202EC-EA96-3E4E-A6D8-ACF137C81F35}" type="presOf" srcId="{8AF2B87B-F7AE-8F4A-831D-A71931FD6EFF}" destId="{35BB56C9-3724-2C47-982A-11A2831D3809}" srcOrd="0" destOrd="0" presId="urn:microsoft.com/office/officeart/2005/8/layout/matrix2"/>
    <dgm:cxn modelId="{4A58F052-61E5-2144-A095-0599808E3A7E}" type="presParOf" srcId="{E9A0A2FA-D5BA-8847-8DDC-8120AC5C0F60}" destId="{7994511E-9A2E-0849-8B2A-FB0EB89DEE6D}" srcOrd="0" destOrd="0" presId="urn:microsoft.com/office/officeart/2005/8/layout/matrix2"/>
    <dgm:cxn modelId="{832214CE-94AC-DD44-8FA8-47C2C143B867}" type="presParOf" srcId="{E9A0A2FA-D5BA-8847-8DDC-8120AC5C0F60}" destId="{35BB56C9-3724-2C47-982A-11A2831D3809}" srcOrd="1" destOrd="0" presId="urn:microsoft.com/office/officeart/2005/8/layout/matrix2"/>
    <dgm:cxn modelId="{5DB039CC-3EB5-694D-B6AB-F0384F3CEE58}" type="presParOf" srcId="{E9A0A2FA-D5BA-8847-8DDC-8120AC5C0F60}" destId="{47D67D19-82E3-5343-BE82-BACD91B183FE}" srcOrd="2" destOrd="0" presId="urn:microsoft.com/office/officeart/2005/8/layout/matrix2"/>
    <dgm:cxn modelId="{0FF2FD4E-E1E9-9D4A-8C07-2DD5C04F7132}" type="presParOf" srcId="{E9A0A2FA-D5BA-8847-8DDC-8120AC5C0F60}" destId="{8166E66E-C26A-994C-A5DC-71364C5F86FD}" srcOrd="3" destOrd="0" presId="urn:microsoft.com/office/officeart/2005/8/layout/matrix2"/>
    <dgm:cxn modelId="{6797E075-DB37-C142-B74A-6471F7A2BAF6}" type="presParOf" srcId="{E9A0A2FA-D5BA-8847-8DDC-8120AC5C0F60}" destId="{4BE39486-0B56-B942-9F7E-47972124921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4511E-9A2E-0849-8B2A-FB0EB89DEE6D}">
      <dsp:nvSpPr>
        <dsp:cNvPr id="0" name=""/>
        <dsp:cNvSpPr/>
      </dsp:nvSpPr>
      <dsp:spPr>
        <a:xfrm>
          <a:off x="1016000" y="0"/>
          <a:ext cx="4064000" cy="4064000"/>
        </a:xfrm>
        <a:prstGeom prst="quadArrow">
          <a:avLst>
            <a:gd name="adj1" fmla="val 2000"/>
            <a:gd name="adj2" fmla="val 4000"/>
            <a:gd name="adj3" fmla="val 5000"/>
          </a:avLst>
        </a:prstGeom>
        <a:solidFill>
          <a:schemeClr val="dk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35BB56C9-3724-2C47-982A-11A2831D3809}">
      <dsp:nvSpPr>
        <dsp:cNvPr id="0" name=""/>
        <dsp:cNvSpPr/>
      </dsp:nvSpPr>
      <dsp:spPr>
        <a:xfrm>
          <a:off x="1280160" y="264160"/>
          <a:ext cx="1625600" cy="1625600"/>
        </a:xfrm>
        <a:prstGeom prst="roundRect">
          <a:avLst/>
        </a:prstGeom>
        <a:solidFill>
          <a:schemeClr val="accent1">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Cold and demanding</a:t>
          </a:r>
          <a:endParaRPr lang="en-US" sz="1700" kern="1200" dirty="0"/>
        </a:p>
      </dsp:txBody>
      <dsp:txXfrm>
        <a:off x="1359515" y="343515"/>
        <a:ext cx="1466890" cy="1466890"/>
      </dsp:txXfrm>
    </dsp:sp>
    <dsp:sp modelId="{47D67D19-82E3-5343-BE82-BACD91B183FE}">
      <dsp:nvSpPr>
        <dsp:cNvPr id="0" name=""/>
        <dsp:cNvSpPr/>
      </dsp:nvSpPr>
      <dsp:spPr>
        <a:xfrm>
          <a:off x="3190240" y="264160"/>
          <a:ext cx="1625600" cy="1625600"/>
        </a:xfrm>
        <a:prstGeom prst="roundRect">
          <a:avLst/>
        </a:prstGeom>
        <a:solidFill>
          <a:srgbClr val="E68BC7"/>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Warm and demanding</a:t>
          </a:r>
          <a:endParaRPr lang="en-US" sz="1700" kern="1200" dirty="0"/>
        </a:p>
      </dsp:txBody>
      <dsp:txXfrm>
        <a:off x="3269595" y="343515"/>
        <a:ext cx="1466890" cy="1466890"/>
      </dsp:txXfrm>
    </dsp:sp>
    <dsp:sp modelId="{8166E66E-C26A-994C-A5DC-71364C5F86FD}">
      <dsp:nvSpPr>
        <dsp:cNvPr id="0" name=""/>
        <dsp:cNvSpPr/>
      </dsp:nvSpPr>
      <dsp:spPr>
        <a:xfrm>
          <a:off x="1280160" y="2174240"/>
          <a:ext cx="1625600" cy="1625600"/>
        </a:xfrm>
        <a:prstGeom prst="roundRect">
          <a:avLst/>
        </a:prstGeom>
        <a:solidFill>
          <a:schemeClr val="accent1">
            <a:lumMod val="75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Cold and undemanding</a:t>
          </a:r>
          <a:endParaRPr lang="en-US" sz="1700" kern="1200" dirty="0"/>
        </a:p>
      </dsp:txBody>
      <dsp:txXfrm>
        <a:off x="1359515" y="2253595"/>
        <a:ext cx="1466890" cy="1466890"/>
      </dsp:txXfrm>
    </dsp:sp>
    <dsp:sp modelId="{4BE39486-0B56-B942-9F7E-479721249211}">
      <dsp:nvSpPr>
        <dsp:cNvPr id="0" name=""/>
        <dsp:cNvSpPr/>
      </dsp:nvSpPr>
      <dsp:spPr>
        <a:xfrm>
          <a:off x="3190240" y="2174240"/>
          <a:ext cx="1625600" cy="1625600"/>
        </a:xfrm>
        <a:prstGeom prst="roundRect">
          <a:avLst/>
        </a:prstGeom>
        <a:solidFill>
          <a:srgbClr val="EFC3DE"/>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Warm and undemanding</a:t>
          </a:r>
          <a:endParaRPr lang="en-US" sz="17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D8A647-3C12-E749-B0A5-29881C996C7F}" type="datetimeFigureOut">
              <a:rPr lang="en-US" smtClean="0"/>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F58C96-48DD-B548-8269-1A8517362BAF}" type="slidenum">
              <a:rPr lang="en-US" smtClean="0"/>
              <a:t>‹#›</a:t>
            </a:fld>
            <a:endParaRPr lang="en-US"/>
          </a:p>
        </p:txBody>
      </p:sp>
    </p:spTree>
    <p:extLst>
      <p:ext uri="{BB962C8B-B14F-4D97-AF65-F5344CB8AC3E}">
        <p14:creationId xmlns:p14="http://schemas.microsoft.com/office/powerpoint/2010/main" val="1322103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F8E20-7217-A241-9C95-61958CB314FA}" type="datetimeFigureOut">
              <a:rPr lang="en-US" smtClean="0"/>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9B940-16A1-2247-A8A3-2CE96EA25C44}" type="slidenum">
              <a:rPr lang="en-US" smtClean="0"/>
              <a:t>‹#›</a:t>
            </a:fld>
            <a:endParaRPr lang="en-US"/>
          </a:p>
        </p:txBody>
      </p:sp>
    </p:spTree>
    <p:extLst>
      <p:ext uri="{BB962C8B-B14F-4D97-AF65-F5344CB8AC3E}">
        <p14:creationId xmlns:p14="http://schemas.microsoft.com/office/powerpoint/2010/main" val="16130109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1B2BF7-52DF-414E-A3A7-8FDB0763E356}" type="slidenum">
              <a:rPr lang="en-AU" sz="1200">
                <a:latin typeface="Times" charset="0"/>
              </a:rPr>
              <a:pPr eaLnBrk="1" hangingPunct="1"/>
              <a:t>7</a:t>
            </a:fld>
            <a:endParaRPr lang="en-AU" sz="1200">
              <a:latin typeface="Times" charset="0"/>
            </a:endParaRPr>
          </a:p>
        </p:txBody>
      </p:sp>
      <p:sp>
        <p:nvSpPr>
          <p:cNvPr id="1249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360718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32099"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BF5AAC7-F4CC-4974-80E2-5692DE1B4F58}" type="slidenum">
              <a:rPr lang="en-US">
                <a:latin typeface="Arial" charset="0"/>
              </a:rPr>
              <a:pPr/>
              <a:t>30</a:t>
            </a:fld>
            <a:endParaRPr lang="en-US" dirty="0">
              <a:latin typeface="Arial"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6205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33123"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BF49CB3-0D67-4CBE-878E-255CC2EF5B49}" type="slidenum">
              <a:rPr lang="en-US">
                <a:latin typeface="Arial" charset="0"/>
              </a:rPr>
              <a:pPr/>
              <a:t>31</a:t>
            </a:fld>
            <a:endParaRPr lang="en-US" dirty="0">
              <a:latin typeface="Arial"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31181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atin typeface="Calibri" charset="0"/>
              </a:rPr>
              <a:t>Safety, both physical and psychological, is core to this process and must be informed by an understanding that many trauma survivors struggle to feel safe. Of people</a:t>
            </a:r>
          </a:p>
          <a:p>
            <a:r>
              <a:rPr lang="en-AU">
                <a:latin typeface="Calibri" charset="0"/>
              </a:rPr>
              <a:t>presenting to Victims Services, some have never felt safe, in their bodies, relationships and/or homes. Services need to be safe havens, which prioritise each </a:t>
            </a:r>
            <a:r>
              <a:rPr lang="en-AU" i="1">
                <a:latin typeface="Calibri" charset="0"/>
              </a:rPr>
              <a:t>client</a:t>
            </a:r>
            <a:r>
              <a:rPr lang="ja-JP" altLang="en-AU" i="1">
                <a:latin typeface="Calibri" charset="0"/>
              </a:rPr>
              <a:t>’</a:t>
            </a:r>
            <a:r>
              <a:rPr lang="en-AU" i="1">
                <a:latin typeface="Calibri" charset="0"/>
              </a:rPr>
              <a:t>s </a:t>
            </a:r>
            <a:r>
              <a:rPr lang="en-AU">
                <a:latin typeface="Calibri" charset="0"/>
              </a:rPr>
              <a:t>understanding of safety, rather than that determined</a:t>
            </a:r>
          </a:p>
          <a:p>
            <a:r>
              <a:rPr lang="en-AU">
                <a:latin typeface="Calibri" charset="0"/>
              </a:rPr>
              <a:t>by the service.</a:t>
            </a:r>
          </a:p>
          <a:p>
            <a:endParaRPr lang="en-AU">
              <a:latin typeface="Calibri" charset="0"/>
            </a:endParaRPr>
          </a:p>
          <a:p>
            <a:r>
              <a:rPr lang="en-AU">
                <a:latin typeface="Calibri" charset="0"/>
              </a:rPr>
              <a:t>Because repeated experiences of betrayal are common in the lives of those impacted by crime, trust often builds slowly. In services, trust is facilitated through</a:t>
            </a:r>
          </a:p>
          <a:p>
            <a:r>
              <a:rPr lang="en-AU">
                <a:latin typeface="Calibri" charset="0"/>
              </a:rPr>
              <a:t>the sharing of power, information and mutually agreed boundaries. The dynamics of power must be not only recognised and acknowledged but actively addressed, as abuse of power may continue to characterise current intimate relationships.</a:t>
            </a:r>
          </a:p>
          <a:p>
            <a:endParaRPr lang="en-AU">
              <a:latin typeface="Calibri" charset="0"/>
            </a:endParaRPr>
          </a:p>
          <a:p>
            <a:r>
              <a:rPr lang="en-AU">
                <a:latin typeface="Calibri" charset="0"/>
              </a:rPr>
              <a:t>Many people remain in chaotic and unpredictable relationships and feel out of control in the present, as well as the past. They often present at their most distressed and vulnerable, and are easily triggered and struggle</a:t>
            </a:r>
          </a:p>
          <a:p>
            <a:r>
              <a:rPr lang="en-AU">
                <a:latin typeface="Calibri" charset="0"/>
              </a:rPr>
              <a:t>to regulate their emotions. Predictability and a sense of control, through choice and collaboration, enable them to better manage their emotional highs and lows. The experience of relationships registers in the brain</a:t>
            </a:r>
            <a:endParaRPr lang="en-US">
              <a:latin typeface="Calibri" charset="0"/>
            </a:endParaRPr>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380824C-C790-5142-AB98-2B1FD1ABA357}" type="slidenum">
              <a:rPr lang="en-AU"/>
              <a:pPr eaLnBrk="1" hangingPunct="1"/>
              <a:t>34</a:t>
            </a:fld>
            <a:endParaRPr lang="en-AU"/>
          </a:p>
        </p:txBody>
      </p:sp>
    </p:spTree>
    <p:extLst>
      <p:ext uri="{BB962C8B-B14F-4D97-AF65-F5344CB8AC3E}">
        <p14:creationId xmlns:p14="http://schemas.microsoft.com/office/powerpoint/2010/main" val="166977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2C6779A-779B-E447-B86A-8E5C856B2770}" type="slidenum">
              <a:rPr lang="en-AU"/>
              <a:pPr eaLnBrk="1" hangingPunct="1"/>
              <a:t>35</a:t>
            </a:fld>
            <a:endParaRPr lang="en-AU"/>
          </a:p>
        </p:txBody>
      </p:sp>
    </p:spTree>
    <p:extLst>
      <p:ext uri="{BB962C8B-B14F-4D97-AF65-F5344CB8AC3E}">
        <p14:creationId xmlns:p14="http://schemas.microsoft.com/office/powerpoint/2010/main" val="282155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C184659-B531-5B40-B307-0E63E992DB48}" type="slidenum">
              <a:rPr lang="en-AU">
                <a:latin typeface="Times" charset="0"/>
              </a:rPr>
              <a:pPr/>
              <a:t>9</a:t>
            </a:fld>
            <a:endParaRPr lang="en-AU">
              <a:latin typeface="Times"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88219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83971"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982EF64-38EC-4D7A-8C95-95423A2C0772}" type="slidenum">
              <a:rPr lang="en-US">
                <a:latin typeface="Arial" charset="0"/>
              </a:rPr>
              <a:pPr/>
              <a:t>21</a:t>
            </a:fld>
            <a:endParaRPr lang="en-US" dirty="0">
              <a:latin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0835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15715"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064124A-F489-4DFC-84B0-852CD5C4A2F3}" type="slidenum">
              <a:rPr lang="en-US">
                <a:latin typeface="Arial" charset="0"/>
              </a:rPr>
              <a:pPr/>
              <a:t>23</a:t>
            </a:fld>
            <a:endParaRPr lang="en-US" dirty="0">
              <a:latin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5978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16739"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35862CC-BFFE-4C75-BDEA-8C80F87D039B}" type="slidenum">
              <a:rPr lang="en-US">
                <a:latin typeface="Arial" charset="0"/>
              </a:rPr>
              <a:pPr/>
              <a:t>25</a:t>
            </a:fld>
            <a:endParaRPr lang="en-US" dirty="0">
              <a:latin typeface="Arial"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641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28003"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B330D5E-0F77-4DED-91EA-08D338233F6F}" type="slidenum">
              <a:rPr lang="en-US">
                <a:latin typeface="Arial" charset="0"/>
              </a:rPr>
              <a:pPr/>
              <a:t>26</a:t>
            </a:fld>
            <a:endParaRPr lang="en-US" dirty="0">
              <a:latin typeface="Arial"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1793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29027"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D523AB0-1D2A-459C-8594-DD96BB6A3EFE}" type="slidenum">
              <a:rPr lang="en-US">
                <a:latin typeface="Arial" charset="0"/>
              </a:rPr>
              <a:pPr/>
              <a:t>27</a:t>
            </a:fld>
            <a:endParaRPr lang="en-US" dirty="0">
              <a:latin typeface="Arial"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9309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30051"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2888762-5597-4E1E-A161-1FE1CD4D860C}" type="slidenum">
              <a:rPr lang="en-US">
                <a:latin typeface="Arial" charset="0"/>
              </a:rPr>
              <a:pPr/>
              <a:t>28</a:t>
            </a:fld>
            <a:endParaRPr lang="en-US" dirty="0">
              <a:latin typeface="Arial"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8341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latin typeface="Arial" charset="0"/>
              </a:rPr>
              <a:t>Vernon C. Kelly, Jr., MD</a:t>
            </a:r>
          </a:p>
        </p:txBody>
      </p:sp>
      <p:sp>
        <p:nvSpPr>
          <p:cNvPr id="131075"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6978294-11AC-456F-92E4-D3E286F01F8D}" type="slidenum">
              <a:rPr lang="en-US">
                <a:latin typeface="Arial" charset="0"/>
              </a:rPr>
              <a:pPr/>
              <a:t>29</a:t>
            </a:fld>
            <a:endParaRPr lang="en-US" dirty="0">
              <a:latin typeface="Arial"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43133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AU"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8C91162-5454-5248-B7FE-1C0E3BD8B5DE}" type="datetime1">
              <a:rPr lang="en-AU" smtClean="0"/>
              <a:t>12/11/2014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r>
              <a:rPr lang="en-US" smtClean="0"/>
              <a:t>© Margaret Thorsborne &amp; Associates 2014</a:t>
            </a:r>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AU" smtClean="0"/>
              <a:t>Click to edit Master text styles</a:t>
            </a:r>
          </a:p>
        </p:txBody>
      </p:sp>
      <p:sp>
        <p:nvSpPr>
          <p:cNvPr id="5" name="Date Placeholder 4"/>
          <p:cNvSpPr>
            <a:spLocks noGrp="1"/>
          </p:cNvSpPr>
          <p:nvPr>
            <p:ph type="dt" sz="half" idx="10"/>
          </p:nvPr>
        </p:nvSpPr>
        <p:spPr/>
        <p:txBody>
          <a:bodyPr/>
          <a:lstStyle/>
          <a:p>
            <a:fld id="{59E44220-E6C9-7745-8BCA-E4DE628EA7A4}" type="datetime1">
              <a:rPr lang="en-AU" smtClean="0"/>
              <a:t>12/11/2014</a:t>
            </a:fld>
            <a:endParaRPr lang="en-US"/>
          </a:p>
        </p:txBody>
      </p:sp>
      <p:sp>
        <p:nvSpPr>
          <p:cNvPr id="6" name="Footer Placeholder 5"/>
          <p:cNvSpPr>
            <a:spLocks noGrp="1"/>
          </p:cNvSpPr>
          <p:nvPr>
            <p:ph type="ftr" sz="quarter" idx="11"/>
          </p:nvPr>
        </p:nvSpPr>
        <p:spPr/>
        <p:txBody>
          <a:bodyPr/>
          <a:lstStyle/>
          <a:p>
            <a:r>
              <a:rPr lang="en-US" smtClean="0"/>
              <a:t>© Margaret Thorsborne &amp; Associates 2014</a:t>
            </a:r>
            <a:endParaRPr lang="en-US"/>
          </a:p>
        </p:txBody>
      </p:sp>
      <p:sp>
        <p:nvSpPr>
          <p:cNvPr id="7" name="Slide Number Placeholder 6"/>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AU" smtClean="0"/>
              <a:t>Click to edit Master text styles</a:t>
            </a:r>
          </a:p>
        </p:txBody>
      </p:sp>
      <p:sp>
        <p:nvSpPr>
          <p:cNvPr id="5" name="Date Placeholder 4"/>
          <p:cNvSpPr>
            <a:spLocks noGrp="1"/>
          </p:cNvSpPr>
          <p:nvPr>
            <p:ph type="dt" sz="half" idx="10"/>
          </p:nvPr>
        </p:nvSpPr>
        <p:spPr/>
        <p:txBody>
          <a:bodyPr/>
          <a:lstStyle/>
          <a:p>
            <a:fld id="{B2A2C149-26C0-7D44-9DD9-2A23BEA6A95A}" type="datetime1">
              <a:rPr lang="en-AU" smtClean="0"/>
              <a:t>12/11/2014</a:t>
            </a:fld>
            <a:endParaRPr lang="en-US"/>
          </a:p>
        </p:txBody>
      </p:sp>
      <p:sp>
        <p:nvSpPr>
          <p:cNvPr id="6" name="Footer Placeholder 5"/>
          <p:cNvSpPr>
            <a:spLocks noGrp="1"/>
          </p:cNvSpPr>
          <p:nvPr>
            <p:ph type="ftr" sz="quarter" idx="11"/>
          </p:nvPr>
        </p:nvSpPr>
        <p:spPr/>
        <p:txBody>
          <a:bodyPr/>
          <a:lstStyle/>
          <a:p>
            <a:r>
              <a:rPr lang="en-US" smtClean="0"/>
              <a:t>© Margaret Thorsborne &amp; Associates 2014</a:t>
            </a:r>
            <a:endParaRPr lang="en-US"/>
          </a:p>
        </p:txBody>
      </p:sp>
      <p:sp>
        <p:nvSpPr>
          <p:cNvPr id="7" name="Slide Number Placeholder 6"/>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F765C3C2-4E95-3947-A3B3-CE1630E4F07D}" type="datetime1">
              <a:rPr lang="en-AU" smtClean="0"/>
              <a:t>12/11/2014</a:t>
            </a:fld>
            <a:endParaRPr lang="en-US"/>
          </a:p>
        </p:txBody>
      </p:sp>
      <p:sp>
        <p:nvSpPr>
          <p:cNvPr id="5" name="Footer Placeholder 4"/>
          <p:cNvSpPr>
            <a:spLocks noGrp="1"/>
          </p:cNvSpPr>
          <p:nvPr>
            <p:ph type="ftr" sz="quarter" idx="11"/>
          </p:nvPr>
        </p:nvSpPr>
        <p:spPr/>
        <p:txBody>
          <a:bodyPr/>
          <a:lstStyle/>
          <a:p>
            <a:r>
              <a:rPr lang="en-US" smtClean="0"/>
              <a:t>© Margaret Thorsborne &amp; Associates 2014</a:t>
            </a:r>
            <a:endParaRPr lang="en-US"/>
          </a:p>
        </p:txBody>
      </p:sp>
      <p:sp>
        <p:nvSpPr>
          <p:cNvPr id="6" name="Slide Number Placeholder 5"/>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4C90D13E-907F-5C46-BACC-D304B3367B7F}" type="datetime1">
              <a:rPr lang="en-AU" smtClean="0"/>
              <a:t>12/11/2014</a:t>
            </a:fld>
            <a:endParaRPr lang="en-US"/>
          </a:p>
        </p:txBody>
      </p:sp>
      <p:sp>
        <p:nvSpPr>
          <p:cNvPr id="5" name="Footer Placeholder 4"/>
          <p:cNvSpPr>
            <a:spLocks noGrp="1"/>
          </p:cNvSpPr>
          <p:nvPr>
            <p:ph type="ftr" sz="quarter" idx="11"/>
          </p:nvPr>
        </p:nvSpPr>
        <p:spPr/>
        <p:txBody>
          <a:bodyPr/>
          <a:lstStyle/>
          <a:p>
            <a:r>
              <a:rPr lang="en-US" smtClean="0"/>
              <a:t>© Margaret Thorsborne &amp; Associates 2014</a:t>
            </a:r>
            <a:endParaRPr lang="en-US"/>
          </a:p>
        </p:txBody>
      </p:sp>
      <p:sp>
        <p:nvSpPr>
          <p:cNvPr id="6" name="Slide Number Placeholder 5"/>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C622DA20-8333-2041-8EF4-9260C53F2DA2}" type="datetime1">
              <a:rPr lang="en-AU" smtClean="0"/>
              <a:t>12/11/2014</a:t>
            </a:fld>
            <a:endParaRPr lang="en-US"/>
          </a:p>
        </p:txBody>
      </p:sp>
      <p:sp>
        <p:nvSpPr>
          <p:cNvPr id="5" name="Footer Placeholder 4"/>
          <p:cNvSpPr>
            <a:spLocks noGrp="1"/>
          </p:cNvSpPr>
          <p:nvPr>
            <p:ph type="ftr" sz="quarter" idx="11"/>
          </p:nvPr>
        </p:nvSpPr>
        <p:spPr/>
        <p:txBody>
          <a:bodyPr/>
          <a:lstStyle/>
          <a:p>
            <a:r>
              <a:rPr lang="en-US" smtClean="0"/>
              <a:t>© Margaret Thorsborne &amp; Associates 2014</a:t>
            </a:r>
            <a:endParaRPr lang="en-US"/>
          </a:p>
        </p:txBody>
      </p:sp>
      <p:sp>
        <p:nvSpPr>
          <p:cNvPr id="6" name="Slide Number Placeholder 5"/>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AU"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30B02270-2931-4749-BA55-03BE3384D014}" type="datetime1">
              <a:rPr lang="en-AU" smtClean="0"/>
              <a:t>12/11/2014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r>
              <a:rPr lang="en-US" smtClean="0"/>
              <a:t>© Margaret Thorsborne &amp; Associates 2014</a:t>
            </a:r>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AU"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AU"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C538920-0AB9-7741-A2AD-A8DDD1D5B339}" type="datetime1">
              <a:rPr lang="en-AU" smtClean="0"/>
              <a:t>12/11/2014</a:t>
            </a:fld>
            <a:endParaRPr lang="en-US"/>
          </a:p>
        </p:txBody>
      </p:sp>
      <p:sp>
        <p:nvSpPr>
          <p:cNvPr id="5" name="Footer Placeholder 4"/>
          <p:cNvSpPr>
            <a:spLocks noGrp="1"/>
          </p:cNvSpPr>
          <p:nvPr>
            <p:ph type="ftr" sz="quarter" idx="11"/>
          </p:nvPr>
        </p:nvSpPr>
        <p:spPr/>
        <p:txBody>
          <a:bodyPr/>
          <a:lstStyle/>
          <a:p>
            <a:r>
              <a:rPr lang="en-US" smtClean="0"/>
              <a:t>© Margaret Thorsborne &amp; Associates 2014</a:t>
            </a:r>
            <a:endParaRPr lang="en-US"/>
          </a:p>
        </p:txBody>
      </p:sp>
      <p:sp>
        <p:nvSpPr>
          <p:cNvPr id="6" name="Slide Number Placeholder 5"/>
          <p:cNvSpPr>
            <a:spLocks noGrp="1"/>
          </p:cNvSpPr>
          <p:nvPr>
            <p:ph type="sldNum" sz="quarter" idx="12"/>
          </p:nvPr>
        </p:nvSpPr>
        <p:spPr/>
        <p:txBody>
          <a:bodyPr/>
          <a:lstStyle/>
          <a:p>
            <a:fld id="{573887C9-C1EF-8841-9E56-8D633DEBE64E}"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3484618E-6227-8F45-AFE4-01D1AD5F0172}" type="datetime1">
              <a:rPr lang="en-AU" smtClean="0"/>
              <a:t>12/11/2014</a:t>
            </a:fld>
            <a:endParaRPr lang="en-US"/>
          </a:p>
        </p:txBody>
      </p:sp>
      <p:sp>
        <p:nvSpPr>
          <p:cNvPr id="6" name="Footer Placeholder 5"/>
          <p:cNvSpPr>
            <a:spLocks noGrp="1"/>
          </p:cNvSpPr>
          <p:nvPr>
            <p:ph type="ftr" sz="quarter" idx="11"/>
          </p:nvPr>
        </p:nvSpPr>
        <p:spPr/>
        <p:txBody>
          <a:bodyPr/>
          <a:lstStyle/>
          <a:p>
            <a:r>
              <a:rPr lang="en-US" smtClean="0"/>
              <a:t>© Margaret Thorsborne &amp; Associates 2014</a:t>
            </a:r>
            <a:endParaRPr lang="en-US"/>
          </a:p>
        </p:txBody>
      </p:sp>
      <p:sp>
        <p:nvSpPr>
          <p:cNvPr id="7" name="Slide Number Placeholder 6"/>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7D5B4326-E9E6-E346-BBE0-DABDAC426BF0}" type="datetime1">
              <a:rPr lang="en-AU" smtClean="0"/>
              <a:t>12/11/2014</a:t>
            </a:fld>
            <a:endParaRPr lang="en-US"/>
          </a:p>
        </p:txBody>
      </p:sp>
      <p:sp>
        <p:nvSpPr>
          <p:cNvPr id="8" name="Footer Placeholder 7"/>
          <p:cNvSpPr>
            <a:spLocks noGrp="1"/>
          </p:cNvSpPr>
          <p:nvPr>
            <p:ph type="ftr" sz="quarter" idx="11"/>
          </p:nvPr>
        </p:nvSpPr>
        <p:spPr/>
        <p:txBody>
          <a:bodyPr/>
          <a:lstStyle/>
          <a:p>
            <a:r>
              <a:rPr lang="en-US" smtClean="0"/>
              <a:t>© Margaret Thorsborne &amp; Associates 2014</a:t>
            </a:r>
            <a:endParaRPr lang="en-US"/>
          </a:p>
        </p:txBody>
      </p:sp>
      <p:sp>
        <p:nvSpPr>
          <p:cNvPr id="9" name="Slide Number Placeholder 8"/>
          <p:cNvSpPr>
            <a:spLocks noGrp="1"/>
          </p:cNvSpPr>
          <p:nvPr>
            <p:ph type="sldNum" sz="quarter" idx="12"/>
          </p:nvPr>
        </p:nvSpPr>
        <p:spPr/>
        <p:txBody>
          <a:bodyPr/>
          <a:lstStyle/>
          <a:p>
            <a:fld id="{573887C9-C1EF-8841-9E56-8D633DEBE64E}"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9F30AF93-A539-394E-84F3-9DC243D466CD}" type="datetime1">
              <a:rPr lang="en-AU" smtClean="0"/>
              <a:t>12/11/2014</a:t>
            </a:fld>
            <a:endParaRPr lang="en-US"/>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
        <p:nvSpPr>
          <p:cNvPr id="5" name="Slide Number Placeholder 4"/>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9AE0217-7639-AB4E-BB26-8D239AFC9EA5}" type="datetime1">
              <a:rPr lang="en-AU" smtClean="0"/>
              <a:t>12/11/2014</a:t>
            </a:fld>
            <a:endParaRPr lang="en-US"/>
          </a:p>
        </p:txBody>
      </p:sp>
      <p:sp>
        <p:nvSpPr>
          <p:cNvPr id="3" name="Footer Placeholder 2"/>
          <p:cNvSpPr>
            <a:spLocks noGrp="1"/>
          </p:cNvSpPr>
          <p:nvPr>
            <p:ph type="ftr" sz="quarter" idx="11"/>
          </p:nvPr>
        </p:nvSpPr>
        <p:spPr/>
        <p:txBody>
          <a:bodyPr/>
          <a:lstStyle/>
          <a:p>
            <a:r>
              <a:rPr lang="en-US" smtClean="0"/>
              <a:t>© Margaret Thorsborne &amp; Associates 2014</a:t>
            </a:r>
            <a:endParaRPr lang="en-US"/>
          </a:p>
        </p:txBody>
      </p:sp>
      <p:sp>
        <p:nvSpPr>
          <p:cNvPr id="4" name="Slide Number Placeholder 3"/>
          <p:cNvSpPr>
            <a:spLocks noGrp="1"/>
          </p:cNvSpPr>
          <p:nvPr>
            <p:ph type="sldNum" sz="quarter" idx="12"/>
          </p:nvPr>
        </p:nvSpPr>
        <p:spPr/>
        <p:txBody>
          <a:bodyPr/>
          <a:lstStyle/>
          <a:p>
            <a:fld id="{573887C9-C1EF-8841-9E56-8D633DEBE6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AU"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134578-3C79-674F-95CE-85C4C8037057}" type="datetime1">
              <a:rPr lang="en-AU" smtClean="0"/>
              <a:t>12/11/2014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 Margaret Thorsborne &amp; Associates 2014</a:t>
            </a:r>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573887C9-C1EF-8841-9E56-8D633DEBE6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BB3334B-9175-F944-BC07-A0B906A39A68}" type="datetime1">
              <a:rPr lang="en-AU" smtClean="0"/>
              <a:t>12/11/2014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573887C9-C1EF-8841-9E56-8D633DEBE64E}"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r>
              <a:rPr lang="en-US" smtClean="0"/>
              <a:t>© Margaret Thorsborne &amp; Associates 2014</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dt="0"/>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horsborne.com.au" TargetMode="External"/><Relationship Id="rId2" Type="http://schemas.openxmlformats.org/officeDocument/2006/relationships/hyperlink" Target="mailto:marg@thorsborne.com.au"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2907561"/>
            <a:ext cx="5446713" cy="1470025"/>
          </a:xfrm>
        </p:spPr>
        <p:txBody>
          <a:bodyPr/>
          <a:lstStyle/>
          <a:p>
            <a:r>
              <a:rPr lang="en-US" dirty="0" smtClean="0"/>
              <a:t>Healing the harm:</a:t>
            </a:r>
            <a:br>
              <a:rPr lang="en-US" dirty="0" smtClean="0"/>
            </a:br>
            <a:r>
              <a:rPr lang="en-US" dirty="0" smtClean="0"/>
              <a:t>The power of process and dialogue</a:t>
            </a:r>
            <a:endParaRPr lang="en-US" dirty="0"/>
          </a:p>
        </p:txBody>
      </p:sp>
      <p:sp>
        <p:nvSpPr>
          <p:cNvPr id="3" name="Subtitle 2"/>
          <p:cNvSpPr>
            <a:spLocks noGrp="1"/>
          </p:cNvSpPr>
          <p:nvPr>
            <p:ph type="subTitle" idx="1"/>
          </p:nvPr>
        </p:nvSpPr>
        <p:spPr/>
        <p:txBody>
          <a:bodyPr>
            <a:noAutofit/>
          </a:bodyPr>
          <a:lstStyle/>
          <a:p>
            <a:r>
              <a:rPr lang="en-US" sz="2000" b="1" dirty="0" smtClean="0"/>
              <a:t>A workshop with Margaret Thorsborne</a:t>
            </a:r>
          </a:p>
          <a:p>
            <a:r>
              <a:rPr lang="en-US" sz="2000" b="1" dirty="0" smtClean="0"/>
              <a:t>IPBA conference, San Diego</a:t>
            </a:r>
          </a:p>
          <a:p>
            <a:r>
              <a:rPr lang="en-US" sz="2000" b="1" dirty="0" smtClean="0"/>
              <a:t>2014</a:t>
            </a:r>
            <a:endParaRPr lang="en-US" sz="2000" b="1" dirty="0"/>
          </a:p>
        </p:txBody>
      </p:sp>
    </p:spTree>
    <p:extLst>
      <p:ext uri="{BB962C8B-B14F-4D97-AF65-F5344CB8AC3E}">
        <p14:creationId xmlns:p14="http://schemas.microsoft.com/office/powerpoint/2010/main" val="179537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j-lt"/>
              </a:rPr>
              <a:t>The restorative dialogue:</a:t>
            </a:r>
            <a:br>
              <a:rPr lang="en-US" dirty="0" smtClean="0">
                <a:latin typeface="+mj-lt"/>
              </a:rPr>
            </a:br>
            <a:r>
              <a:rPr lang="en-US" dirty="0" smtClean="0">
                <a:latin typeface="+mj-lt"/>
              </a:rPr>
              <a:t>Person responsible</a:t>
            </a:r>
            <a:endParaRPr lang="en-US" dirty="0">
              <a:latin typeface="+mj-lt"/>
            </a:endParaRPr>
          </a:p>
        </p:txBody>
      </p:sp>
      <p:sp>
        <p:nvSpPr>
          <p:cNvPr id="7" name="Content Placeholder 6"/>
          <p:cNvSpPr>
            <a:spLocks noGrp="1"/>
          </p:cNvSpPr>
          <p:nvPr>
            <p:ph idx="1"/>
          </p:nvPr>
        </p:nvSpPr>
        <p:spPr>
          <a:xfrm>
            <a:off x="792162" y="2030953"/>
            <a:ext cx="7570787" cy="4289611"/>
          </a:xfrm>
        </p:spPr>
        <p:txBody>
          <a:bodyPr/>
          <a:lstStyle/>
          <a:p>
            <a:r>
              <a:rPr lang="en-US" dirty="0" smtClean="0"/>
              <a:t>What happened?</a:t>
            </a:r>
          </a:p>
          <a:p>
            <a:r>
              <a:rPr lang="en-US" dirty="0" smtClean="0"/>
              <a:t>What were you thinking when you did that?</a:t>
            </a:r>
          </a:p>
          <a:p>
            <a:r>
              <a:rPr lang="en-US" dirty="0" smtClean="0"/>
              <a:t>What have you thought about since?</a:t>
            </a:r>
          </a:p>
          <a:p>
            <a:r>
              <a:rPr lang="en-US" dirty="0" smtClean="0"/>
              <a:t>Who do you think has been affected?</a:t>
            </a:r>
          </a:p>
          <a:p>
            <a:r>
              <a:rPr lang="en-US" dirty="0" smtClean="0"/>
              <a:t>In what way?</a:t>
            </a:r>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rPr>
              <a:t>© Margaret Thorsborne &amp; Associates 2011</a:t>
            </a:r>
            <a:endParaRPr lang="en-US" dirty="0">
              <a:solidFill>
                <a:srgbClr val="000000"/>
              </a:solidFill>
            </a:endParaRPr>
          </a:p>
        </p:txBody>
      </p:sp>
    </p:spTree>
    <p:extLst>
      <p:ext uri="{BB962C8B-B14F-4D97-AF65-F5344CB8AC3E}">
        <p14:creationId xmlns:p14="http://schemas.microsoft.com/office/powerpoint/2010/main" val="41977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That “thinking” question</a:t>
            </a:r>
            <a:endParaRPr lang="en-US" dirty="0">
              <a:latin typeface="+mj-lt"/>
            </a:endParaRPr>
          </a:p>
        </p:txBody>
      </p:sp>
      <p:sp>
        <p:nvSpPr>
          <p:cNvPr id="3" name="Content Placeholder 2"/>
          <p:cNvSpPr>
            <a:spLocks noGrp="1"/>
          </p:cNvSpPr>
          <p:nvPr>
            <p:ph idx="1"/>
          </p:nvPr>
        </p:nvSpPr>
        <p:spPr/>
        <p:txBody>
          <a:bodyPr/>
          <a:lstStyle/>
          <a:p>
            <a:r>
              <a:rPr lang="en-US" dirty="0" smtClean="0"/>
              <a:t>What was the purpose of that?</a:t>
            </a:r>
          </a:p>
          <a:p>
            <a:r>
              <a:rPr lang="en-US" dirty="0" smtClean="0"/>
              <a:t>What were you hoping would happen?</a:t>
            </a:r>
          </a:p>
          <a:p>
            <a:r>
              <a:rPr lang="en-US" dirty="0" smtClean="0"/>
              <a:t>What were you expecting would happen?</a:t>
            </a:r>
          </a:p>
          <a:p>
            <a:r>
              <a:rPr lang="en-US" dirty="0" smtClean="0"/>
              <a:t>What was going on in your head when you did that?</a:t>
            </a:r>
          </a:p>
          <a:p>
            <a:r>
              <a:rPr lang="en-US" dirty="0" smtClean="0"/>
              <a:t>What made you decide to do that?</a:t>
            </a:r>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 Margaret Thorsborne &amp; Associates 2011</a:t>
            </a:r>
            <a:endParaRPr lang="en-US" dirty="0">
              <a:solidFill>
                <a:srgbClr val="000000"/>
              </a:solidFill>
            </a:endParaRPr>
          </a:p>
        </p:txBody>
      </p:sp>
    </p:spTree>
    <p:extLst>
      <p:ext uri="{BB962C8B-B14F-4D97-AF65-F5344CB8AC3E}">
        <p14:creationId xmlns:p14="http://schemas.microsoft.com/office/powerpoint/2010/main" val="3467397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j-lt"/>
              </a:rPr>
              <a:t>The restorative dialogue:</a:t>
            </a:r>
            <a:br>
              <a:rPr lang="en-US" dirty="0" smtClean="0">
                <a:latin typeface="+mj-lt"/>
              </a:rPr>
            </a:br>
            <a:r>
              <a:rPr lang="en-US" dirty="0" smtClean="0">
                <a:latin typeface="+mj-lt"/>
              </a:rPr>
              <a:t>Person harmed</a:t>
            </a:r>
            <a:endParaRPr lang="en-US" dirty="0">
              <a:latin typeface="+mj-lt"/>
            </a:endParaRPr>
          </a:p>
        </p:txBody>
      </p:sp>
      <p:sp>
        <p:nvSpPr>
          <p:cNvPr id="7" name="Content Placeholder 6"/>
          <p:cNvSpPr>
            <a:spLocks noGrp="1"/>
          </p:cNvSpPr>
          <p:nvPr>
            <p:ph idx="1"/>
          </p:nvPr>
        </p:nvSpPr>
        <p:spPr/>
        <p:txBody>
          <a:bodyPr>
            <a:normAutofit/>
          </a:bodyPr>
          <a:lstStyle/>
          <a:p>
            <a:r>
              <a:rPr lang="en-US" dirty="0" smtClean="0"/>
              <a:t>What did you think when it happened?</a:t>
            </a:r>
          </a:p>
          <a:p>
            <a:r>
              <a:rPr lang="en-US" dirty="0" smtClean="0"/>
              <a:t>What have you thought about since?</a:t>
            </a:r>
          </a:p>
          <a:p>
            <a:r>
              <a:rPr lang="en-US" dirty="0" smtClean="0"/>
              <a:t>How has this affected you?</a:t>
            </a:r>
          </a:p>
          <a:p>
            <a:r>
              <a:rPr lang="en-US" dirty="0" smtClean="0"/>
              <a:t>How did your family/friends/colleagues react when they heard?</a:t>
            </a:r>
          </a:p>
          <a:p>
            <a:r>
              <a:rPr lang="en-US" dirty="0" smtClean="0"/>
              <a:t>What has been the worst of it for you?</a:t>
            </a:r>
          </a:p>
        </p:txBody>
      </p:sp>
      <p:sp>
        <p:nvSpPr>
          <p:cNvPr id="5" name="Footer Placeholder 4"/>
          <p:cNvSpPr>
            <a:spLocks noGrp="1"/>
          </p:cNvSpPr>
          <p:nvPr>
            <p:ph type="ftr" sz="quarter" idx="11"/>
          </p:nvPr>
        </p:nvSpPr>
        <p:spPr/>
        <p:txBody>
          <a:bodyPr/>
          <a:lstStyle/>
          <a:p>
            <a:r>
              <a:rPr lang="en-US" dirty="0" smtClean="0">
                <a:solidFill>
                  <a:srgbClr val="000000"/>
                </a:solidFill>
              </a:rPr>
              <a:t>© Margaret Thorsborne &amp; Associates 2011</a:t>
            </a:r>
            <a:endParaRPr lang="en-US" dirty="0">
              <a:solidFill>
                <a:srgbClr val="000000"/>
              </a:solidFill>
            </a:endParaRPr>
          </a:p>
        </p:txBody>
      </p:sp>
    </p:spTree>
    <p:extLst>
      <p:ext uri="{BB962C8B-B14F-4D97-AF65-F5344CB8AC3E}">
        <p14:creationId xmlns:p14="http://schemas.microsoft.com/office/powerpoint/2010/main" val="1387721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j-lt"/>
              </a:rPr>
              <a:t>The restorative dialogue:</a:t>
            </a:r>
            <a:br>
              <a:rPr lang="en-US" dirty="0" smtClean="0">
                <a:latin typeface="+mj-lt"/>
              </a:rPr>
            </a:br>
            <a:r>
              <a:rPr lang="en-US" dirty="0" smtClean="0">
                <a:latin typeface="+mj-lt"/>
              </a:rPr>
              <a:t>Victim supporters</a:t>
            </a:r>
            <a:endParaRPr lang="en-US" dirty="0">
              <a:latin typeface="+mj-lt"/>
            </a:endParaRPr>
          </a:p>
        </p:txBody>
      </p:sp>
      <p:sp>
        <p:nvSpPr>
          <p:cNvPr id="7" name="Content Placeholder 6"/>
          <p:cNvSpPr>
            <a:spLocks noGrp="1"/>
          </p:cNvSpPr>
          <p:nvPr>
            <p:ph idx="1"/>
          </p:nvPr>
        </p:nvSpPr>
        <p:spPr/>
        <p:txBody>
          <a:bodyPr>
            <a:normAutofit/>
          </a:bodyPr>
          <a:lstStyle/>
          <a:p>
            <a:r>
              <a:rPr lang="en-US" dirty="0" smtClean="0"/>
              <a:t>What did you think when you heard?</a:t>
            </a:r>
          </a:p>
          <a:p>
            <a:r>
              <a:rPr lang="en-US" dirty="0" smtClean="0"/>
              <a:t>How do you feel about what has happened?</a:t>
            </a:r>
          </a:p>
          <a:p>
            <a:r>
              <a:rPr lang="en-US" dirty="0" smtClean="0"/>
              <a:t>What has happened since?</a:t>
            </a:r>
          </a:p>
          <a:p>
            <a:r>
              <a:rPr lang="en-US" dirty="0" smtClean="0"/>
              <a:t>What changes have you seen in ……….</a:t>
            </a:r>
          </a:p>
          <a:p>
            <a:r>
              <a:rPr lang="en-US" dirty="0" smtClean="0"/>
              <a:t>What are the main issues for you?</a:t>
            </a:r>
          </a:p>
          <a:p>
            <a:r>
              <a:rPr lang="en-US" dirty="0" smtClean="0"/>
              <a:t>What has been the hardest for you?</a:t>
            </a:r>
          </a:p>
        </p:txBody>
      </p:sp>
      <p:sp>
        <p:nvSpPr>
          <p:cNvPr id="5" name="Footer Placeholder 4"/>
          <p:cNvSpPr>
            <a:spLocks noGrp="1"/>
          </p:cNvSpPr>
          <p:nvPr>
            <p:ph type="ftr" sz="quarter" idx="11"/>
          </p:nvPr>
        </p:nvSpPr>
        <p:spPr/>
        <p:txBody>
          <a:bodyPr/>
          <a:lstStyle/>
          <a:p>
            <a:r>
              <a:rPr lang="en-US" dirty="0" smtClean="0">
                <a:solidFill>
                  <a:srgbClr val="000000"/>
                </a:solidFill>
              </a:rPr>
              <a:t>© Margaret Thorsborne &amp; Associates 2011</a:t>
            </a:r>
            <a:endParaRPr lang="en-US" dirty="0">
              <a:solidFill>
                <a:srgbClr val="000000"/>
              </a:solidFill>
            </a:endParaRPr>
          </a:p>
        </p:txBody>
      </p:sp>
    </p:spTree>
    <p:extLst>
      <p:ext uri="{BB962C8B-B14F-4D97-AF65-F5344CB8AC3E}">
        <p14:creationId xmlns:p14="http://schemas.microsoft.com/office/powerpoint/2010/main" val="365685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j-lt"/>
              </a:rPr>
              <a:t>The restorative dialogue:</a:t>
            </a:r>
            <a:br>
              <a:rPr lang="en-US" dirty="0" smtClean="0">
                <a:latin typeface="+mj-lt"/>
              </a:rPr>
            </a:br>
            <a:r>
              <a:rPr lang="en-US" dirty="0" smtClean="0">
                <a:latin typeface="+mj-lt"/>
              </a:rPr>
              <a:t>Wrongdoer supporters</a:t>
            </a:r>
            <a:endParaRPr lang="en-US" dirty="0">
              <a:latin typeface="+mj-lt"/>
            </a:endParaRPr>
          </a:p>
        </p:txBody>
      </p:sp>
      <p:sp>
        <p:nvSpPr>
          <p:cNvPr id="7" name="Content Placeholder 6"/>
          <p:cNvSpPr>
            <a:spLocks noGrp="1"/>
          </p:cNvSpPr>
          <p:nvPr>
            <p:ph idx="1"/>
          </p:nvPr>
        </p:nvSpPr>
        <p:spPr/>
        <p:txBody>
          <a:bodyPr>
            <a:normAutofit/>
          </a:bodyPr>
          <a:lstStyle/>
          <a:p>
            <a:r>
              <a:rPr lang="en-US" dirty="0" smtClean="0"/>
              <a:t>What did you think when you heard?</a:t>
            </a:r>
          </a:p>
          <a:p>
            <a:r>
              <a:rPr lang="en-US" dirty="0" smtClean="0"/>
              <a:t>What have you thought about since?</a:t>
            </a:r>
          </a:p>
          <a:p>
            <a:r>
              <a:rPr lang="en-US" dirty="0" smtClean="0"/>
              <a:t>How has this affected you?</a:t>
            </a:r>
          </a:p>
          <a:p>
            <a:r>
              <a:rPr lang="en-US" dirty="0" smtClean="0"/>
              <a:t>How are things between you all in the wake of this?</a:t>
            </a:r>
          </a:p>
          <a:p>
            <a:r>
              <a:rPr lang="en-US" dirty="0" smtClean="0"/>
              <a:t>What has been the worst of it for you?</a:t>
            </a:r>
          </a:p>
        </p:txBody>
      </p:sp>
      <p:sp>
        <p:nvSpPr>
          <p:cNvPr id="5" name="Footer Placeholder 4"/>
          <p:cNvSpPr>
            <a:spLocks noGrp="1"/>
          </p:cNvSpPr>
          <p:nvPr>
            <p:ph type="ftr" sz="quarter" idx="11"/>
          </p:nvPr>
        </p:nvSpPr>
        <p:spPr/>
        <p:txBody>
          <a:bodyPr/>
          <a:lstStyle/>
          <a:p>
            <a:r>
              <a:rPr lang="en-US" dirty="0" smtClean="0">
                <a:solidFill>
                  <a:srgbClr val="000000"/>
                </a:solidFill>
              </a:rPr>
              <a:t>© Margaret Thorsborne &amp; Associates 2011</a:t>
            </a:r>
            <a:endParaRPr lang="en-US" dirty="0">
              <a:solidFill>
                <a:srgbClr val="000000"/>
              </a:solidFill>
            </a:endParaRPr>
          </a:p>
        </p:txBody>
      </p:sp>
    </p:spTree>
    <p:extLst>
      <p:ext uri="{BB962C8B-B14F-4D97-AF65-F5344CB8AC3E}">
        <p14:creationId xmlns:p14="http://schemas.microsoft.com/office/powerpoint/2010/main" val="1046746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7200" dirty="0" smtClean="0">
                <a:latin typeface="+mj-lt"/>
              </a:rPr>
              <a:t>Regarding those harmed</a:t>
            </a:r>
            <a:endParaRPr lang="en-US" sz="7200" dirty="0">
              <a:latin typeface="+mj-lt"/>
            </a:endParaRPr>
          </a:p>
        </p:txBody>
      </p:sp>
      <p:sp>
        <p:nvSpPr>
          <p:cNvPr id="7" name="Content Placeholder 6"/>
          <p:cNvSpPr>
            <a:spLocks noGrp="1"/>
          </p:cNvSpPr>
          <p:nvPr>
            <p:ph idx="1"/>
          </p:nvPr>
        </p:nvSpPr>
        <p:spPr>
          <a:xfrm>
            <a:off x="792162" y="1539849"/>
            <a:ext cx="7570787" cy="4289611"/>
          </a:xfrm>
        </p:spPr>
        <p:txBody>
          <a:bodyPr>
            <a:normAutofit lnSpcReduction="10000"/>
          </a:bodyPr>
          <a:lstStyle/>
          <a:p>
            <a:endParaRPr lang="en-US" b="1" dirty="0" smtClean="0"/>
          </a:p>
          <a:p>
            <a:r>
              <a:rPr lang="en-US" b="1" dirty="0" smtClean="0"/>
              <a:t>What do they FEEL?</a:t>
            </a:r>
          </a:p>
          <a:p>
            <a:r>
              <a:rPr lang="en-US" b="1" dirty="0" smtClean="0"/>
              <a:t>What do they THINK about Self and Others?</a:t>
            </a:r>
          </a:p>
          <a:p>
            <a:r>
              <a:rPr lang="en-US" b="1" dirty="0" smtClean="0"/>
              <a:t>What do they DO (</a:t>
            </a:r>
            <a:r>
              <a:rPr lang="en-US" b="1" dirty="0" err="1" smtClean="0"/>
              <a:t>ie</a:t>
            </a:r>
            <a:r>
              <a:rPr lang="en-US" b="1" dirty="0" smtClean="0"/>
              <a:t> what behaviors would we see)?</a:t>
            </a:r>
          </a:p>
          <a:p>
            <a:r>
              <a:rPr lang="en-US" b="1" dirty="0" smtClean="0"/>
              <a:t>If we are to intervene, what outcomes do we want the intervention to achieve?</a:t>
            </a:r>
            <a:endParaRPr lang="en-US" b="1" dirty="0"/>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52569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Autofit/>
          </a:bodyPr>
          <a:lstStyle/>
          <a:p>
            <a:pPr algn="ctr"/>
            <a:r>
              <a:rPr lang="en-US" sz="4400" dirty="0" smtClean="0">
                <a:latin typeface="+mj-lt"/>
              </a:rPr>
              <a:t>Biology of Emotion</a:t>
            </a:r>
            <a:br>
              <a:rPr lang="en-US" sz="4400" dirty="0" smtClean="0">
                <a:latin typeface="+mj-lt"/>
              </a:rPr>
            </a:br>
            <a:r>
              <a:rPr lang="en-US" sz="4400" dirty="0" smtClean="0">
                <a:latin typeface="+mj-lt"/>
              </a:rPr>
              <a:t>Affect system</a:t>
            </a:r>
            <a:endParaRPr lang="en-US" sz="4400" dirty="0">
              <a:latin typeface="+mj-lt"/>
            </a:endParaRPr>
          </a:p>
        </p:txBody>
      </p:sp>
      <p:sp>
        <p:nvSpPr>
          <p:cNvPr id="3" name="Content Placeholder 2"/>
          <p:cNvSpPr>
            <a:spLocks noGrp="1"/>
          </p:cNvSpPr>
          <p:nvPr>
            <p:ph sz="quarter" idx="1"/>
          </p:nvPr>
        </p:nvSpPr>
        <p:spPr>
          <a:xfrm>
            <a:off x="538104" y="527550"/>
            <a:ext cx="8148696" cy="4883404"/>
          </a:xfrm>
        </p:spPr>
        <p:txBody>
          <a:bodyPr>
            <a:noAutofit/>
          </a:bodyPr>
          <a:lstStyle/>
          <a:p>
            <a:pPr marL="0" indent="0">
              <a:buNone/>
            </a:pPr>
            <a:endParaRPr lang="en-US" sz="3200" b="1" dirty="0" smtClean="0">
              <a:latin typeface="+mj-lt"/>
            </a:endParaRPr>
          </a:p>
          <a:p>
            <a:pPr marL="0" indent="0">
              <a:buNone/>
            </a:pPr>
            <a:endParaRPr lang="en-US" sz="3200" b="1" dirty="0"/>
          </a:p>
          <a:p>
            <a:r>
              <a:rPr lang="en-US" sz="2400" b="1" dirty="0" smtClean="0"/>
              <a:t>Consists of motor and sensory innervations in and out, effector organs carrying out responses and no specific place in CNS</a:t>
            </a:r>
          </a:p>
          <a:p>
            <a:r>
              <a:rPr lang="en-US" sz="2400" b="1" dirty="0" smtClean="0"/>
              <a:t>9 pre-wired, innate reflexive responses to incoming stimuli</a:t>
            </a:r>
            <a:endParaRPr lang="en-US" sz="2400" b="1" dirty="0"/>
          </a:p>
          <a:p>
            <a:r>
              <a:rPr lang="en-US" sz="2400" b="1" dirty="0" smtClean="0"/>
              <a:t>Each of the 9 programs includes a specific facial response as a signal to self and others about the nature of the triggering stimulus</a:t>
            </a:r>
            <a:endParaRPr lang="en-US" sz="2400" b="1" dirty="0"/>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978375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410067" cy="8084976"/>
          </a:xfrm>
          <a:prstGeom prst="rect">
            <a:avLst/>
          </a:prstGeom>
          <a:noFill/>
          <a:ln>
            <a:noFill/>
          </a:ln>
        </p:spPr>
      </p:pic>
    </p:spTree>
    <p:extLst>
      <p:ext uri="{BB962C8B-B14F-4D97-AF65-F5344CB8AC3E}">
        <p14:creationId xmlns:p14="http://schemas.microsoft.com/office/powerpoint/2010/main" val="325391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3903"/>
            <a:ext cx="7772400" cy="792162"/>
          </a:xfrm>
        </p:spPr>
        <p:txBody>
          <a:bodyPr>
            <a:noAutofit/>
          </a:bodyPr>
          <a:lstStyle/>
          <a:p>
            <a:pPr lvl="0"/>
            <a:r>
              <a:rPr lang="en-US" sz="4000" b="1" dirty="0">
                <a:solidFill>
                  <a:prstClr val="black"/>
                </a:solidFill>
                <a:latin typeface="+mj-lt"/>
              </a:rPr>
              <a:t>Affects come in three flavors</a:t>
            </a:r>
            <a:br>
              <a:rPr lang="en-US" sz="4000" b="1" dirty="0">
                <a:solidFill>
                  <a:prstClr val="black"/>
                </a:solidFill>
                <a:latin typeface="+mj-lt"/>
              </a:rPr>
            </a:br>
            <a:endParaRPr lang="en-US" sz="4000" dirty="0">
              <a:latin typeface="+mj-lt"/>
            </a:endParaRPr>
          </a:p>
        </p:txBody>
      </p:sp>
      <p:sp>
        <p:nvSpPr>
          <p:cNvPr id="3" name="Content Placeholder 2"/>
          <p:cNvSpPr>
            <a:spLocks noGrp="1"/>
          </p:cNvSpPr>
          <p:nvPr>
            <p:ph sz="quarter" idx="1"/>
          </p:nvPr>
        </p:nvSpPr>
        <p:spPr>
          <a:xfrm>
            <a:off x="914400" y="714180"/>
            <a:ext cx="7772400" cy="4572000"/>
          </a:xfrm>
        </p:spPr>
        <p:txBody>
          <a:bodyPr>
            <a:normAutofit fontScale="92500" lnSpcReduction="10000"/>
          </a:bodyPr>
          <a:lstStyle/>
          <a:p>
            <a:pPr algn="ctr">
              <a:buClr>
                <a:srgbClr val="31B6FD"/>
              </a:buClr>
              <a:buNone/>
              <a:defRPr/>
            </a:pPr>
            <a:endParaRPr lang="en-US" sz="2800" b="1" dirty="0" smtClean="0"/>
          </a:p>
          <a:p>
            <a:pPr algn="ctr">
              <a:buClr>
                <a:srgbClr val="31B6FD"/>
              </a:buClr>
              <a:buNone/>
              <a:defRPr/>
            </a:pPr>
            <a:endParaRPr lang="en-US" sz="900" b="1" dirty="0"/>
          </a:p>
          <a:p>
            <a:pPr lvl="0">
              <a:buClr>
                <a:srgbClr val="31B6FD"/>
              </a:buClr>
              <a:buNone/>
              <a:defRPr/>
            </a:pPr>
            <a:endParaRPr lang="en-US" sz="2800" dirty="0">
              <a:solidFill>
                <a:prstClr val="black"/>
              </a:solidFill>
            </a:endParaRPr>
          </a:p>
          <a:p>
            <a:pPr lvl="0">
              <a:buClr>
                <a:srgbClr val="31B6FD"/>
              </a:buClr>
              <a:buNone/>
              <a:defRPr/>
            </a:pPr>
            <a:r>
              <a:rPr lang="en-US" sz="2800" dirty="0">
                <a:solidFill>
                  <a:prstClr val="black"/>
                </a:solidFill>
              </a:rPr>
              <a:t>		</a:t>
            </a:r>
            <a:r>
              <a:rPr lang="en-US" sz="2800" b="1" dirty="0">
                <a:solidFill>
                  <a:schemeClr val="accent5">
                    <a:lumMod val="75000"/>
                  </a:schemeClr>
                </a:solidFill>
                <a:effectLst>
                  <a:outerShdw blurRad="38100" dist="38100" dir="2700000" algn="tl">
                    <a:srgbClr val="000000">
                      <a:alpha val="43137"/>
                    </a:srgbClr>
                  </a:outerShdw>
                </a:effectLst>
              </a:rPr>
              <a:t>Neutral</a:t>
            </a:r>
            <a:r>
              <a:rPr lang="en-US" sz="2800" dirty="0">
                <a:solidFill>
                  <a:schemeClr val="accent5">
                    <a:lumMod val="75000"/>
                  </a:schemeClr>
                </a:solidFill>
              </a:rPr>
              <a:t>: system reset</a:t>
            </a:r>
          </a:p>
          <a:p>
            <a:pPr lvl="0">
              <a:buClr>
                <a:srgbClr val="31B6FD"/>
              </a:buClr>
              <a:buNone/>
              <a:defRPr/>
            </a:pPr>
            <a:endParaRPr lang="en-US" sz="1600" dirty="0">
              <a:solidFill>
                <a:prstClr val="black"/>
              </a:solidFill>
            </a:endParaRPr>
          </a:p>
          <a:p>
            <a:pPr lvl="0">
              <a:buClr>
                <a:srgbClr val="31B6FD"/>
              </a:buClr>
              <a:buNone/>
              <a:defRPr/>
            </a:pPr>
            <a:r>
              <a:rPr lang="en-US" sz="2800" dirty="0">
                <a:solidFill>
                  <a:prstClr val="black"/>
                </a:solidFill>
              </a:rPr>
              <a:t>		</a:t>
            </a:r>
            <a:r>
              <a:rPr lang="en-US" sz="2800" b="1" dirty="0">
                <a:solidFill>
                  <a:schemeClr val="accent3">
                    <a:lumMod val="50000"/>
                  </a:schemeClr>
                </a:solidFill>
                <a:effectLst>
                  <a:outerShdw blurRad="38100" dist="38100" dir="2700000" algn="tl">
                    <a:srgbClr val="000000">
                      <a:alpha val="43137"/>
                    </a:srgbClr>
                  </a:outerShdw>
                </a:effectLst>
              </a:rPr>
              <a:t>Positive</a:t>
            </a:r>
            <a:r>
              <a:rPr lang="en-US" sz="2800" dirty="0">
                <a:solidFill>
                  <a:schemeClr val="accent3">
                    <a:lumMod val="50000"/>
                  </a:schemeClr>
                </a:solidFill>
              </a:rPr>
              <a:t>: rewarding, we want more</a:t>
            </a:r>
          </a:p>
          <a:p>
            <a:pPr lvl="0">
              <a:buClr>
                <a:srgbClr val="31B6FD"/>
              </a:buClr>
              <a:buNone/>
              <a:defRPr/>
            </a:pPr>
            <a:endParaRPr lang="en-US" sz="1600" dirty="0">
              <a:solidFill>
                <a:prstClr val="black"/>
              </a:solidFill>
            </a:endParaRPr>
          </a:p>
          <a:p>
            <a:pPr lvl="0">
              <a:buClr>
                <a:srgbClr val="31B6FD"/>
              </a:buClr>
              <a:buNone/>
              <a:defRPr/>
            </a:pPr>
            <a:r>
              <a:rPr lang="en-US" sz="2800" dirty="0">
                <a:solidFill>
                  <a:prstClr val="black"/>
                </a:solidFill>
              </a:rPr>
              <a:t>		</a:t>
            </a:r>
            <a:r>
              <a:rPr lang="en-US" sz="2800" b="1" dirty="0">
                <a:solidFill>
                  <a:srgbClr val="C00000"/>
                </a:solidFill>
                <a:effectLst>
                  <a:outerShdw blurRad="38100" dist="38100" dir="2700000" algn="tl">
                    <a:srgbClr val="000000">
                      <a:alpha val="43137"/>
                    </a:srgbClr>
                  </a:outerShdw>
                </a:effectLst>
              </a:rPr>
              <a:t>Negative</a:t>
            </a:r>
            <a:r>
              <a:rPr lang="en-US" sz="2800" dirty="0">
                <a:solidFill>
                  <a:srgbClr val="C00000"/>
                </a:solidFill>
              </a:rPr>
              <a:t>: punishing, we want it to stop</a:t>
            </a:r>
          </a:p>
          <a:p>
            <a:endParaRPr lang="en-US" dirty="0"/>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2369325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fontScale="90000"/>
          </a:bodyPr>
          <a:lstStyle/>
          <a:p>
            <a:pPr algn="ctr"/>
            <a:r>
              <a:rPr lang="en-US" sz="6000" dirty="0" smtClean="0">
                <a:latin typeface="+mj-lt"/>
              </a:rPr>
              <a:t>Affects</a:t>
            </a:r>
            <a:endParaRPr lang="en-US" sz="3200" dirty="0">
              <a:latin typeface="+mj-lt"/>
            </a:endParaRPr>
          </a:p>
        </p:txBody>
      </p:sp>
      <p:sp>
        <p:nvSpPr>
          <p:cNvPr id="4" name="Content Placeholder 3"/>
          <p:cNvSpPr>
            <a:spLocks noGrp="1" noChangeArrowheads="1"/>
          </p:cNvSpPr>
          <p:nvPr>
            <p:ph sz="quarter" idx="1"/>
          </p:nvPr>
        </p:nvSpPr>
        <p:spPr>
          <a:prstGeom prst="rect">
            <a:avLst/>
          </a:prstGeom>
        </p:spPr>
        <p:txBody>
          <a:bodyPr>
            <a:normAutofit/>
          </a:bodyPr>
          <a:lstStyle/>
          <a:p>
            <a:pPr lvl="1">
              <a:lnSpc>
                <a:spcPct val="80000"/>
              </a:lnSpc>
              <a:buFont typeface="Wingdings" pitchFamily="2" charset="2"/>
              <a:buNone/>
            </a:pPr>
            <a:r>
              <a:rPr lang="en-US" sz="2400" b="1" dirty="0" smtClean="0">
                <a:solidFill>
                  <a:schemeClr val="accent3"/>
                </a:solidFill>
              </a:rPr>
              <a:t>        </a:t>
            </a:r>
          </a:p>
          <a:p>
            <a:pPr lvl="1">
              <a:lnSpc>
                <a:spcPct val="80000"/>
              </a:lnSpc>
              <a:buFont typeface="Wingdings" pitchFamily="2" charset="2"/>
              <a:buNone/>
            </a:pPr>
            <a:endParaRPr lang="en-US" b="1" dirty="0">
              <a:solidFill>
                <a:schemeClr val="accent3"/>
              </a:solidFill>
            </a:endParaRPr>
          </a:p>
          <a:p>
            <a:pPr lvl="1">
              <a:lnSpc>
                <a:spcPct val="80000"/>
              </a:lnSpc>
              <a:buFont typeface="Wingdings" pitchFamily="2" charset="2"/>
              <a:buNone/>
            </a:pPr>
            <a:r>
              <a:rPr lang="en-US" sz="2400" b="1" dirty="0" smtClean="0">
                <a:solidFill>
                  <a:schemeClr val="accent3"/>
                </a:solidFill>
              </a:rPr>
              <a:t> </a:t>
            </a:r>
            <a:r>
              <a:rPr lang="en-US" sz="2400" b="1" u="sng" dirty="0" smtClean="0">
                <a:solidFill>
                  <a:srgbClr val="046C22"/>
                </a:solidFill>
              </a:rPr>
              <a:t>Positive</a:t>
            </a:r>
          </a:p>
          <a:p>
            <a:pPr lvl="1" algn="ctr">
              <a:lnSpc>
                <a:spcPct val="80000"/>
              </a:lnSpc>
              <a:buFont typeface="Wingdings" pitchFamily="2" charset="2"/>
              <a:buNone/>
            </a:pPr>
            <a:endParaRPr lang="en-US" sz="1200" u="sng" dirty="0" smtClean="0"/>
          </a:p>
          <a:p>
            <a:pPr lvl="1">
              <a:lnSpc>
                <a:spcPct val="80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rPr>
              <a:t>INTEREST-EXCITEMENT </a:t>
            </a:r>
          </a:p>
          <a:p>
            <a:pPr lvl="1">
              <a:lnSpc>
                <a:spcPct val="80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rPr>
              <a:t>ENJOYMENT-JOY</a:t>
            </a:r>
          </a:p>
          <a:p>
            <a:pPr lvl="1">
              <a:lnSpc>
                <a:spcPct val="80000"/>
              </a:lnSpc>
              <a:buFont typeface="Wingdings" pitchFamily="2" charset="2"/>
              <a:buNone/>
            </a:pPr>
            <a:endParaRPr lang="en-US" sz="2400" dirty="0">
              <a:effectLst>
                <a:outerShdw blurRad="38100" dist="38100" dir="2700000" algn="tl">
                  <a:srgbClr val="000000">
                    <a:alpha val="43137"/>
                  </a:srgbClr>
                </a:outerShdw>
              </a:effectLst>
            </a:endParaRPr>
          </a:p>
          <a:p>
            <a:pPr lvl="1">
              <a:lnSpc>
                <a:spcPct val="80000"/>
              </a:lnSpc>
              <a:buFont typeface="Wingdings" pitchFamily="2" charset="2"/>
              <a:buNone/>
            </a:pPr>
            <a:r>
              <a:rPr lang="en-US" sz="2400" dirty="0" smtClean="0">
                <a:solidFill>
                  <a:schemeClr val="tx2"/>
                </a:solidFill>
                <a:effectLst>
                  <a:outerShdw blurRad="38100" dist="38100" dir="2700000" algn="tl">
                    <a:srgbClr val="000000">
                      <a:alpha val="43137"/>
                    </a:srgbClr>
                  </a:outerShdw>
                </a:effectLst>
              </a:rPr>
              <a:t>  </a:t>
            </a:r>
          </a:p>
          <a:p>
            <a:pPr lvl="1">
              <a:lnSpc>
                <a:spcPct val="80000"/>
              </a:lnSpc>
              <a:buFont typeface="Wingdings" pitchFamily="2" charset="2"/>
              <a:buNone/>
            </a:pPr>
            <a:endParaRPr lang="en-US" sz="2400" dirty="0">
              <a:effectLst>
                <a:outerShdw blurRad="38100" dist="38100" dir="2700000" algn="tl">
                  <a:srgbClr val="000000">
                    <a:alpha val="43137"/>
                  </a:srgbClr>
                </a:outerShdw>
              </a:effectLst>
            </a:endParaRPr>
          </a:p>
          <a:p>
            <a:pPr lvl="1">
              <a:lnSpc>
                <a:spcPct val="80000"/>
              </a:lnSpc>
              <a:buFont typeface="Wingdings" pitchFamily="2" charset="2"/>
              <a:buNone/>
            </a:pPr>
            <a:endParaRPr lang="en-US" sz="2400" dirty="0" smtClean="0">
              <a:solidFill>
                <a:schemeClr val="tx2"/>
              </a:solidFill>
              <a:effectLst>
                <a:outerShdw blurRad="38100" dist="38100" dir="2700000" algn="tl">
                  <a:srgbClr val="000000">
                    <a:alpha val="43137"/>
                  </a:srgbClr>
                </a:outerShdw>
              </a:effectLst>
            </a:endParaRPr>
          </a:p>
          <a:p>
            <a:pPr lvl="1">
              <a:lnSpc>
                <a:spcPct val="80000"/>
              </a:lnSpc>
              <a:buFont typeface="Wingdings" pitchFamily="2" charset="2"/>
              <a:buNone/>
            </a:pPr>
            <a:endParaRPr lang="en-US" sz="2400" dirty="0" smtClean="0">
              <a:solidFill>
                <a:schemeClr val="tx2"/>
              </a:solidFill>
              <a:effectLst>
                <a:outerShdw blurRad="38100" dist="38100" dir="2700000" algn="tl">
                  <a:srgbClr val="000000">
                    <a:alpha val="43137"/>
                  </a:srgbClr>
                </a:outerShdw>
              </a:effectLst>
            </a:endParaRPr>
          </a:p>
          <a:p>
            <a:pPr lvl="1">
              <a:lnSpc>
                <a:spcPct val="80000"/>
              </a:lnSpc>
              <a:buFont typeface="Wingdings" pitchFamily="2" charset="2"/>
              <a:buNone/>
            </a:pPr>
            <a:endParaRPr lang="en-US" sz="1100" dirty="0"/>
          </a:p>
          <a:p>
            <a:pPr lvl="1">
              <a:lnSpc>
                <a:spcPct val="80000"/>
              </a:lnSpc>
              <a:buFont typeface="Wingdings" pitchFamily="2" charset="2"/>
              <a:buNone/>
            </a:pPr>
            <a:endParaRPr lang="en-US" sz="2000" dirty="0">
              <a:solidFill>
                <a:srgbClr val="0070C0"/>
              </a:solidFill>
            </a:endParaRPr>
          </a:p>
        </p:txBody>
      </p:sp>
      <p:sp>
        <p:nvSpPr>
          <p:cNvPr id="5" name="Rectangle 4"/>
          <p:cNvSpPr/>
          <p:nvPr/>
        </p:nvSpPr>
        <p:spPr>
          <a:xfrm>
            <a:off x="762000" y="4104480"/>
            <a:ext cx="3657600" cy="1119794"/>
          </a:xfrm>
          <a:prstGeom prst="rect">
            <a:avLst/>
          </a:prstGeom>
        </p:spPr>
        <p:txBody>
          <a:bodyPr wrap="square">
            <a:spAutoFit/>
          </a:bodyPr>
          <a:lstStyle/>
          <a:p>
            <a:pPr lvl="1">
              <a:lnSpc>
                <a:spcPct val="80000"/>
              </a:lnSpc>
              <a:buFont typeface="Wingdings" pitchFamily="2" charset="2"/>
              <a:buNone/>
            </a:pPr>
            <a:r>
              <a:rPr lang="en-US" sz="2400" b="1" u="sng" dirty="0" smtClean="0">
                <a:solidFill>
                  <a:schemeClr val="accent4"/>
                </a:solidFill>
                <a:latin typeface="+mn-lt"/>
              </a:rPr>
              <a:t>Neutral</a:t>
            </a:r>
          </a:p>
          <a:p>
            <a:pPr lvl="1">
              <a:lnSpc>
                <a:spcPct val="80000"/>
              </a:lnSpc>
              <a:buFont typeface="Wingdings" pitchFamily="2" charset="2"/>
              <a:buNone/>
            </a:pPr>
            <a:endParaRPr lang="en-US" sz="2400" b="1" u="sng" dirty="0" smtClean="0">
              <a:solidFill>
                <a:schemeClr val="accent4"/>
              </a:solidFill>
              <a:latin typeface="+mn-lt"/>
            </a:endParaRPr>
          </a:p>
          <a:p>
            <a:pPr algn="ctr">
              <a:lnSpc>
                <a:spcPct val="80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SURPRISE</a:t>
            </a:r>
            <a:r>
              <a:rPr lang="en-US" sz="2400" dirty="0" smtClean="0">
                <a:solidFill>
                  <a:schemeClr val="tx2"/>
                </a:solidFill>
                <a:effectLst>
                  <a:outerShdw blurRad="38100" dist="38100" dir="2700000" algn="tl">
                    <a:srgbClr val="000000">
                      <a:alpha val="43137"/>
                    </a:srgbClr>
                  </a:outerShdw>
                </a:effectLst>
                <a:latin typeface="+mn-lt"/>
              </a:rPr>
              <a:t>-</a:t>
            </a:r>
            <a:r>
              <a:rPr lang="en-US" sz="2400" b="1" dirty="0" smtClean="0">
                <a:solidFill>
                  <a:schemeClr val="tx2"/>
                </a:solidFill>
                <a:effectLst>
                  <a:outerShdw blurRad="38100" dist="38100" dir="2700000" algn="tl">
                    <a:srgbClr val="000000">
                      <a:alpha val="43137"/>
                    </a:srgbClr>
                  </a:outerShdw>
                </a:effectLst>
                <a:latin typeface="+mn-lt"/>
              </a:rPr>
              <a:t>STARTLE</a:t>
            </a:r>
            <a:endParaRPr lang="en-US" sz="2400" b="1" dirty="0">
              <a:solidFill>
                <a:schemeClr val="tx2"/>
              </a:solidFill>
              <a:effectLst>
                <a:outerShdw blurRad="38100" dist="38100" dir="2700000" algn="tl">
                  <a:srgbClr val="000000">
                    <a:alpha val="43137"/>
                  </a:srgbClr>
                </a:outerShdw>
              </a:effectLst>
              <a:latin typeface="+mn-lt"/>
            </a:endParaRPr>
          </a:p>
          <a:p>
            <a:pPr lvl="1">
              <a:lnSpc>
                <a:spcPct val="80000"/>
              </a:lnSpc>
              <a:buFont typeface="Wingdings" pitchFamily="2" charset="2"/>
              <a:buNone/>
            </a:pPr>
            <a:endParaRPr lang="en-US" sz="1100" dirty="0"/>
          </a:p>
        </p:txBody>
      </p:sp>
      <p:sp>
        <p:nvSpPr>
          <p:cNvPr id="6" name="Rectangle 5"/>
          <p:cNvSpPr/>
          <p:nvPr/>
        </p:nvSpPr>
        <p:spPr>
          <a:xfrm>
            <a:off x="4457700" y="2066925"/>
            <a:ext cx="4572000" cy="2991588"/>
          </a:xfrm>
          <a:prstGeom prst="rect">
            <a:avLst/>
          </a:prstGeom>
        </p:spPr>
        <p:txBody>
          <a:bodyPr>
            <a:spAutoFit/>
          </a:bodyPr>
          <a:lstStyle/>
          <a:p>
            <a:pPr lvl="1" algn="ctr">
              <a:lnSpc>
                <a:spcPct val="80000"/>
              </a:lnSpc>
              <a:buFont typeface="Wingdings" pitchFamily="2" charset="2"/>
              <a:buNone/>
            </a:pPr>
            <a:r>
              <a:rPr lang="en-US" sz="2400" b="1" u="sng" dirty="0" smtClean="0">
                <a:solidFill>
                  <a:srgbClr val="C00000"/>
                </a:solidFill>
                <a:latin typeface="+mn-lt"/>
              </a:rPr>
              <a:t>Negative</a:t>
            </a:r>
          </a:p>
          <a:p>
            <a:pPr lvl="1" algn="ctr">
              <a:lnSpc>
                <a:spcPct val="80000"/>
              </a:lnSpc>
              <a:buFont typeface="Wingdings" pitchFamily="2" charset="2"/>
              <a:buNone/>
            </a:pPr>
            <a:endParaRPr lang="en-US" sz="2400" b="1" dirty="0">
              <a:solidFill>
                <a:schemeClr val="tx2"/>
              </a:solidFill>
              <a:latin typeface="+mn-lt"/>
            </a:endParaRPr>
          </a:p>
          <a:p>
            <a:pPr lvl="1" algn="ctr">
              <a:lnSpc>
                <a:spcPts val="3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FEAR-TERROR</a:t>
            </a:r>
            <a:endParaRPr lang="en-US" sz="2400" b="1" dirty="0">
              <a:solidFill>
                <a:schemeClr val="tx2"/>
              </a:solidFill>
              <a:effectLst>
                <a:outerShdw blurRad="38100" dist="38100" dir="2700000" algn="tl">
                  <a:srgbClr val="000000">
                    <a:alpha val="43137"/>
                  </a:srgbClr>
                </a:outerShdw>
              </a:effectLst>
              <a:latin typeface="+mn-lt"/>
            </a:endParaRPr>
          </a:p>
          <a:p>
            <a:pPr lvl="1" algn="ctr">
              <a:lnSpc>
                <a:spcPts val="3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DISTRESS-ANGUISH</a:t>
            </a:r>
            <a:endParaRPr lang="en-US" sz="2400" b="1" dirty="0">
              <a:solidFill>
                <a:schemeClr val="tx2"/>
              </a:solidFill>
              <a:effectLst>
                <a:outerShdw blurRad="38100" dist="38100" dir="2700000" algn="tl">
                  <a:srgbClr val="000000">
                    <a:alpha val="43137"/>
                  </a:srgbClr>
                </a:outerShdw>
              </a:effectLst>
              <a:latin typeface="+mn-lt"/>
            </a:endParaRPr>
          </a:p>
          <a:p>
            <a:pPr lvl="1" algn="ctr">
              <a:lnSpc>
                <a:spcPts val="3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ANGER-RAGE</a:t>
            </a:r>
            <a:endParaRPr lang="en-US" sz="2400" b="1" dirty="0">
              <a:solidFill>
                <a:schemeClr val="tx2"/>
              </a:solidFill>
              <a:effectLst>
                <a:outerShdw blurRad="38100" dist="38100" dir="2700000" algn="tl">
                  <a:srgbClr val="000000">
                    <a:alpha val="43137"/>
                  </a:srgbClr>
                </a:outerShdw>
              </a:effectLst>
              <a:latin typeface="+mn-lt"/>
            </a:endParaRPr>
          </a:p>
          <a:p>
            <a:pPr lvl="1" algn="ctr">
              <a:lnSpc>
                <a:spcPts val="3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DISGUST</a:t>
            </a:r>
            <a:endParaRPr lang="en-US" sz="2400" b="1" dirty="0">
              <a:solidFill>
                <a:schemeClr val="tx2"/>
              </a:solidFill>
              <a:effectLst>
                <a:outerShdw blurRad="38100" dist="38100" dir="2700000" algn="tl">
                  <a:srgbClr val="000000">
                    <a:alpha val="43137"/>
                  </a:srgbClr>
                </a:outerShdw>
              </a:effectLst>
              <a:latin typeface="+mn-lt"/>
            </a:endParaRPr>
          </a:p>
          <a:p>
            <a:pPr lvl="1" algn="ctr">
              <a:lnSpc>
                <a:spcPts val="3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DISSMELL</a:t>
            </a:r>
            <a:endParaRPr lang="en-US" sz="2400" b="1" dirty="0">
              <a:solidFill>
                <a:schemeClr val="tx2"/>
              </a:solidFill>
              <a:effectLst>
                <a:outerShdw blurRad="38100" dist="38100" dir="2700000" algn="tl">
                  <a:srgbClr val="000000">
                    <a:alpha val="43137"/>
                  </a:srgbClr>
                </a:outerShdw>
              </a:effectLst>
              <a:latin typeface="+mn-lt"/>
            </a:endParaRPr>
          </a:p>
          <a:p>
            <a:pPr lvl="1" algn="ctr">
              <a:lnSpc>
                <a:spcPts val="3000"/>
              </a:lnSpc>
              <a:buFont typeface="Wingdings" pitchFamily="2" charset="2"/>
              <a:buNone/>
            </a:pPr>
            <a:r>
              <a:rPr lang="en-US" sz="2400" b="1" dirty="0" smtClean="0">
                <a:solidFill>
                  <a:schemeClr val="tx2"/>
                </a:solidFill>
                <a:effectLst>
                  <a:outerShdw blurRad="38100" dist="38100" dir="2700000" algn="tl">
                    <a:srgbClr val="000000">
                      <a:alpha val="43137"/>
                    </a:srgbClr>
                  </a:outerShdw>
                </a:effectLst>
                <a:latin typeface="+mn-lt"/>
              </a:rPr>
              <a:t>SHAME-HUMILIATION</a:t>
            </a:r>
            <a:endParaRPr lang="en-US" sz="2400" b="1" dirty="0">
              <a:solidFill>
                <a:schemeClr val="tx2"/>
              </a:solidFill>
              <a:effectLst>
                <a:outerShdw blurRad="38100" dist="38100" dir="2700000" algn="tl">
                  <a:srgbClr val="000000">
                    <a:alpha val="43137"/>
                  </a:srgbClr>
                </a:outerShdw>
              </a:effectLst>
              <a:latin typeface="+mn-lt"/>
            </a:endParaRPr>
          </a:p>
        </p:txBody>
      </p:sp>
      <p:sp>
        <p:nvSpPr>
          <p:cNvPr id="3" name="Footer Placeholder 2"/>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145806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outcomes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Participants will:</a:t>
            </a:r>
          </a:p>
          <a:p>
            <a:r>
              <a:rPr lang="en-US" dirty="0" smtClean="0"/>
              <a:t>Understand the differences between various philosophies/approaches to problem-solving around cases of bullying</a:t>
            </a:r>
          </a:p>
          <a:p>
            <a:r>
              <a:rPr lang="en-US" dirty="0" smtClean="0"/>
              <a:t>Understand the nature of emotional harm and the </a:t>
            </a:r>
            <a:r>
              <a:rPr lang="en-US" dirty="0" err="1" smtClean="0"/>
              <a:t>behaviours</a:t>
            </a:r>
            <a:r>
              <a:rPr lang="en-US" dirty="0" smtClean="0"/>
              <a:t> that result from that harm</a:t>
            </a:r>
          </a:p>
          <a:p>
            <a:r>
              <a:rPr lang="en-US" dirty="0" smtClean="0"/>
              <a:t>Understand how restorative approaches are more likely to help both those responsible and those harmed</a:t>
            </a:r>
          </a:p>
          <a:p>
            <a:endParaRPr lang="en-US" dirty="0"/>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2274474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5"/>
          <p:cNvSpPr>
            <a:spLocks noGrp="1"/>
          </p:cNvSpPr>
          <p:nvPr>
            <p:ph type="title"/>
          </p:nvPr>
        </p:nvSpPr>
        <p:spPr/>
        <p:txBody>
          <a:bodyPr/>
          <a:lstStyle/>
          <a:p>
            <a:pPr eaLnBrk="1" hangingPunct="1"/>
            <a:r>
              <a:rPr lang="en-US" dirty="0">
                <a:solidFill>
                  <a:srgbClr val="000000"/>
                </a:solidFill>
                <a:latin typeface="+mj-lt"/>
              </a:rPr>
              <a:t>Affect and motivation</a:t>
            </a:r>
          </a:p>
        </p:txBody>
      </p:sp>
      <p:graphicFrame>
        <p:nvGraphicFramePr>
          <p:cNvPr id="9" name="Content Placeholder 8"/>
          <p:cNvGraphicFramePr>
            <a:graphicFrameLocks noGrp="1"/>
          </p:cNvGraphicFramePr>
          <p:nvPr>
            <p:ph idx="1"/>
          </p:nvPr>
        </p:nvGraphicFramePr>
        <p:xfrm>
          <a:off x="549275" y="1600200"/>
          <a:ext cx="8042276" cy="3708400"/>
        </p:xfrm>
        <a:graphic>
          <a:graphicData uri="http://schemas.openxmlformats.org/drawingml/2006/table">
            <a:tbl>
              <a:tblPr firstRow="1" bandRow="1">
                <a:tableStyleId>{5C22544A-7EE6-4342-B048-85BDC9FD1C3A}</a:tableStyleId>
              </a:tblPr>
              <a:tblGrid>
                <a:gridCol w="4021138"/>
                <a:gridCol w="4021138"/>
              </a:tblGrid>
              <a:tr h="370840">
                <a:tc>
                  <a:txBody>
                    <a:bodyPr/>
                    <a:lstStyle/>
                    <a:p>
                      <a:r>
                        <a:rPr lang="en-US" dirty="0" smtClean="0">
                          <a:solidFill>
                            <a:srgbClr val="000000"/>
                          </a:solidFill>
                        </a:rPr>
                        <a:t>Affect</a:t>
                      </a:r>
                      <a:endParaRPr lang="en-US" dirty="0">
                        <a:solidFill>
                          <a:srgbClr val="000000"/>
                        </a:solidFill>
                      </a:endParaRPr>
                    </a:p>
                  </a:txBody>
                  <a:tcPr/>
                </a:tc>
                <a:tc>
                  <a:txBody>
                    <a:bodyPr/>
                    <a:lstStyle/>
                    <a:p>
                      <a:r>
                        <a:rPr lang="en-US" dirty="0" smtClean="0">
                          <a:solidFill>
                            <a:srgbClr val="000000"/>
                          </a:solidFill>
                        </a:rPr>
                        <a:t>Motivation</a:t>
                      </a:r>
                      <a:endParaRPr lang="en-US" dirty="0">
                        <a:solidFill>
                          <a:srgbClr val="000000"/>
                        </a:solidFill>
                      </a:endParaRPr>
                    </a:p>
                  </a:txBody>
                  <a:tcPr/>
                </a:tc>
              </a:tr>
              <a:tr h="370840">
                <a:tc>
                  <a:txBody>
                    <a:bodyPr/>
                    <a:lstStyle/>
                    <a:p>
                      <a:r>
                        <a:rPr lang="en-US" dirty="0" smtClean="0"/>
                        <a:t>Interest</a:t>
                      </a:r>
                      <a:endParaRPr lang="en-US" dirty="0"/>
                    </a:p>
                  </a:txBody>
                  <a:tcPr/>
                </a:tc>
                <a:tc>
                  <a:txBody>
                    <a:bodyPr/>
                    <a:lstStyle/>
                    <a:p>
                      <a:r>
                        <a:rPr lang="en-US" dirty="0" smtClean="0"/>
                        <a:t>Engage</a:t>
                      </a:r>
                      <a:endParaRPr lang="en-US" dirty="0"/>
                    </a:p>
                  </a:txBody>
                  <a:tcPr/>
                </a:tc>
              </a:tr>
              <a:tr h="370840">
                <a:tc>
                  <a:txBody>
                    <a:bodyPr/>
                    <a:lstStyle/>
                    <a:p>
                      <a:r>
                        <a:rPr lang="en-US" dirty="0" smtClean="0"/>
                        <a:t>Enjoyment</a:t>
                      </a:r>
                      <a:endParaRPr lang="en-US" dirty="0"/>
                    </a:p>
                  </a:txBody>
                  <a:tcPr/>
                </a:tc>
                <a:tc>
                  <a:txBody>
                    <a:bodyPr/>
                    <a:lstStyle/>
                    <a:p>
                      <a:r>
                        <a:rPr lang="en-US" dirty="0" smtClean="0"/>
                        <a:t>Affiliate</a:t>
                      </a:r>
                      <a:endParaRPr lang="en-US" dirty="0"/>
                    </a:p>
                  </a:txBody>
                  <a:tcPr/>
                </a:tc>
              </a:tr>
              <a:tr h="370840">
                <a:tc>
                  <a:txBody>
                    <a:bodyPr/>
                    <a:lstStyle/>
                    <a:p>
                      <a:r>
                        <a:rPr lang="en-US" dirty="0" smtClean="0"/>
                        <a:t>Surprise</a:t>
                      </a:r>
                      <a:endParaRPr lang="en-US" dirty="0"/>
                    </a:p>
                  </a:txBody>
                  <a:tcPr/>
                </a:tc>
                <a:tc>
                  <a:txBody>
                    <a:bodyPr/>
                    <a:lstStyle/>
                    <a:p>
                      <a:r>
                        <a:rPr lang="en-US" dirty="0" smtClean="0"/>
                        <a:t>Stop. Look. Listen</a:t>
                      </a:r>
                      <a:endParaRPr lang="en-US" dirty="0"/>
                    </a:p>
                  </a:txBody>
                  <a:tcPr/>
                </a:tc>
              </a:tr>
              <a:tr h="370840">
                <a:tc>
                  <a:txBody>
                    <a:bodyPr/>
                    <a:lstStyle/>
                    <a:p>
                      <a:r>
                        <a:rPr lang="en-US" dirty="0" smtClean="0"/>
                        <a:t>Shame</a:t>
                      </a:r>
                      <a:endParaRPr lang="en-US" dirty="0"/>
                    </a:p>
                  </a:txBody>
                  <a:tcPr/>
                </a:tc>
                <a:tc>
                  <a:txBody>
                    <a:bodyPr/>
                    <a:lstStyle/>
                    <a:p>
                      <a:r>
                        <a:rPr lang="en-US" dirty="0" smtClean="0"/>
                        <a:t>Seek to restore</a:t>
                      </a:r>
                      <a:endParaRPr lang="en-US" dirty="0"/>
                    </a:p>
                  </a:txBody>
                  <a:tcPr/>
                </a:tc>
              </a:tr>
              <a:tr h="370840">
                <a:tc>
                  <a:txBody>
                    <a:bodyPr/>
                    <a:lstStyle/>
                    <a:p>
                      <a:r>
                        <a:rPr lang="en-US" dirty="0" smtClean="0"/>
                        <a:t>Distress (sadness)</a:t>
                      </a:r>
                      <a:endParaRPr lang="en-US" dirty="0"/>
                    </a:p>
                  </a:txBody>
                  <a:tcPr/>
                </a:tc>
                <a:tc>
                  <a:txBody>
                    <a:bodyPr/>
                    <a:lstStyle/>
                    <a:p>
                      <a:r>
                        <a:rPr lang="en-US" dirty="0" smtClean="0"/>
                        <a:t>Comfort</a:t>
                      </a:r>
                      <a:endParaRPr lang="en-US" dirty="0"/>
                    </a:p>
                  </a:txBody>
                  <a:tcPr/>
                </a:tc>
              </a:tr>
              <a:tr h="370840">
                <a:tc>
                  <a:txBody>
                    <a:bodyPr/>
                    <a:lstStyle/>
                    <a:p>
                      <a:r>
                        <a:rPr lang="en-US" dirty="0" smtClean="0"/>
                        <a:t>Anger</a:t>
                      </a:r>
                      <a:endParaRPr lang="en-US" dirty="0"/>
                    </a:p>
                  </a:txBody>
                  <a:tcPr/>
                </a:tc>
                <a:tc>
                  <a:txBody>
                    <a:bodyPr/>
                    <a:lstStyle/>
                    <a:p>
                      <a:r>
                        <a:rPr lang="en-US" dirty="0" smtClean="0"/>
                        <a:t>Attack</a:t>
                      </a:r>
                      <a:endParaRPr lang="en-US" dirty="0"/>
                    </a:p>
                  </a:txBody>
                  <a:tcPr/>
                </a:tc>
              </a:tr>
              <a:tr h="370840">
                <a:tc>
                  <a:txBody>
                    <a:bodyPr/>
                    <a:lstStyle/>
                    <a:p>
                      <a:r>
                        <a:rPr lang="en-US" dirty="0" smtClean="0"/>
                        <a:t>Fear</a:t>
                      </a:r>
                      <a:endParaRPr lang="en-US" dirty="0"/>
                    </a:p>
                  </a:txBody>
                  <a:tcPr/>
                </a:tc>
                <a:tc>
                  <a:txBody>
                    <a:bodyPr/>
                    <a:lstStyle/>
                    <a:p>
                      <a:r>
                        <a:rPr lang="en-US" dirty="0" smtClean="0"/>
                        <a:t>Run</a:t>
                      </a:r>
                      <a:endParaRPr lang="en-US" dirty="0"/>
                    </a:p>
                  </a:txBody>
                  <a:tcPr/>
                </a:tc>
              </a:tr>
              <a:tr h="370840">
                <a:tc>
                  <a:txBody>
                    <a:bodyPr/>
                    <a:lstStyle/>
                    <a:p>
                      <a:r>
                        <a:rPr lang="en-US" dirty="0" smtClean="0"/>
                        <a:t>Disgust</a:t>
                      </a:r>
                      <a:endParaRPr lang="en-US" dirty="0"/>
                    </a:p>
                  </a:txBody>
                  <a:tcPr/>
                </a:tc>
                <a:tc>
                  <a:txBody>
                    <a:bodyPr/>
                    <a:lstStyle/>
                    <a:p>
                      <a:r>
                        <a:rPr lang="en-US" dirty="0" smtClean="0"/>
                        <a:t>Reject after sampling</a:t>
                      </a:r>
                      <a:r>
                        <a:rPr lang="en-US" baseline="0" dirty="0" smtClean="0"/>
                        <a:t> (get rid of)</a:t>
                      </a:r>
                      <a:endParaRPr lang="en-US" dirty="0"/>
                    </a:p>
                  </a:txBody>
                  <a:tcPr/>
                </a:tc>
              </a:tr>
              <a:tr h="370840">
                <a:tc>
                  <a:txBody>
                    <a:bodyPr/>
                    <a:lstStyle/>
                    <a:p>
                      <a:r>
                        <a:rPr lang="en-US" dirty="0" err="1" smtClean="0"/>
                        <a:t>Dissmell</a:t>
                      </a:r>
                      <a:endParaRPr lang="en-US" dirty="0"/>
                    </a:p>
                  </a:txBody>
                  <a:tcPr/>
                </a:tc>
                <a:tc>
                  <a:txBody>
                    <a:bodyPr/>
                    <a:lstStyle/>
                    <a:p>
                      <a:r>
                        <a:rPr lang="en-US" dirty="0" smtClean="0"/>
                        <a:t>Reject before</a:t>
                      </a:r>
                      <a:r>
                        <a:rPr lang="en-US" baseline="0" dirty="0" smtClean="0"/>
                        <a:t> sampling (stay away)</a:t>
                      </a:r>
                      <a:endParaRPr lang="en-US" dirty="0"/>
                    </a:p>
                  </a:txBody>
                  <a:tcPr/>
                </a:tc>
              </a:tr>
            </a:tbl>
          </a:graphicData>
        </a:graphic>
      </p:graphicFrame>
      <p:sp>
        <p:nvSpPr>
          <p:cNvPr id="96293" name="TextBox 9"/>
          <p:cNvSpPr txBox="1">
            <a:spLocks noChangeArrowheads="1"/>
          </p:cNvSpPr>
          <p:nvPr/>
        </p:nvSpPr>
        <p:spPr bwMode="auto">
          <a:xfrm>
            <a:off x="6526213" y="56610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Abramson, 2013</a:t>
            </a:r>
          </a:p>
        </p:txBody>
      </p:sp>
      <p:sp>
        <p:nvSpPr>
          <p:cNvPr id="962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Margaret Thorsborne &amp; Associates 2014</a:t>
            </a:r>
          </a:p>
        </p:txBody>
      </p:sp>
    </p:spTree>
    <p:extLst>
      <p:ext uri="{BB962C8B-B14F-4D97-AF65-F5344CB8AC3E}">
        <p14:creationId xmlns:p14="http://schemas.microsoft.com/office/powerpoint/2010/main" val="3021509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57200" y="304800"/>
            <a:ext cx="8229600" cy="1252728"/>
          </a:xfrm>
        </p:spPr>
        <p:txBody>
          <a:bodyPr/>
          <a:lstStyle/>
          <a:p>
            <a:pPr algn="ctr" eaLnBrk="1" hangingPunct="1">
              <a:defRPr/>
            </a:pPr>
            <a:r>
              <a:rPr lang="en-US" sz="4800" b="1" dirty="0" smtClean="0">
                <a:effectLst>
                  <a:outerShdw blurRad="38100" dist="38100" dir="2700000" algn="tl">
                    <a:srgbClr val="000000">
                      <a:alpha val="43137"/>
                    </a:srgbClr>
                  </a:outerShdw>
                </a:effectLst>
                <a:latin typeface="+mj-lt"/>
              </a:rPr>
              <a:t>The Affect System</a:t>
            </a:r>
            <a:endParaRPr lang="en-US" dirty="0" smtClean="0">
              <a:latin typeface="+mj-lt"/>
            </a:endParaRPr>
          </a:p>
        </p:txBody>
      </p:sp>
      <p:sp>
        <p:nvSpPr>
          <p:cNvPr id="325635" name="Rectangle 3"/>
          <p:cNvSpPr>
            <a:spLocks noGrp="1" noChangeArrowheads="1"/>
          </p:cNvSpPr>
          <p:nvPr>
            <p:ph sz="quarter" idx="1"/>
          </p:nvPr>
        </p:nvSpPr>
        <p:spPr>
          <a:xfrm>
            <a:off x="1447800" y="2209800"/>
            <a:ext cx="6705600" cy="2971800"/>
          </a:xfrm>
        </p:spPr>
        <p:txBody>
          <a:bodyPr>
            <a:noAutofit/>
          </a:bodyPr>
          <a:lstStyle/>
          <a:p>
            <a:pPr algn="ctr">
              <a:lnSpc>
                <a:spcPts val="3000"/>
              </a:lnSpc>
              <a:buFont typeface="Wingdings" pitchFamily="2" charset="2"/>
              <a:buChar char="§"/>
              <a:defRPr/>
            </a:pPr>
            <a:r>
              <a:rPr lang="en-US" sz="2000" b="1" dirty="0" smtClean="0"/>
              <a:t>Because nothing reaches consciousness unless an affect is triggered first, the </a:t>
            </a:r>
            <a:r>
              <a:rPr lang="en-US" sz="2000" b="1" i="1" dirty="0" smtClean="0"/>
              <a:t>affect system</a:t>
            </a:r>
            <a:r>
              <a:rPr lang="en-US" sz="2000" b="1" dirty="0" smtClean="0"/>
              <a:t> </a:t>
            </a:r>
            <a:r>
              <a:rPr lang="en-US" sz="2000" b="1" dirty="0"/>
              <a:t>is the primary motivational system for </a:t>
            </a:r>
            <a:r>
              <a:rPr lang="en-US" sz="2000" b="1" dirty="0" smtClean="0"/>
              <a:t>all forms of human </a:t>
            </a:r>
            <a:r>
              <a:rPr lang="en-US" sz="2000" b="1" dirty="0"/>
              <a:t>behavior. </a:t>
            </a:r>
            <a:endParaRPr lang="en-US" sz="2000" b="1" dirty="0" smtClean="0"/>
          </a:p>
          <a:p>
            <a:pPr algn="ctr">
              <a:lnSpc>
                <a:spcPts val="2000"/>
              </a:lnSpc>
              <a:buFont typeface="Wingdings" pitchFamily="2" charset="2"/>
              <a:buChar char="§"/>
              <a:defRPr/>
            </a:pPr>
            <a:endParaRPr lang="en-US" sz="2000" b="1" dirty="0" smtClean="0"/>
          </a:p>
          <a:p>
            <a:pPr algn="ctr">
              <a:lnSpc>
                <a:spcPts val="3000"/>
              </a:lnSpc>
              <a:buFont typeface="Wingdings" pitchFamily="2" charset="2"/>
              <a:buChar char="§"/>
              <a:defRPr/>
            </a:pPr>
            <a:r>
              <a:rPr lang="en-US" sz="2000" b="1" dirty="0" smtClean="0"/>
              <a:t>Said another way: all behavior is preceded by an affect or emotion. </a:t>
            </a:r>
            <a:r>
              <a:rPr lang="en-US" b="1" dirty="0" smtClean="0"/>
              <a:t>To understand any behavior, one must understand the emotion that motivates it.</a:t>
            </a:r>
            <a:endParaRPr lang="en-US" b="1" dirty="0"/>
          </a:p>
          <a:p>
            <a:pPr>
              <a:lnSpc>
                <a:spcPct val="80000"/>
              </a:lnSpc>
              <a:buNone/>
              <a:defRPr/>
            </a:pPr>
            <a:endParaRPr lang="en-US" sz="2000" b="1" dirty="0"/>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1605659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43800" cy="715962"/>
          </a:xfrm>
        </p:spPr>
        <p:txBody>
          <a:bodyPr>
            <a:noAutofit/>
          </a:bodyPr>
          <a:lstStyle/>
          <a:p>
            <a:pPr algn="ctr"/>
            <a:r>
              <a:rPr lang="en-US" sz="4400" b="1" dirty="0" smtClean="0">
                <a:latin typeface="+mj-lt"/>
              </a:rPr>
              <a:t>Partial list of shame-based </a:t>
            </a:r>
            <a:r>
              <a:rPr lang="en-US" sz="4400" b="1" i="1" dirty="0" smtClean="0">
                <a:latin typeface="+mj-lt"/>
              </a:rPr>
              <a:t>emotions</a:t>
            </a:r>
            <a:endParaRPr lang="en-US" sz="4400" b="1" i="1" dirty="0">
              <a:latin typeface="+mj-lt"/>
            </a:endParaRPr>
          </a:p>
        </p:txBody>
      </p:sp>
      <p:sp>
        <p:nvSpPr>
          <p:cNvPr id="3" name="Content Placeholder 2"/>
          <p:cNvSpPr>
            <a:spLocks noGrp="1"/>
          </p:cNvSpPr>
          <p:nvPr>
            <p:ph idx="1"/>
          </p:nvPr>
        </p:nvSpPr>
        <p:spPr>
          <a:xfrm>
            <a:off x="1215195" y="1472380"/>
            <a:ext cx="7069585" cy="4572000"/>
          </a:xfrm>
        </p:spPr>
        <p:txBody>
          <a:bodyPr numCol="2">
            <a:noAutofit/>
          </a:bodyPr>
          <a:lstStyle/>
          <a:p>
            <a:pPr>
              <a:lnSpc>
                <a:spcPts val="2000"/>
              </a:lnSpc>
            </a:pPr>
            <a:r>
              <a:rPr lang="en-US" sz="2000" b="1" i="1" dirty="0" smtClean="0"/>
              <a:t>Ashamed</a:t>
            </a:r>
            <a:r>
              <a:rPr lang="en-US" sz="2000" dirty="0" smtClean="0"/>
              <a:t> of the self</a:t>
            </a:r>
            <a:endParaRPr lang="en-US" sz="2000" dirty="0"/>
          </a:p>
          <a:p>
            <a:pPr>
              <a:lnSpc>
                <a:spcPts val="2000"/>
              </a:lnSpc>
            </a:pPr>
            <a:r>
              <a:rPr lang="en-US" sz="2000" b="1" i="1" dirty="0" smtClean="0"/>
              <a:t>Hurt</a:t>
            </a:r>
            <a:r>
              <a:rPr lang="en-US" sz="2000" dirty="0" smtClean="0"/>
              <a:t> feelings</a:t>
            </a:r>
            <a:endParaRPr lang="en-US" sz="2000" dirty="0"/>
          </a:p>
          <a:p>
            <a:pPr>
              <a:lnSpc>
                <a:spcPts val="2000"/>
              </a:lnSpc>
            </a:pPr>
            <a:r>
              <a:rPr lang="en-US" sz="2000" dirty="0" smtClean="0"/>
              <a:t>Feeling </a:t>
            </a:r>
            <a:r>
              <a:rPr lang="en-US" sz="2000" b="1" i="1" dirty="0"/>
              <a:t>A</a:t>
            </a:r>
            <a:r>
              <a:rPr lang="en-US" sz="2000" b="1" i="1" dirty="0" smtClean="0"/>
              <a:t>bandoned</a:t>
            </a:r>
            <a:r>
              <a:rPr lang="en-US" sz="2000" dirty="0" smtClean="0"/>
              <a:t> </a:t>
            </a:r>
            <a:r>
              <a:rPr lang="en-US" sz="2000" dirty="0"/>
              <a:t>or </a:t>
            </a:r>
            <a:r>
              <a:rPr lang="en-US" sz="2000" b="1" i="1" dirty="0"/>
              <a:t>R</a:t>
            </a:r>
            <a:r>
              <a:rPr lang="en-US" sz="2000" b="1" i="1" dirty="0" smtClean="0"/>
              <a:t>ejected</a:t>
            </a:r>
            <a:r>
              <a:rPr lang="en-US" sz="2000" dirty="0" smtClean="0"/>
              <a:t> </a:t>
            </a:r>
          </a:p>
          <a:p>
            <a:pPr>
              <a:lnSpc>
                <a:spcPts val="2000"/>
              </a:lnSpc>
            </a:pPr>
            <a:r>
              <a:rPr lang="en-US" sz="2000" dirty="0" smtClean="0"/>
              <a:t>Feeling </a:t>
            </a:r>
            <a:r>
              <a:rPr lang="en-US" sz="2000" b="1" i="1" dirty="0"/>
              <a:t>D</a:t>
            </a:r>
            <a:r>
              <a:rPr lang="en-US" sz="2000" b="1" i="1" dirty="0" smtClean="0"/>
              <a:t>istant </a:t>
            </a:r>
            <a:r>
              <a:rPr lang="en-US" sz="2000" dirty="0" smtClean="0"/>
              <a:t>from others</a:t>
            </a:r>
          </a:p>
          <a:p>
            <a:pPr>
              <a:lnSpc>
                <a:spcPts val="2000"/>
              </a:lnSpc>
            </a:pPr>
            <a:r>
              <a:rPr lang="en-US" sz="2000" dirty="0" smtClean="0"/>
              <a:t>Feelings of  </a:t>
            </a:r>
            <a:r>
              <a:rPr lang="en-US" sz="2000" b="1" i="1" dirty="0"/>
              <a:t>L</a:t>
            </a:r>
            <a:r>
              <a:rPr lang="en-US" sz="2000" b="1" i="1" dirty="0" smtClean="0"/>
              <a:t>oneliness</a:t>
            </a:r>
            <a:r>
              <a:rPr lang="en-US" sz="2000" dirty="0" smtClean="0"/>
              <a:t> </a:t>
            </a:r>
          </a:p>
          <a:p>
            <a:pPr>
              <a:lnSpc>
                <a:spcPts val="2000"/>
              </a:lnSpc>
            </a:pPr>
            <a:r>
              <a:rPr lang="en-US" sz="2000" b="1" i="1" dirty="0" smtClean="0"/>
              <a:t>Shyness</a:t>
            </a:r>
          </a:p>
          <a:p>
            <a:pPr>
              <a:lnSpc>
                <a:spcPts val="2000"/>
              </a:lnSpc>
            </a:pPr>
            <a:r>
              <a:rPr lang="en-US" sz="2000" dirty="0" smtClean="0"/>
              <a:t> Feeling </a:t>
            </a:r>
            <a:r>
              <a:rPr lang="en-US" sz="2000" b="1" i="1" dirty="0"/>
              <a:t>E</a:t>
            </a:r>
            <a:r>
              <a:rPr lang="en-US" sz="2000" b="1" i="1" dirty="0" smtClean="0"/>
              <a:t>xposed</a:t>
            </a:r>
            <a:r>
              <a:rPr lang="en-US" sz="2000" dirty="0" smtClean="0"/>
              <a:t> </a:t>
            </a:r>
            <a:r>
              <a:rPr lang="en-US" sz="2000" dirty="0"/>
              <a:t> </a:t>
            </a:r>
          </a:p>
          <a:p>
            <a:pPr>
              <a:lnSpc>
                <a:spcPts val="2000"/>
              </a:lnSpc>
            </a:pPr>
            <a:r>
              <a:rPr lang="en-US" sz="2000" b="1" i="1" dirty="0" smtClean="0"/>
              <a:t>Frustration</a:t>
            </a:r>
          </a:p>
          <a:p>
            <a:pPr>
              <a:lnSpc>
                <a:spcPts val="2000"/>
              </a:lnSpc>
            </a:pPr>
            <a:r>
              <a:rPr lang="en-US" sz="2000" dirty="0" smtClean="0"/>
              <a:t>Feeling</a:t>
            </a:r>
            <a:r>
              <a:rPr lang="en-US" sz="2000" b="1" i="1" dirty="0" smtClean="0"/>
              <a:t> Disappointed</a:t>
            </a:r>
            <a:r>
              <a:rPr lang="en-US" sz="2000" dirty="0"/>
              <a:t>.  </a:t>
            </a:r>
          </a:p>
          <a:p>
            <a:pPr>
              <a:lnSpc>
                <a:spcPts val="2000"/>
              </a:lnSpc>
            </a:pPr>
            <a:r>
              <a:rPr lang="en-US" sz="2000" dirty="0" smtClean="0"/>
              <a:t>Having a sense </a:t>
            </a:r>
            <a:r>
              <a:rPr lang="en-US" sz="2000" dirty="0"/>
              <a:t>of </a:t>
            </a:r>
            <a:r>
              <a:rPr lang="en-US" sz="2000" b="1" i="1" dirty="0"/>
              <a:t>H</a:t>
            </a:r>
            <a:r>
              <a:rPr lang="en-US" sz="2000" b="1" i="1" dirty="0" smtClean="0"/>
              <a:t>elplessness</a:t>
            </a:r>
            <a:r>
              <a:rPr lang="en-US" sz="2000" dirty="0" smtClean="0"/>
              <a:t>  or </a:t>
            </a:r>
            <a:r>
              <a:rPr lang="en-US" sz="2000" b="1" i="1" dirty="0"/>
              <a:t>D</a:t>
            </a:r>
            <a:r>
              <a:rPr lang="en-US" sz="2000" b="1" i="1" dirty="0" smtClean="0"/>
              <a:t>espair</a:t>
            </a:r>
            <a:r>
              <a:rPr lang="en-US" sz="2000" dirty="0"/>
              <a:t>.  </a:t>
            </a:r>
          </a:p>
          <a:p>
            <a:pPr>
              <a:lnSpc>
                <a:spcPts val="2000"/>
              </a:lnSpc>
            </a:pPr>
            <a:r>
              <a:rPr lang="en-US" sz="2000" dirty="0" smtClean="0"/>
              <a:t>Feeling </a:t>
            </a:r>
            <a:r>
              <a:rPr lang="en-US" sz="2000" b="1" i="1" dirty="0"/>
              <a:t>D</a:t>
            </a:r>
            <a:r>
              <a:rPr lang="en-US" sz="2000" b="1" i="1" dirty="0" smtClean="0"/>
              <a:t>iscriminated</a:t>
            </a:r>
            <a:r>
              <a:rPr lang="en-US" sz="2000" dirty="0" smtClean="0"/>
              <a:t> </a:t>
            </a:r>
            <a:r>
              <a:rPr lang="en-US" sz="2000" dirty="0"/>
              <a:t>against and </a:t>
            </a:r>
            <a:r>
              <a:rPr lang="en-US" sz="2000" b="1" i="1" dirty="0" smtClean="0"/>
              <a:t>Disrespected</a:t>
            </a:r>
            <a:r>
              <a:rPr lang="en-US" sz="2000" dirty="0"/>
              <a:t>. </a:t>
            </a:r>
          </a:p>
          <a:p>
            <a:pPr>
              <a:lnSpc>
                <a:spcPts val="2000"/>
              </a:lnSpc>
            </a:pPr>
            <a:r>
              <a:rPr lang="en-US" sz="2000" dirty="0" smtClean="0"/>
              <a:t>Feeling </a:t>
            </a:r>
            <a:r>
              <a:rPr lang="en-US" sz="2000" b="1" i="1" dirty="0"/>
              <a:t>W</a:t>
            </a:r>
            <a:r>
              <a:rPr lang="en-US" sz="2000" b="1" i="1" dirty="0" smtClean="0"/>
              <a:t>eak</a:t>
            </a:r>
            <a:r>
              <a:rPr lang="en-US" sz="2000" dirty="0"/>
              <a:t>, </a:t>
            </a:r>
            <a:r>
              <a:rPr lang="en-US" sz="2000" b="1" i="1" dirty="0"/>
              <a:t>I</a:t>
            </a:r>
            <a:r>
              <a:rPr lang="en-US" sz="2000" b="1" i="1" dirty="0" smtClean="0"/>
              <a:t>ncompetent </a:t>
            </a:r>
            <a:r>
              <a:rPr lang="en-US" sz="2000" dirty="0" smtClean="0"/>
              <a:t>and like a </a:t>
            </a:r>
            <a:r>
              <a:rPr lang="en-US" sz="2000" b="1" i="1" dirty="0"/>
              <a:t>L</a:t>
            </a:r>
            <a:r>
              <a:rPr lang="en-US" sz="2000" b="1" i="1" dirty="0" smtClean="0"/>
              <a:t>oser</a:t>
            </a:r>
            <a:r>
              <a:rPr lang="en-US" sz="2000" dirty="0"/>
              <a:t>. </a:t>
            </a:r>
            <a:endParaRPr lang="en-US" sz="2000" dirty="0" smtClean="0"/>
          </a:p>
          <a:p>
            <a:pPr>
              <a:lnSpc>
                <a:spcPts val="2000"/>
              </a:lnSpc>
            </a:pPr>
            <a:r>
              <a:rPr lang="en-US" sz="2000" dirty="0" smtClean="0"/>
              <a:t>Feeling </a:t>
            </a:r>
            <a:r>
              <a:rPr lang="en-US" sz="2000" b="1" i="1" dirty="0" smtClean="0"/>
              <a:t>Guilty</a:t>
            </a:r>
            <a:r>
              <a:rPr lang="en-US" sz="2000" dirty="0" smtClean="0"/>
              <a:t> about something I did that made me look lesser in the eyes of others and myself.</a:t>
            </a:r>
            <a:endParaRPr lang="en-US"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3515634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531813" y="389235"/>
            <a:ext cx="7850187" cy="942975"/>
          </a:xfrm>
        </p:spPr>
        <p:txBody>
          <a:bodyPr>
            <a:noAutofit/>
          </a:bodyPr>
          <a:lstStyle/>
          <a:p>
            <a:pPr algn="ctr" eaLnBrk="1" hangingPunct="1">
              <a:defRPr/>
            </a:pPr>
            <a:r>
              <a:rPr lang="en-US" b="1" dirty="0" smtClean="0">
                <a:effectLst>
                  <a:outerShdw blurRad="38100" dist="38100" dir="2700000" algn="tl">
                    <a:srgbClr val="000000">
                      <a:alpha val="43137"/>
                    </a:srgbClr>
                  </a:outerShdw>
                </a:effectLst>
                <a:latin typeface="+mj-lt"/>
              </a:rPr>
              <a:t>The Central Blueprint</a:t>
            </a:r>
            <a:br>
              <a:rPr lang="en-US" b="1" dirty="0" smtClean="0">
                <a:effectLst>
                  <a:outerShdw blurRad="38100" dist="38100" dir="2700000" algn="tl">
                    <a:srgbClr val="000000">
                      <a:alpha val="43137"/>
                    </a:srgbClr>
                  </a:outerShdw>
                </a:effectLst>
                <a:latin typeface="+mj-lt"/>
              </a:rPr>
            </a:br>
            <a:endParaRPr lang="en-US" b="1" i="1" dirty="0" smtClean="0">
              <a:effectLst>
                <a:outerShdw blurRad="38100" dist="38100" dir="2700000" algn="tl">
                  <a:srgbClr val="000000">
                    <a:alpha val="43137"/>
                  </a:srgbClr>
                </a:outerShdw>
              </a:effectLst>
              <a:latin typeface="+mj-lt"/>
            </a:endParaRPr>
          </a:p>
        </p:txBody>
      </p:sp>
      <p:sp>
        <p:nvSpPr>
          <p:cNvPr id="320515" name="Rectangle 3"/>
          <p:cNvSpPr>
            <a:spLocks noGrp="1" noChangeArrowheads="1"/>
          </p:cNvSpPr>
          <p:nvPr>
            <p:ph sz="quarter" idx="1"/>
          </p:nvPr>
        </p:nvSpPr>
        <p:spPr>
          <a:xfrm>
            <a:off x="1524000" y="2362200"/>
            <a:ext cx="6781800" cy="3810000"/>
          </a:xfrm>
        </p:spPr>
        <p:txBody>
          <a:bodyPr>
            <a:noAutofit/>
          </a:bodyPr>
          <a:lstStyle/>
          <a:p>
            <a:pPr marL="609600" indent="-609600" eaLnBrk="1" hangingPunct="1">
              <a:buClr>
                <a:schemeClr val="tx2"/>
              </a:buClr>
              <a:buSzPct val="90000"/>
              <a:buFont typeface="Wingdings" pitchFamily="2" charset="2"/>
              <a:buAutoNum type="arabicPeriod"/>
              <a:defRPr/>
            </a:pPr>
            <a:r>
              <a:rPr lang="en-US" sz="2400" b="1" dirty="0" smtClean="0"/>
              <a:t>Maximize Positive Affect</a:t>
            </a:r>
          </a:p>
          <a:p>
            <a:pPr marL="609600" indent="-609600" eaLnBrk="1" hangingPunct="1">
              <a:buClr>
                <a:schemeClr val="tx2"/>
              </a:buClr>
              <a:buSzPct val="90000"/>
              <a:buFont typeface="Wingdings" pitchFamily="2" charset="2"/>
              <a:buAutoNum type="arabicPeriod"/>
              <a:defRPr/>
            </a:pPr>
            <a:r>
              <a:rPr lang="en-US" sz="2400" b="1" dirty="0" smtClean="0"/>
              <a:t>Minimize Negative Affect</a:t>
            </a:r>
          </a:p>
          <a:p>
            <a:pPr marL="609600" indent="-609600" eaLnBrk="1" hangingPunct="1">
              <a:buClr>
                <a:schemeClr val="tx2"/>
              </a:buClr>
              <a:buSzPct val="90000"/>
              <a:buFont typeface="Wingdings" pitchFamily="2" charset="2"/>
              <a:buAutoNum type="arabicPeriod"/>
              <a:defRPr/>
            </a:pPr>
            <a:r>
              <a:rPr lang="en-US" sz="2400" b="1" dirty="0" smtClean="0"/>
              <a:t>Minimize the Inhibition of affect</a:t>
            </a:r>
          </a:p>
          <a:p>
            <a:pPr marL="0" indent="0" eaLnBrk="1" hangingPunct="1">
              <a:buClr>
                <a:schemeClr val="tx2"/>
              </a:buClr>
              <a:buSzPct val="90000"/>
              <a:buNone/>
              <a:defRPr/>
            </a:pPr>
            <a:r>
              <a:rPr lang="en-US" sz="2400" b="1" dirty="0" smtClean="0"/>
              <a:t>4.     Maximize the power to do 1-3</a:t>
            </a:r>
          </a:p>
        </p:txBody>
      </p:sp>
      <p:sp>
        <p:nvSpPr>
          <p:cNvPr id="2" name="TextBox 1"/>
          <p:cNvSpPr txBox="1"/>
          <p:nvPr/>
        </p:nvSpPr>
        <p:spPr>
          <a:xfrm>
            <a:off x="1676400" y="1597929"/>
            <a:ext cx="4958409" cy="461665"/>
          </a:xfrm>
          <a:prstGeom prst="rect">
            <a:avLst/>
          </a:prstGeom>
          <a:noFill/>
        </p:spPr>
        <p:txBody>
          <a:bodyPr wrap="none" rtlCol="0">
            <a:spAutoFit/>
          </a:bodyPr>
          <a:lstStyle/>
          <a:p>
            <a:pPr algn="ctr"/>
            <a:r>
              <a:rPr lang="en-US" sz="2400" dirty="0" smtClean="0">
                <a:latin typeface="+mn-lt"/>
              </a:rPr>
              <a:t>Directs all </a:t>
            </a:r>
            <a:r>
              <a:rPr lang="en-US" sz="2400" i="1" dirty="0" smtClean="0">
                <a:latin typeface="+mn-lt"/>
              </a:rPr>
              <a:t>behavior</a:t>
            </a:r>
            <a:r>
              <a:rPr lang="en-US" sz="2400" dirty="0" smtClean="0">
                <a:latin typeface="+mn-lt"/>
              </a:rPr>
              <a:t> and </a:t>
            </a:r>
            <a:r>
              <a:rPr lang="en-US" sz="2400" i="1" dirty="0" smtClean="0">
                <a:latin typeface="+mn-lt"/>
              </a:rPr>
              <a:t>thinking</a:t>
            </a:r>
            <a:r>
              <a:rPr lang="en-US" sz="2400" dirty="0" smtClean="0">
                <a:latin typeface="+mn-lt"/>
              </a:rPr>
              <a:t> to</a:t>
            </a:r>
            <a:r>
              <a:rPr lang="en-US" dirty="0" smtClean="0">
                <a:latin typeface="+mn-lt"/>
              </a:rPr>
              <a:t>:</a:t>
            </a:r>
            <a:endParaRPr lang="en-US" dirty="0">
              <a:latin typeface="+mn-lt"/>
            </a:endParaRPr>
          </a:p>
        </p:txBody>
      </p:sp>
      <p:sp>
        <p:nvSpPr>
          <p:cNvPr id="3" name="Footer Placeholder 2"/>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3884464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914400" y="351930"/>
            <a:ext cx="7772400" cy="762000"/>
          </a:xfrm>
        </p:spPr>
        <p:txBody>
          <a:bodyPr>
            <a:noAutofit/>
          </a:bodyPr>
          <a:lstStyle/>
          <a:p>
            <a:pPr algn="ctr"/>
            <a:r>
              <a:rPr lang="en-US" b="1" dirty="0" smtClean="0">
                <a:latin typeface="+mj-lt"/>
              </a:rPr>
              <a:t>Interpersonal &amp; Group Dynamics</a:t>
            </a:r>
            <a:endParaRPr lang="en-US" b="1" dirty="0">
              <a:latin typeface="+mj-lt"/>
            </a:endParaRPr>
          </a:p>
        </p:txBody>
      </p:sp>
      <p:sp>
        <p:nvSpPr>
          <p:cNvPr id="212995" name="Rectangle 3"/>
          <p:cNvSpPr>
            <a:spLocks noGrp="1" noChangeArrowheads="1"/>
          </p:cNvSpPr>
          <p:nvPr>
            <p:ph sz="quarter" idx="1"/>
          </p:nvPr>
        </p:nvSpPr>
        <p:spPr>
          <a:xfrm>
            <a:off x="1371600" y="1828800"/>
            <a:ext cx="6858000" cy="4038600"/>
          </a:xfrm>
        </p:spPr>
        <p:txBody>
          <a:bodyPr>
            <a:noAutofit/>
          </a:bodyPr>
          <a:lstStyle/>
          <a:p>
            <a:pPr marL="609600" indent="-609600">
              <a:buNone/>
              <a:defRPr/>
            </a:pPr>
            <a:r>
              <a:rPr lang="en-US" sz="2400" dirty="0"/>
              <a:t>Central blueprint and Affective Resonance lead groups </a:t>
            </a:r>
            <a:r>
              <a:rPr lang="en-US" sz="2400" dirty="0" smtClean="0"/>
              <a:t>to:</a:t>
            </a:r>
            <a:endParaRPr lang="en-US" sz="2400" dirty="0"/>
          </a:p>
          <a:p>
            <a:pPr marL="609600" indent="-609600">
              <a:buClr>
                <a:schemeClr val="tx2"/>
              </a:buClr>
              <a:buSzPct val="90000"/>
              <a:buFont typeface="+mj-lt"/>
              <a:buAutoNum type="arabicPeriod"/>
              <a:defRPr/>
            </a:pPr>
            <a:r>
              <a:rPr lang="en-US" sz="2400" b="1" dirty="0" smtClean="0"/>
              <a:t>Mutualize</a:t>
            </a:r>
            <a:r>
              <a:rPr lang="en-US" sz="2400" dirty="0" smtClean="0"/>
              <a:t> </a:t>
            </a:r>
            <a:r>
              <a:rPr lang="en-US" sz="2400" dirty="0"/>
              <a:t>and </a:t>
            </a:r>
            <a:r>
              <a:rPr lang="en-US" sz="2400" dirty="0" smtClean="0"/>
              <a:t>maximize </a:t>
            </a:r>
            <a:r>
              <a:rPr lang="en-US" sz="2400" dirty="0"/>
              <a:t>Positive </a:t>
            </a:r>
            <a:r>
              <a:rPr lang="en-US" sz="2400" dirty="0" smtClean="0"/>
              <a:t>Affect</a:t>
            </a:r>
            <a:endParaRPr lang="en-US" sz="2400" dirty="0"/>
          </a:p>
          <a:p>
            <a:pPr marL="609600" indent="-609600">
              <a:buClr>
                <a:schemeClr val="tx2"/>
              </a:buClr>
              <a:buSzPct val="90000"/>
              <a:buFont typeface="+mj-lt"/>
              <a:buAutoNum type="arabicPeriod"/>
              <a:defRPr/>
            </a:pPr>
            <a:r>
              <a:rPr lang="en-US" sz="2400" b="1" dirty="0" smtClean="0"/>
              <a:t>Mutualize</a:t>
            </a:r>
            <a:r>
              <a:rPr lang="en-US" sz="2400" dirty="0" smtClean="0"/>
              <a:t> </a:t>
            </a:r>
            <a:r>
              <a:rPr lang="en-US" sz="2400" dirty="0"/>
              <a:t>and </a:t>
            </a:r>
            <a:r>
              <a:rPr lang="en-US" sz="2400" dirty="0" smtClean="0"/>
              <a:t>minimize </a:t>
            </a:r>
            <a:r>
              <a:rPr lang="en-US" sz="2400" dirty="0"/>
              <a:t>Negative </a:t>
            </a:r>
            <a:r>
              <a:rPr lang="en-US" sz="2400" dirty="0" smtClean="0"/>
              <a:t>Affect</a:t>
            </a:r>
            <a:endParaRPr lang="en-US" sz="2400" dirty="0"/>
          </a:p>
          <a:p>
            <a:pPr marL="609600" indent="-609600">
              <a:buClr>
                <a:schemeClr val="tx2"/>
              </a:buClr>
              <a:buSzPct val="90000"/>
              <a:buFont typeface="+mj-lt"/>
              <a:buAutoNum type="arabicPeriod"/>
              <a:defRPr/>
            </a:pPr>
            <a:r>
              <a:rPr lang="en-US" sz="2400" b="1" dirty="0" smtClean="0"/>
              <a:t>Mutualize</a:t>
            </a:r>
            <a:r>
              <a:rPr lang="en-US" sz="2400" dirty="0" smtClean="0"/>
              <a:t> </a:t>
            </a:r>
            <a:r>
              <a:rPr lang="en-US" sz="2400" dirty="0"/>
              <a:t>and </a:t>
            </a:r>
            <a:r>
              <a:rPr lang="en-US" sz="2400" dirty="0" smtClean="0"/>
              <a:t>minimize </a:t>
            </a:r>
            <a:r>
              <a:rPr lang="en-US" sz="2400" dirty="0"/>
              <a:t>the Inhibition of affect</a:t>
            </a:r>
          </a:p>
          <a:p>
            <a:pPr marL="0" indent="0">
              <a:buClr>
                <a:schemeClr val="tx2"/>
              </a:buClr>
              <a:buSzPct val="90000"/>
              <a:buNone/>
              <a:defRPr/>
            </a:pPr>
            <a:r>
              <a:rPr lang="en-US" sz="2400" dirty="0" smtClean="0"/>
              <a:t>4.     </a:t>
            </a:r>
            <a:r>
              <a:rPr lang="en-US" sz="2400" b="1" dirty="0" smtClean="0"/>
              <a:t>Mutualize</a:t>
            </a:r>
            <a:r>
              <a:rPr lang="en-US" sz="2400" dirty="0" smtClean="0"/>
              <a:t> </a:t>
            </a:r>
            <a:r>
              <a:rPr lang="en-US" sz="2400" dirty="0"/>
              <a:t>and </a:t>
            </a:r>
            <a:r>
              <a:rPr lang="en-US" sz="2400" dirty="0" smtClean="0"/>
              <a:t>maximize </a:t>
            </a:r>
            <a:r>
              <a:rPr lang="en-US" sz="2400" dirty="0"/>
              <a:t>the power to do 1-3</a:t>
            </a:r>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1690087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a:bodyPr>
          <a:lstStyle/>
          <a:p>
            <a:pPr algn="ctr" eaLnBrk="1" hangingPunct="1">
              <a:defRPr/>
            </a:pPr>
            <a:r>
              <a:rPr lang="en-US" sz="4400" b="1" dirty="0" smtClean="0">
                <a:latin typeface="+mj-lt"/>
              </a:rPr>
              <a:t>The Central Blueprint</a:t>
            </a:r>
          </a:p>
        </p:txBody>
      </p:sp>
      <p:sp>
        <p:nvSpPr>
          <p:cNvPr id="321539" name="Rectangle 3"/>
          <p:cNvSpPr>
            <a:spLocks noGrp="1" noChangeArrowheads="1"/>
          </p:cNvSpPr>
          <p:nvPr>
            <p:ph sz="quarter" idx="1"/>
          </p:nvPr>
        </p:nvSpPr>
        <p:spPr>
          <a:xfrm>
            <a:off x="1066800" y="2286000"/>
            <a:ext cx="7467600" cy="3762375"/>
          </a:xfrm>
        </p:spPr>
        <p:txBody>
          <a:bodyPr/>
          <a:lstStyle/>
          <a:p>
            <a:pPr algn="ctr" eaLnBrk="1" hangingPunct="1">
              <a:buFont typeface="Wingdings" pitchFamily="2" charset="2"/>
              <a:buChar char="§"/>
              <a:defRPr/>
            </a:pPr>
            <a:r>
              <a:rPr lang="en-US" sz="2400" dirty="0" smtClean="0"/>
              <a:t>Mental and emotional health of individuals, couples, families, and communities is maintained when  the four rules of the Central Blueprint are followed with a </a:t>
            </a:r>
            <a:r>
              <a:rPr lang="en-US" sz="2400" b="1" dirty="0" smtClean="0"/>
              <a:t>balanced</a:t>
            </a:r>
            <a:r>
              <a:rPr lang="en-US" sz="2400" dirty="0" smtClean="0"/>
              <a:t> pattern of rules 1-3.</a:t>
            </a:r>
          </a:p>
          <a:p>
            <a:pPr algn="ctr" eaLnBrk="1" hangingPunct="1">
              <a:buFont typeface="Wingdings" pitchFamily="2" charset="2"/>
              <a:buChar char="§"/>
              <a:defRPr/>
            </a:pPr>
            <a:r>
              <a:rPr lang="en-US" sz="2400" dirty="0" smtClean="0"/>
              <a:t>Situations that force the rules to be violated in any way produce </a:t>
            </a:r>
            <a:r>
              <a:rPr lang="en-US" sz="2400" b="1" dirty="0" smtClean="0">
                <a:solidFill>
                  <a:srgbClr val="CC0000"/>
                </a:solidFill>
              </a:rPr>
              <a:t>harm </a:t>
            </a:r>
            <a:r>
              <a:rPr lang="en-US" sz="2400" dirty="0" smtClean="0"/>
              <a:t>because they are in conflict with </a:t>
            </a:r>
            <a:r>
              <a:rPr lang="en-US" dirty="0" smtClean="0"/>
              <a:t>the innate </a:t>
            </a:r>
            <a:r>
              <a:rPr lang="en-US" sz="2400" dirty="0" smtClean="0"/>
              <a:t>wiring in our CNS.</a:t>
            </a:r>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4119101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pPr algn="ctr" eaLnBrk="1" hangingPunct="1">
              <a:defRPr/>
            </a:pPr>
            <a:r>
              <a:rPr lang="en-US" sz="4800" b="1" dirty="0" smtClean="0">
                <a:latin typeface="+mj-lt"/>
              </a:rPr>
              <a:t>What is Emotional Harm?</a:t>
            </a:r>
          </a:p>
        </p:txBody>
      </p:sp>
      <p:sp>
        <p:nvSpPr>
          <p:cNvPr id="292867" name="Rectangle 3"/>
          <p:cNvSpPr>
            <a:spLocks noGrp="1" noChangeArrowheads="1"/>
          </p:cNvSpPr>
          <p:nvPr>
            <p:ph sz="quarter" idx="1"/>
          </p:nvPr>
        </p:nvSpPr>
        <p:spPr>
          <a:xfrm>
            <a:off x="1295400" y="2133600"/>
            <a:ext cx="6858000" cy="4114800"/>
          </a:xfrm>
        </p:spPr>
        <p:txBody>
          <a:bodyPr>
            <a:normAutofit/>
          </a:bodyPr>
          <a:lstStyle/>
          <a:p>
            <a:pPr eaLnBrk="1" hangingPunct="1">
              <a:lnSpc>
                <a:spcPct val="90000"/>
              </a:lnSpc>
              <a:buSzTx/>
              <a:buFont typeface="Wingdings" pitchFamily="2" charset="2"/>
              <a:buChar char="§"/>
              <a:defRPr/>
            </a:pPr>
            <a:r>
              <a:rPr lang="en-US" sz="2400" dirty="0" smtClean="0"/>
              <a:t>Presence of </a:t>
            </a:r>
            <a:r>
              <a:rPr lang="en-US" sz="2400" i="1" dirty="0" smtClean="0">
                <a:solidFill>
                  <a:srgbClr val="CC0000"/>
                </a:solidFill>
              </a:rPr>
              <a:t>persistent or unrelenting negative affect</a:t>
            </a:r>
            <a:r>
              <a:rPr lang="en-US" sz="2400" dirty="0" smtClean="0"/>
              <a:t> (especially fear, distress, shame, or anger) when:</a:t>
            </a:r>
            <a:endParaRPr lang="en-US" sz="900" dirty="0" smtClean="0"/>
          </a:p>
          <a:p>
            <a:pPr marL="457200" lvl="1" indent="0" eaLnBrk="1" hangingPunct="1">
              <a:lnSpc>
                <a:spcPct val="90000"/>
              </a:lnSpc>
              <a:buNone/>
              <a:defRPr/>
            </a:pPr>
            <a:r>
              <a:rPr lang="en-US" sz="2000" dirty="0" smtClean="0"/>
              <a:t> 	</a:t>
            </a:r>
            <a:r>
              <a:rPr lang="en-US" sz="2400" dirty="0" smtClean="0"/>
              <a:t>a) the negative stimulus persists or</a:t>
            </a:r>
          </a:p>
          <a:p>
            <a:pPr marL="457200" lvl="1" indent="0" eaLnBrk="1" hangingPunct="1">
              <a:lnSpc>
                <a:spcPct val="90000"/>
              </a:lnSpc>
              <a:buNone/>
              <a:defRPr/>
            </a:pPr>
            <a:r>
              <a:rPr lang="en-US" sz="2400" dirty="0" smtClean="0"/>
              <a:t> 	b) a mood state has been activated or </a:t>
            </a:r>
          </a:p>
          <a:p>
            <a:pPr marL="914400" lvl="2" indent="0" eaLnBrk="1" hangingPunct="1">
              <a:lnSpc>
                <a:spcPct val="90000"/>
              </a:lnSpc>
              <a:buSzTx/>
              <a:buNone/>
              <a:defRPr/>
            </a:pPr>
            <a:r>
              <a:rPr lang="en-US" sz="2400" dirty="0" smtClean="0"/>
              <a:t>c) both.</a:t>
            </a:r>
          </a:p>
          <a:p>
            <a:pPr eaLnBrk="1" hangingPunct="1">
              <a:lnSpc>
                <a:spcPct val="90000"/>
              </a:lnSpc>
              <a:buSzTx/>
              <a:buFont typeface="Wingdings" pitchFamily="2" charset="2"/>
              <a:buChar char="§"/>
              <a:defRPr/>
            </a:pPr>
            <a:endParaRPr lang="en-US" sz="1200" dirty="0" smtClean="0"/>
          </a:p>
          <a:p>
            <a:pPr eaLnBrk="1" hangingPunct="1">
              <a:lnSpc>
                <a:spcPct val="90000"/>
              </a:lnSpc>
              <a:buSzTx/>
              <a:buFont typeface="Wingdings" pitchFamily="2" charset="2"/>
              <a:buChar char="§"/>
              <a:defRPr/>
            </a:pPr>
            <a:r>
              <a:rPr lang="en-US" sz="2400" dirty="0" smtClean="0"/>
              <a:t>Chronic distortion in the rules of the </a:t>
            </a:r>
            <a:r>
              <a:rPr lang="en-US" sz="2400" b="1" dirty="0" smtClean="0"/>
              <a:t>Central Blueprint</a:t>
            </a:r>
            <a:r>
              <a:rPr lang="en-US" sz="2400" dirty="0" smtClean="0"/>
              <a:t> as a means of compensation.</a:t>
            </a:r>
          </a:p>
          <a:p>
            <a:pPr marL="609600" indent="-609600" eaLnBrk="1" hangingPunct="1">
              <a:lnSpc>
                <a:spcPct val="90000"/>
              </a:lnSpc>
              <a:buClr>
                <a:srgbClr val="CC0000"/>
              </a:buClr>
              <a:buSzTx/>
              <a:buFont typeface="Wingdings" pitchFamily="2" charset="2"/>
              <a:buAutoNum type="arabicPeriod"/>
              <a:defRPr/>
            </a:pPr>
            <a:endParaRPr lang="en-US" sz="2400" dirty="0" smtClean="0"/>
          </a:p>
          <a:p>
            <a:pPr marL="609600" indent="-609600" algn="ctr" eaLnBrk="1" hangingPunct="1">
              <a:lnSpc>
                <a:spcPct val="90000"/>
              </a:lnSpc>
              <a:buClr>
                <a:srgbClr val="CC0000"/>
              </a:buClr>
              <a:buSzTx/>
              <a:buFont typeface="Wingdings" pitchFamily="2" charset="2"/>
              <a:buAutoNum type="arabicPeriod"/>
              <a:defRPr/>
            </a:pPr>
            <a:endParaRPr lang="en-US" sz="2400" dirty="0" smtClean="0"/>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1536543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609600" y="228600"/>
            <a:ext cx="8001000" cy="1143000"/>
          </a:xfrm>
        </p:spPr>
        <p:txBody>
          <a:bodyPr>
            <a:normAutofit/>
          </a:bodyPr>
          <a:lstStyle/>
          <a:p>
            <a:pPr algn="ctr" eaLnBrk="1" hangingPunct="1">
              <a:defRPr/>
            </a:pPr>
            <a:r>
              <a:rPr lang="en-US" sz="4800" b="1" dirty="0" smtClean="0">
                <a:latin typeface="+mj-lt"/>
              </a:rPr>
              <a:t>What is the effect of Harm?</a:t>
            </a:r>
          </a:p>
        </p:txBody>
      </p:sp>
      <p:sp>
        <p:nvSpPr>
          <p:cNvPr id="338947" name="Rectangle 3"/>
          <p:cNvSpPr>
            <a:spLocks noGrp="1" noChangeArrowheads="1"/>
          </p:cNvSpPr>
          <p:nvPr>
            <p:ph sz="quarter" idx="1"/>
          </p:nvPr>
        </p:nvSpPr>
        <p:spPr>
          <a:xfrm>
            <a:off x="680232" y="1676400"/>
            <a:ext cx="7391400" cy="4276725"/>
          </a:xfrm>
        </p:spPr>
        <p:txBody>
          <a:bodyPr>
            <a:noAutofit/>
          </a:bodyPr>
          <a:lstStyle/>
          <a:p>
            <a:pPr algn="ctr" eaLnBrk="1" hangingPunct="1">
              <a:lnSpc>
                <a:spcPct val="90000"/>
              </a:lnSpc>
              <a:buClr>
                <a:srgbClr val="CC0000"/>
              </a:buClr>
              <a:buSzTx/>
              <a:buFontTx/>
              <a:buNone/>
              <a:defRPr/>
            </a:pPr>
            <a:r>
              <a:rPr lang="en-US" b="1" dirty="0" smtClean="0"/>
              <a:t>Persistent negative affect and moods:</a:t>
            </a:r>
            <a:endParaRPr lang="en-US" sz="1800" b="1" dirty="0" smtClean="0"/>
          </a:p>
          <a:p>
            <a:pPr eaLnBrk="1" hangingPunct="1">
              <a:lnSpc>
                <a:spcPct val="90000"/>
              </a:lnSpc>
              <a:buSzTx/>
              <a:buFont typeface="Wingdings" pitchFamily="2" charset="2"/>
              <a:buChar char="§"/>
              <a:defRPr/>
            </a:pPr>
            <a:r>
              <a:rPr lang="en-US" sz="2400" b="1" dirty="0" smtClean="0"/>
              <a:t>reduce positive affect so that interest and enjoyment of life diminish because they become more difficult to trigger.</a:t>
            </a:r>
            <a:endParaRPr lang="en-US" sz="900" b="1" dirty="0" smtClean="0"/>
          </a:p>
          <a:p>
            <a:pPr eaLnBrk="1" hangingPunct="1">
              <a:lnSpc>
                <a:spcPct val="90000"/>
              </a:lnSpc>
              <a:buSzTx/>
              <a:buFont typeface="Wingdings" pitchFamily="2" charset="2"/>
              <a:buChar char="§"/>
              <a:defRPr/>
            </a:pPr>
            <a:r>
              <a:rPr lang="en-US" sz="2400" b="1" dirty="0" smtClean="0"/>
              <a:t>increase disease risk including depression, suicide, hypertension, heart attack, gastric ulcer, etc.</a:t>
            </a:r>
            <a:endParaRPr lang="en-US" sz="900" b="1" dirty="0" smtClean="0"/>
          </a:p>
          <a:p>
            <a:pPr eaLnBrk="1" hangingPunct="1">
              <a:lnSpc>
                <a:spcPct val="90000"/>
              </a:lnSpc>
              <a:buSzTx/>
              <a:buFont typeface="Wingdings" pitchFamily="2" charset="2"/>
              <a:buChar char="§"/>
              <a:defRPr/>
            </a:pPr>
            <a:r>
              <a:rPr lang="en-US" sz="2400" b="1" dirty="0" smtClean="0"/>
              <a:t>reduce one’s ability to concentrate or care about work or school (things that require interest).</a:t>
            </a:r>
            <a:endParaRPr lang="en-US" sz="900" b="1" dirty="0" smtClean="0"/>
          </a:p>
          <a:p>
            <a:pPr eaLnBrk="1" hangingPunct="1">
              <a:lnSpc>
                <a:spcPct val="90000"/>
              </a:lnSpc>
              <a:buSzTx/>
              <a:buFont typeface="Wingdings" pitchFamily="2" charset="2"/>
              <a:buChar char="§"/>
              <a:defRPr/>
            </a:pPr>
            <a:r>
              <a:rPr lang="en-US" sz="2400" b="1" dirty="0" smtClean="0"/>
              <a:t>impede interpersonal connections triggering shame in relationships.</a:t>
            </a:r>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
        <p:nvSpPr>
          <p:cNvPr id="4" name="Rectangle 3"/>
          <p:cNvSpPr/>
          <p:nvPr/>
        </p:nvSpPr>
        <p:spPr>
          <a:xfrm>
            <a:off x="7353273" y="6138804"/>
            <a:ext cx="1198165" cy="369332"/>
          </a:xfrm>
          <a:prstGeom prst="rect">
            <a:avLst/>
          </a:prstGeom>
        </p:spPr>
        <p:txBody>
          <a:bodyPr wrap="none">
            <a:spAutoFit/>
          </a:bodyPr>
          <a:lstStyle/>
          <a:p>
            <a:r>
              <a:rPr lang="en-US" dirty="0"/>
              <a:t>Kelly, 2014</a:t>
            </a:r>
          </a:p>
        </p:txBody>
      </p:sp>
    </p:spTree>
    <p:extLst>
      <p:ext uri="{BB962C8B-B14F-4D97-AF65-F5344CB8AC3E}">
        <p14:creationId xmlns:p14="http://schemas.microsoft.com/office/powerpoint/2010/main" val="984692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sz="quarter" idx="1"/>
          </p:nvPr>
        </p:nvSpPr>
        <p:spPr>
          <a:xfrm>
            <a:off x="762000" y="1695450"/>
            <a:ext cx="7848600" cy="4495800"/>
          </a:xfrm>
        </p:spPr>
        <p:txBody>
          <a:bodyPr>
            <a:normAutofit/>
          </a:bodyPr>
          <a:lstStyle/>
          <a:p>
            <a:pPr algn="ctr" eaLnBrk="1" hangingPunct="1">
              <a:lnSpc>
                <a:spcPct val="80000"/>
              </a:lnSpc>
              <a:buFontTx/>
              <a:buNone/>
              <a:defRPr/>
            </a:pPr>
            <a:r>
              <a:rPr lang="en-US" sz="2400" b="1" dirty="0" smtClean="0"/>
              <a:t>Distortion of Central Blueprint rules:</a:t>
            </a:r>
          </a:p>
          <a:p>
            <a:pPr marL="457200" indent="-457200" eaLnBrk="1" hangingPunct="1">
              <a:lnSpc>
                <a:spcPct val="80000"/>
              </a:lnSpc>
              <a:buSzPct val="90000"/>
              <a:buFont typeface="+mj-lt"/>
              <a:buAutoNum type="arabicPeriod"/>
              <a:defRPr/>
            </a:pPr>
            <a:r>
              <a:rPr lang="en-US" sz="2400" b="1" i="1" dirty="0" smtClean="0"/>
              <a:t>Maximize positive</a:t>
            </a:r>
            <a:r>
              <a:rPr lang="en-US" sz="2400" b="1" dirty="0" smtClean="0"/>
              <a:t>: can become impossible or can become excessive pleasure seeking to the exclusion of life’s realities.</a:t>
            </a:r>
          </a:p>
          <a:p>
            <a:pPr marL="457200" indent="-457200" eaLnBrk="1" hangingPunct="1">
              <a:lnSpc>
                <a:spcPct val="80000"/>
              </a:lnSpc>
              <a:buSzPct val="90000"/>
              <a:buFont typeface="+mj-lt"/>
              <a:buAutoNum type="arabicPeriod"/>
              <a:defRPr/>
            </a:pPr>
            <a:r>
              <a:rPr lang="en-US" sz="2400" b="1" i="1" dirty="0" smtClean="0"/>
              <a:t>Minimize negative</a:t>
            </a:r>
            <a:r>
              <a:rPr lang="en-US" sz="2400" b="1" dirty="0" smtClean="0"/>
              <a:t>: can become impossible creating a withdrawn, avoidant, even paranoid life style.</a:t>
            </a:r>
          </a:p>
          <a:p>
            <a:pPr marL="457200" indent="-457200" eaLnBrk="1" hangingPunct="1">
              <a:lnSpc>
                <a:spcPct val="80000"/>
              </a:lnSpc>
              <a:buSzPct val="90000"/>
              <a:buFont typeface="+mj-lt"/>
              <a:buAutoNum type="arabicPeriod"/>
              <a:defRPr/>
            </a:pPr>
            <a:r>
              <a:rPr lang="en-US" sz="2400" b="1" i="1" dirty="0" smtClean="0"/>
              <a:t>Minimize inhibition</a:t>
            </a:r>
            <a:r>
              <a:rPr lang="en-US" sz="2400" b="1" dirty="0" smtClean="0"/>
              <a:t>: can become the opposite, reducing awareness of self and ability to connect with others.</a:t>
            </a:r>
          </a:p>
          <a:p>
            <a:pPr marL="457200" indent="-457200" eaLnBrk="1" hangingPunct="1">
              <a:lnSpc>
                <a:spcPct val="80000"/>
              </a:lnSpc>
              <a:buSzPct val="90000"/>
              <a:buFont typeface="+mj-lt"/>
              <a:buAutoNum type="arabicPeriod"/>
              <a:defRPr/>
            </a:pPr>
            <a:r>
              <a:rPr lang="en-US" sz="2400" b="1" i="1" dirty="0" smtClean="0"/>
              <a:t>Maximize power</a:t>
            </a:r>
            <a:r>
              <a:rPr lang="en-US" sz="2400" b="1" dirty="0" smtClean="0"/>
              <a:t>: can become impossible freezing the ability to grow and develop new personality strengths.</a:t>
            </a:r>
          </a:p>
        </p:txBody>
      </p:sp>
      <p:sp>
        <p:nvSpPr>
          <p:cNvPr id="4" name="Rectangle 2"/>
          <p:cNvSpPr txBox="1">
            <a:spLocks noChangeArrowheads="1"/>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dirty="0">
                <a:solidFill>
                  <a:schemeClr val="tx2"/>
                </a:solidFill>
              </a:rPr>
              <a:t>What is the effect of Harm?</a:t>
            </a:r>
            <a:endParaRPr lang="en-US" sz="4000" b="1" dirty="0" smtClean="0">
              <a:solidFill>
                <a:schemeClr val="tx2"/>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
        <p:nvSpPr>
          <p:cNvPr id="5" name="Rectangle 4"/>
          <p:cNvSpPr/>
          <p:nvPr/>
        </p:nvSpPr>
        <p:spPr>
          <a:xfrm>
            <a:off x="7091809" y="6120130"/>
            <a:ext cx="1198165" cy="369332"/>
          </a:xfrm>
          <a:prstGeom prst="rect">
            <a:avLst/>
          </a:prstGeom>
        </p:spPr>
        <p:txBody>
          <a:bodyPr wrap="none">
            <a:spAutoFit/>
          </a:bodyPr>
          <a:lstStyle/>
          <a:p>
            <a:r>
              <a:rPr lang="en-US" dirty="0"/>
              <a:t>Kelly, 2014</a:t>
            </a:r>
          </a:p>
        </p:txBody>
      </p:sp>
    </p:spTree>
    <p:extLst>
      <p:ext uri="{BB962C8B-B14F-4D97-AF65-F5344CB8AC3E}">
        <p14:creationId xmlns:p14="http://schemas.microsoft.com/office/powerpoint/2010/main" val="4244370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sz="quarter" idx="1"/>
          </p:nvPr>
        </p:nvSpPr>
        <p:spPr>
          <a:xfrm>
            <a:off x="914400" y="1981200"/>
            <a:ext cx="7620000" cy="3952875"/>
          </a:xfrm>
        </p:spPr>
        <p:txBody>
          <a:bodyPr>
            <a:normAutofit/>
          </a:bodyPr>
          <a:lstStyle/>
          <a:p>
            <a:pPr eaLnBrk="1" hangingPunct="1">
              <a:lnSpc>
                <a:spcPts val="2000"/>
              </a:lnSpc>
              <a:buSzTx/>
              <a:buFont typeface="Wingdings" pitchFamily="2" charset="2"/>
              <a:buChar char="§"/>
              <a:defRPr/>
            </a:pPr>
            <a:r>
              <a:rPr lang="en-US" sz="2400" b="1" dirty="0" smtClean="0"/>
              <a:t>When harm causes shame (as it almost always does), it usually creates further harm. Shame is triggered by any impediment to positive affect </a:t>
            </a:r>
            <a:r>
              <a:rPr lang="en-US" sz="2400" b="1" i="1" dirty="0" smtClean="0"/>
              <a:t>BUT</a:t>
            </a:r>
            <a:r>
              <a:rPr lang="en-US" sz="2400" b="1" dirty="0" smtClean="0"/>
              <a:t> once triggered it also acts as a further impediment.</a:t>
            </a:r>
          </a:p>
          <a:p>
            <a:pPr eaLnBrk="1" hangingPunct="1">
              <a:lnSpc>
                <a:spcPts val="2000"/>
              </a:lnSpc>
              <a:buSzTx/>
              <a:buFont typeface="Wingdings" pitchFamily="2" charset="2"/>
              <a:buChar char="§"/>
              <a:defRPr/>
            </a:pPr>
            <a:r>
              <a:rPr lang="en-US" sz="2400" b="1" dirty="0" smtClean="0"/>
              <a:t>The extreme end product of this process is </a:t>
            </a:r>
            <a:r>
              <a:rPr lang="en-US" sz="2400" b="1" dirty="0" smtClean="0">
                <a:solidFill>
                  <a:srgbClr val="CC0000"/>
                </a:solidFill>
              </a:rPr>
              <a:t>TOXIC SHAME</a:t>
            </a:r>
            <a:r>
              <a:rPr lang="en-US" sz="2400" b="1" dirty="0" smtClean="0"/>
              <a:t> that completely isolates people from self, friends, family, and community.</a:t>
            </a:r>
          </a:p>
          <a:p>
            <a:pPr eaLnBrk="1" hangingPunct="1">
              <a:lnSpc>
                <a:spcPts val="2000"/>
              </a:lnSpc>
              <a:buSzTx/>
              <a:buFont typeface="Wingdings" pitchFamily="2" charset="2"/>
              <a:buChar char="§"/>
              <a:defRPr/>
            </a:pPr>
            <a:r>
              <a:rPr lang="en-US" sz="2400" b="1" dirty="0" smtClean="0"/>
              <a:t>Traditional methods of punishment for misdeeds and crimes (especially prisons) increase shame in both perpetrator and victim alike making toxic shame outcomes more likely.</a:t>
            </a:r>
          </a:p>
        </p:txBody>
      </p:sp>
      <p:sp>
        <p:nvSpPr>
          <p:cNvPr id="5" name="Rectangle 2"/>
          <p:cNvSpPr txBox="1">
            <a:spLocks noChangeArrowheads="1"/>
          </p:cNvSpPr>
          <p:nvPr/>
        </p:nvSpPr>
        <p:spPr>
          <a:xfrm>
            <a:off x="457200" y="3048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6000" b="1" dirty="0">
                <a:solidFill>
                  <a:schemeClr val="tx2"/>
                </a:solidFill>
              </a:rPr>
              <a:t>T</a:t>
            </a:r>
            <a:r>
              <a:rPr lang="en-US" sz="6000" b="1" dirty="0" smtClean="0">
                <a:solidFill>
                  <a:schemeClr val="tx2"/>
                </a:solidFill>
              </a:rPr>
              <a:t>he </a:t>
            </a:r>
            <a:r>
              <a:rPr lang="en-US" sz="6000" b="1" dirty="0">
                <a:solidFill>
                  <a:schemeClr val="tx2"/>
                </a:solidFill>
              </a:rPr>
              <a:t>effect of </a:t>
            </a:r>
            <a:r>
              <a:rPr lang="en-US" sz="6000" b="1" dirty="0" smtClean="0">
                <a:solidFill>
                  <a:schemeClr val="tx2"/>
                </a:solidFill>
              </a:rPr>
              <a:t>Harm</a:t>
            </a:r>
            <a:endParaRPr lang="en-US" sz="5400" b="1" dirty="0" smtClean="0">
              <a:solidFill>
                <a:schemeClr val="tx2"/>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
        <p:nvSpPr>
          <p:cNvPr id="4" name="TextBox 3"/>
          <p:cNvSpPr txBox="1"/>
          <p:nvPr/>
        </p:nvSpPr>
        <p:spPr>
          <a:xfrm>
            <a:off x="6611133" y="6162396"/>
            <a:ext cx="1198165" cy="369332"/>
          </a:xfrm>
          <a:prstGeom prst="rect">
            <a:avLst/>
          </a:prstGeom>
          <a:noFill/>
        </p:spPr>
        <p:txBody>
          <a:bodyPr wrap="none" rtlCol="0">
            <a:spAutoFit/>
          </a:bodyPr>
          <a:lstStyle/>
          <a:p>
            <a:r>
              <a:rPr lang="en-US" dirty="0" smtClean="0"/>
              <a:t>Kelly, 2014</a:t>
            </a:r>
            <a:endParaRPr lang="en-US" dirty="0"/>
          </a:p>
        </p:txBody>
      </p:sp>
    </p:spTree>
    <p:extLst>
      <p:ext uri="{BB962C8B-B14F-4D97-AF65-F5344CB8AC3E}">
        <p14:creationId xmlns:p14="http://schemas.microsoft.com/office/powerpoint/2010/main" val="179655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latin typeface="+mj-lt"/>
              </a:rPr>
              <a:t>Relational harm</a:t>
            </a:r>
            <a:endParaRPr lang="en-US" sz="7200" dirty="0">
              <a:latin typeface="+mj-lt"/>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3600" b="1" dirty="0" smtClean="0"/>
              <a:t>At your tables and in 2 or 3’s, discuss a case of bullying you know and draw a </a:t>
            </a:r>
            <a:r>
              <a:rPr lang="en-US" sz="3600" b="1" dirty="0" err="1" smtClean="0"/>
              <a:t>sociogram</a:t>
            </a:r>
            <a:r>
              <a:rPr lang="en-US" sz="3600" b="1" dirty="0" smtClean="0"/>
              <a:t> of the web of relationships within the case</a:t>
            </a:r>
          </a:p>
          <a:p>
            <a:pPr marL="0" indent="0" algn="ctr">
              <a:buNone/>
            </a:pPr>
            <a:r>
              <a:rPr lang="en-US" sz="3600" b="1" dirty="0"/>
              <a:t>Who is in the story</a:t>
            </a:r>
            <a:r>
              <a:rPr lang="en-US" sz="3600" b="1" dirty="0" smtClean="0"/>
              <a:t>?</a:t>
            </a:r>
          </a:p>
          <a:p>
            <a:pPr marL="0" indent="0" algn="ctr">
              <a:buNone/>
            </a:pPr>
            <a:r>
              <a:rPr lang="en-US" sz="3600" b="1" dirty="0" smtClean="0"/>
              <a:t>Indicate where the greatest damage has been done to these people and their relationships</a:t>
            </a:r>
          </a:p>
        </p:txBody>
      </p:sp>
      <p:sp>
        <p:nvSpPr>
          <p:cNvPr id="4" name="Footer Placeholder 3"/>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3717383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7200" y="304800"/>
            <a:ext cx="8229600" cy="1371600"/>
          </a:xfrm>
        </p:spPr>
        <p:txBody>
          <a:bodyPr>
            <a:noAutofit/>
          </a:bodyPr>
          <a:lstStyle/>
          <a:p>
            <a:pPr algn="ctr" eaLnBrk="1" hangingPunct="1">
              <a:defRPr/>
            </a:pPr>
            <a:r>
              <a:rPr lang="en-US" sz="4400" b="1" dirty="0" smtClean="0">
                <a:latin typeface="+mj-lt"/>
              </a:rPr>
              <a:t>Defensive Responses to Shame</a:t>
            </a:r>
            <a:r>
              <a:rPr lang="en-US" sz="4800" b="1" dirty="0" smtClean="0">
                <a:solidFill>
                  <a:srgbClr val="F9EE15"/>
                </a:solidFill>
                <a:effectLst>
                  <a:outerShdw blurRad="38100" dist="38100" dir="2700000" algn="tl">
                    <a:srgbClr val="000000">
                      <a:alpha val="43137"/>
                    </a:srgbClr>
                  </a:outerShdw>
                </a:effectLst>
                <a:latin typeface="+mj-lt"/>
              </a:rPr>
              <a:t/>
            </a:r>
            <a:br>
              <a:rPr lang="en-US" sz="4800" b="1" dirty="0" smtClean="0">
                <a:solidFill>
                  <a:srgbClr val="F9EE15"/>
                </a:solidFill>
                <a:effectLst>
                  <a:outerShdw blurRad="38100" dist="38100" dir="2700000" algn="tl">
                    <a:srgbClr val="000000">
                      <a:alpha val="43137"/>
                    </a:srgbClr>
                  </a:outerShdw>
                </a:effectLst>
                <a:latin typeface="+mj-lt"/>
              </a:rPr>
            </a:br>
            <a:r>
              <a:rPr lang="en-US" sz="2000" b="1" dirty="0" smtClean="0">
                <a:solidFill>
                  <a:srgbClr val="F9EE15"/>
                </a:solidFill>
                <a:effectLst>
                  <a:outerShdw blurRad="38100" dist="38100" dir="2700000" algn="tl">
                    <a:srgbClr val="000000">
                      <a:alpha val="43137"/>
                    </a:srgbClr>
                  </a:outerShdw>
                </a:effectLst>
                <a:latin typeface="+mj-lt"/>
              </a:rPr>
              <a:t> </a:t>
            </a:r>
            <a:endParaRPr lang="en-US" sz="4800" b="1" dirty="0" smtClean="0">
              <a:solidFill>
                <a:srgbClr val="F9EE15"/>
              </a:solidFill>
              <a:effectLst>
                <a:outerShdw blurRad="38100" dist="38100" dir="2700000" algn="tl">
                  <a:srgbClr val="000000">
                    <a:alpha val="43137"/>
                  </a:srgbClr>
                </a:outerShdw>
              </a:effectLst>
              <a:latin typeface="+mj-lt"/>
            </a:endParaRPr>
          </a:p>
        </p:txBody>
      </p:sp>
      <p:sp>
        <p:nvSpPr>
          <p:cNvPr id="336899" name="Rectangle 3"/>
          <p:cNvSpPr>
            <a:spLocks noGrp="1" noChangeArrowheads="1"/>
          </p:cNvSpPr>
          <p:nvPr>
            <p:ph sz="quarter" idx="1"/>
          </p:nvPr>
        </p:nvSpPr>
        <p:spPr>
          <a:xfrm>
            <a:off x="1600200" y="2438400"/>
            <a:ext cx="6096000" cy="2133600"/>
          </a:xfrm>
        </p:spPr>
        <p:txBody>
          <a:bodyPr>
            <a:noAutofit/>
          </a:bodyPr>
          <a:lstStyle/>
          <a:p>
            <a:pPr algn="ctr" eaLnBrk="1" hangingPunct="1">
              <a:lnSpc>
                <a:spcPct val="150000"/>
              </a:lnSpc>
              <a:buFontTx/>
              <a:buNone/>
              <a:defRPr/>
            </a:pPr>
            <a:r>
              <a:rPr lang="en-US" b="1" dirty="0"/>
              <a:t>H</a:t>
            </a:r>
            <a:r>
              <a:rPr lang="en-US" b="1" dirty="0" smtClean="0"/>
              <a:t>ow do people respond when shame is  triggered and the information shame provides cannot be used to constructively remove the impediment ?</a:t>
            </a:r>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1404411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72139" y="500288"/>
            <a:ext cx="8229600" cy="1155700"/>
          </a:xfrm>
        </p:spPr>
        <p:txBody>
          <a:bodyPr>
            <a:normAutofit fontScale="90000"/>
          </a:bodyPr>
          <a:lstStyle/>
          <a:p>
            <a:pPr algn="ctr" eaLnBrk="1" hangingPunct="1">
              <a:defRPr/>
            </a:pPr>
            <a:r>
              <a:rPr lang="en-US" sz="3200" b="1" dirty="0" smtClean="0">
                <a:solidFill>
                  <a:srgbClr val="F9EE15"/>
                </a:solidFill>
              </a:rPr>
              <a:t>   </a:t>
            </a:r>
            <a:br>
              <a:rPr lang="en-US" sz="3200" b="1" dirty="0" smtClean="0">
                <a:solidFill>
                  <a:srgbClr val="F9EE15"/>
                </a:solidFill>
              </a:rPr>
            </a:br>
            <a:r>
              <a:rPr lang="en-US" sz="3200" b="1" dirty="0">
                <a:solidFill>
                  <a:srgbClr val="F9EE15"/>
                </a:solidFill>
              </a:rPr>
              <a:t/>
            </a:r>
            <a:br>
              <a:rPr lang="en-US" sz="3200" b="1" dirty="0">
                <a:solidFill>
                  <a:srgbClr val="F9EE15"/>
                </a:solidFill>
              </a:rPr>
            </a:br>
            <a:r>
              <a:rPr lang="en-US" sz="6700" b="1" dirty="0" smtClean="0">
                <a:latin typeface="+mj-lt"/>
              </a:rPr>
              <a:t>Defending</a:t>
            </a:r>
            <a:r>
              <a:rPr lang="en-US" sz="6700" b="1" dirty="0" smtClean="0">
                <a:solidFill>
                  <a:srgbClr val="F9EE15"/>
                </a:solidFill>
                <a:latin typeface="+mj-lt"/>
              </a:rPr>
              <a:t> </a:t>
            </a:r>
            <a:r>
              <a:rPr lang="en-US" sz="6700" b="1" dirty="0" smtClean="0">
                <a:solidFill>
                  <a:srgbClr val="242852"/>
                </a:solidFill>
                <a:latin typeface="+mj-lt"/>
              </a:rPr>
              <a:t>against</a:t>
            </a:r>
            <a:r>
              <a:rPr lang="en-US" sz="6700" b="1" dirty="0" smtClean="0">
                <a:solidFill>
                  <a:srgbClr val="F9EE15"/>
                </a:solidFill>
                <a:latin typeface="+mj-lt"/>
              </a:rPr>
              <a:t> </a:t>
            </a:r>
            <a:r>
              <a:rPr lang="en-US" sz="6700" b="1" dirty="0" smtClean="0">
                <a:solidFill>
                  <a:srgbClr val="242852"/>
                </a:solidFill>
                <a:latin typeface="+mj-lt"/>
              </a:rPr>
              <a:t>shame</a:t>
            </a:r>
            <a:r>
              <a:rPr lang="en-US" sz="3100" b="1" dirty="0" smtClean="0">
                <a:solidFill>
                  <a:srgbClr val="F9EE15"/>
                </a:solidFill>
                <a:latin typeface="+mj-lt"/>
              </a:rPr>
              <a:t>  </a:t>
            </a:r>
            <a:r>
              <a:rPr lang="en-US" sz="4000" b="1" dirty="0" smtClean="0">
                <a:solidFill>
                  <a:srgbClr val="F9EE15"/>
                </a:solidFill>
              </a:rPr>
              <a:t/>
            </a:r>
            <a:br>
              <a:rPr lang="en-US" sz="4000" b="1" dirty="0" smtClean="0">
                <a:solidFill>
                  <a:srgbClr val="F9EE15"/>
                </a:solidFill>
              </a:rPr>
            </a:br>
            <a:r>
              <a:rPr lang="en-US" sz="2700" b="1" dirty="0" smtClean="0"/>
              <a:t/>
            </a:r>
            <a:br>
              <a:rPr lang="en-US" sz="2700" b="1" dirty="0" smtClean="0"/>
            </a:br>
            <a:r>
              <a:rPr lang="en-US" sz="1100" b="1" dirty="0" smtClean="0"/>
              <a:t> </a:t>
            </a:r>
            <a:r>
              <a:rPr lang="en-US" sz="2400" b="1" dirty="0" smtClean="0">
                <a:solidFill>
                  <a:srgbClr val="F9EE15"/>
                </a:solidFill>
              </a:rPr>
              <a:t/>
            </a:r>
            <a:br>
              <a:rPr lang="en-US" sz="2400" b="1" dirty="0" smtClean="0">
                <a:solidFill>
                  <a:srgbClr val="F9EE15"/>
                </a:solidFill>
              </a:rPr>
            </a:br>
            <a:endParaRPr lang="en-US" sz="2200" u="sng" dirty="0" smtClean="0"/>
          </a:p>
        </p:txBody>
      </p:sp>
      <p:sp>
        <p:nvSpPr>
          <p:cNvPr id="61443" name="Line 13"/>
          <p:cNvSpPr>
            <a:spLocks noChangeShapeType="1"/>
          </p:cNvSpPr>
          <p:nvPr/>
        </p:nvSpPr>
        <p:spPr bwMode="auto">
          <a:xfrm>
            <a:off x="4648200" y="3733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4" name="Line 17"/>
          <p:cNvSpPr>
            <a:spLocks noChangeShapeType="1"/>
          </p:cNvSpPr>
          <p:nvPr/>
        </p:nvSpPr>
        <p:spPr bwMode="auto">
          <a:xfrm>
            <a:off x="4800600" y="3043521"/>
            <a:ext cx="0" cy="2479159"/>
          </a:xfrm>
          <a:prstGeom prst="line">
            <a:avLst/>
          </a:prstGeom>
          <a:noFill/>
          <a:ln w="28575" cmpd="sng">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5" name="Line 18"/>
          <p:cNvSpPr>
            <a:spLocks noChangeShapeType="1"/>
          </p:cNvSpPr>
          <p:nvPr/>
        </p:nvSpPr>
        <p:spPr bwMode="auto">
          <a:xfrm>
            <a:off x="3505200" y="4267200"/>
            <a:ext cx="2667000" cy="0"/>
          </a:xfrm>
          <a:prstGeom prst="line">
            <a:avLst/>
          </a:prstGeom>
          <a:noFill/>
          <a:ln w="28575" cmpd="sng">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6132" name="Text Box 20"/>
          <p:cNvSpPr txBox="1">
            <a:spLocks noChangeArrowheads="1"/>
          </p:cNvSpPr>
          <p:nvPr/>
        </p:nvSpPr>
        <p:spPr bwMode="auto">
          <a:xfrm>
            <a:off x="96560" y="4027073"/>
            <a:ext cx="3581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20000"/>
              </a:spcBef>
              <a:buClr>
                <a:schemeClr val="hlink"/>
              </a:buClr>
              <a:buSzPct val="120000"/>
              <a:defRPr/>
            </a:pPr>
            <a:r>
              <a:rPr lang="en-US" sz="2400" dirty="0">
                <a:solidFill>
                  <a:schemeClr val="tx2"/>
                </a:solidFill>
                <a:effectLst>
                  <a:outerShdw blurRad="38100" dist="38100" dir="2700000" algn="tl">
                    <a:srgbClr val="000000"/>
                  </a:outerShdw>
                </a:effectLst>
              </a:rPr>
              <a:t>WITHDRAWAL</a:t>
            </a:r>
            <a:endParaRPr lang="en-US" dirty="0">
              <a:solidFill>
                <a:schemeClr val="tx2"/>
              </a:solidFill>
            </a:endParaRPr>
          </a:p>
        </p:txBody>
      </p:sp>
      <p:sp>
        <p:nvSpPr>
          <p:cNvPr id="346133" name="Text Box 21"/>
          <p:cNvSpPr txBox="1">
            <a:spLocks noChangeArrowheads="1"/>
          </p:cNvSpPr>
          <p:nvPr/>
        </p:nvSpPr>
        <p:spPr bwMode="auto">
          <a:xfrm>
            <a:off x="3569892" y="2398522"/>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t> </a:t>
            </a:r>
            <a:r>
              <a:rPr lang="en-US" sz="2400" dirty="0">
                <a:solidFill>
                  <a:schemeClr val="tx2"/>
                </a:solidFill>
                <a:effectLst>
                  <a:outerShdw blurRad="38100" dist="38100" dir="2700000" algn="tl">
                    <a:srgbClr val="000000"/>
                  </a:outerShdw>
                </a:effectLst>
              </a:rPr>
              <a:t>ATTACK OTHER</a:t>
            </a:r>
            <a:r>
              <a:rPr lang="en-US" dirty="0">
                <a:solidFill>
                  <a:schemeClr val="tx2"/>
                </a:solidFill>
              </a:rPr>
              <a:t> </a:t>
            </a:r>
          </a:p>
        </p:txBody>
      </p:sp>
      <p:sp>
        <p:nvSpPr>
          <p:cNvPr id="346134" name="Text Box 22"/>
          <p:cNvSpPr txBox="1">
            <a:spLocks noChangeArrowheads="1"/>
          </p:cNvSpPr>
          <p:nvPr/>
        </p:nvSpPr>
        <p:spPr bwMode="auto">
          <a:xfrm>
            <a:off x="3884645" y="5734855"/>
            <a:ext cx="2057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rgbClr val="046C22"/>
              </a:buClr>
              <a:buFont typeface="Wingdings" pitchFamily="2" charset="2"/>
              <a:buNone/>
              <a:defRPr/>
            </a:pPr>
            <a:r>
              <a:rPr lang="en-US" sz="2400" dirty="0">
                <a:solidFill>
                  <a:schemeClr val="tx2"/>
                </a:solidFill>
                <a:effectLst>
                  <a:outerShdw blurRad="38100" dist="38100" dir="2700000" algn="tl">
                    <a:srgbClr val="000000"/>
                  </a:outerShdw>
                </a:effectLst>
              </a:rPr>
              <a:t>ATTACK SELF</a:t>
            </a:r>
            <a:endParaRPr lang="en-US" sz="2400" dirty="0">
              <a:solidFill>
                <a:schemeClr val="tx2"/>
              </a:solidFill>
            </a:endParaRPr>
          </a:p>
        </p:txBody>
      </p:sp>
      <p:sp>
        <p:nvSpPr>
          <p:cNvPr id="346135" name="Text Box 23"/>
          <p:cNvSpPr txBox="1">
            <a:spLocks noChangeArrowheads="1"/>
          </p:cNvSpPr>
          <p:nvPr/>
        </p:nvSpPr>
        <p:spPr bwMode="auto">
          <a:xfrm>
            <a:off x="6440495" y="4051300"/>
            <a:ext cx="19970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20000"/>
              </a:spcBef>
              <a:buClr>
                <a:srgbClr val="046C22"/>
              </a:buClr>
              <a:buFont typeface="Wingdings" pitchFamily="2" charset="2"/>
              <a:buNone/>
              <a:defRPr/>
            </a:pPr>
            <a:r>
              <a:rPr lang="en-US" sz="2400" dirty="0">
                <a:solidFill>
                  <a:schemeClr val="tx2"/>
                </a:solidFill>
                <a:effectLst>
                  <a:outerShdw blurRad="38100" dist="38100" dir="2700000" algn="tl">
                    <a:srgbClr val="000000"/>
                  </a:outerShdw>
                </a:effectLst>
              </a:rPr>
              <a:t>AVOIDANCE</a:t>
            </a:r>
            <a:endParaRPr lang="en-US" sz="2400" dirty="0">
              <a:solidFill>
                <a:schemeClr val="tx2"/>
              </a:solidFill>
            </a:endParaRPr>
          </a:p>
        </p:txBody>
      </p:sp>
      <p:sp>
        <p:nvSpPr>
          <p:cNvPr id="4" name="TextBox 3"/>
          <p:cNvSpPr txBox="1"/>
          <p:nvPr/>
        </p:nvSpPr>
        <p:spPr>
          <a:xfrm>
            <a:off x="6873748" y="6119030"/>
            <a:ext cx="1798915" cy="369332"/>
          </a:xfrm>
          <a:prstGeom prst="rect">
            <a:avLst/>
          </a:prstGeom>
          <a:noFill/>
        </p:spPr>
        <p:txBody>
          <a:bodyPr wrap="none" rtlCol="0">
            <a:spAutoFit/>
          </a:bodyPr>
          <a:lstStyle/>
          <a:p>
            <a:r>
              <a:rPr lang="en-US" dirty="0" err="1" smtClean="0"/>
              <a:t>Nathanson</a:t>
            </a:r>
            <a:r>
              <a:rPr lang="en-US" dirty="0" smtClean="0"/>
              <a:t>, 1992</a:t>
            </a:r>
            <a:endParaRPr lang="en-US" dirty="0"/>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394404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fontAlgn="auto" hangingPunct="1">
              <a:spcAft>
                <a:spcPts val="0"/>
              </a:spcAft>
              <a:defRPr/>
            </a:pPr>
            <a:endParaRPr lang="en-US">
              <a:latin typeface="Calibri" charset="0"/>
            </a:endParaRPr>
          </a:p>
        </p:txBody>
      </p:sp>
      <p:sp>
        <p:nvSpPr>
          <p:cNvPr id="972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a:solidFill>
                  <a:srgbClr val="898989"/>
                </a:solidFill>
              </a:rPr>
              <a:t>© Margaret Thorsborne &amp; Associates 2014</a:t>
            </a:r>
          </a:p>
        </p:txBody>
      </p:sp>
      <p:graphicFrame>
        <p:nvGraphicFramePr>
          <p:cNvPr id="5" name="Table 4"/>
          <p:cNvGraphicFramePr>
            <a:graphicFrameLocks noGrp="1"/>
          </p:cNvGraphicFramePr>
          <p:nvPr/>
        </p:nvGraphicFramePr>
        <p:xfrm>
          <a:off x="1922463" y="600075"/>
          <a:ext cx="6096000" cy="369888"/>
        </p:xfrm>
        <a:graphic>
          <a:graphicData uri="http://schemas.openxmlformats.org/drawingml/2006/table">
            <a:tbl>
              <a:tblPr firstRow="1" bandRow="1">
                <a:tableStyleId>{5C22544A-7EE6-4342-B048-85BDC9FD1C3A}</a:tableStyleId>
              </a:tblPr>
              <a:tblGrid>
                <a:gridCol w="3048000"/>
                <a:gridCol w="3048000"/>
              </a:tblGrid>
              <a:tr h="369888">
                <a:tc>
                  <a:txBody>
                    <a:bodyPr/>
                    <a:lstStyle/>
                    <a:p>
                      <a:endParaRPr lang="en-US" sz="1800" dirty="0"/>
                    </a:p>
                  </a:txBody>
                  <a:tcPr marT="45603" marB="45603"/>
                </a:tc>
                <a:tc>
                  <a:txBody>
                    <a:bodyPr/>
                    <a:lstStyle/>
                    <a:p>
                      <a:endParaRPr lang="en-US" sz="1800"/>
                    </a:p>
                  </a:txBody>
                  <a:tcPr marT="45603" marB="45603"/>
                </a:tc>
              </a:tr>
            </a:tbl>
          </a:graphicData>
        </a:graphic>
      </p:graphicFrame>
      <p:graphicFrame>
        <p:nvGraphicFramePr>
          <p:cNvPr id="6" name="Table 5"/>
          <p:cNvGraphicFramePr>
            <a:graphicFrameLocks noGrp="1"/>
          </p:cNvGraphicFramePr>
          <p:nvPr/>
        </p:nvGraphicFramePr>
        <p:xfrm>
          <a:off x="1922463" y="600075"/>
          <a:ext cx="6096000" cy="2397126"/>
        </p:xfrm>
        <a:graphic>
          <a:graphicData uri="http://schemas.openxmlformats.org/drawingml/2006/table">
            <a:tbl>
              <a:tblPr firstRow="1" bandRow="1">
                <a:tableStyleId>{5C22544A-7EE6-4342-B048-85BDC9FD1C3A}</a:tableStyleId>
              </a:tblPr>
              <a:tblGrid>
                <a:gridCol w="6096000"/>
              </a:tblGrid>
              <a:tr h="370690">
                <a:tc>
                  <a:txBody>
                    <a:bodyPr/>
                    <a:lstStyle/>
                    <a:p>
                      <a:endParaRPr lang="en-US" sz="1800" dirty="0"/>
                    </a:p>
                  </a:txBody>
                  <a:tcPr marT="45703" marB="45703"/>
                </a:tc>
              </a:tr>
              <a:tr h="914366">
                <a:tc>
                  <a:txBody>
                    <a:bodyPr/>
                    <a:lstStyle/>
                    <a:p>
                      <a:r>
                        <a:rPr lang="en-US" sz="1800" dirty="0" smtClean="0"/>
                        <a:t>Withdrawal</a:t>
                      </a:r>
                    </a:p>
                    <a:p>
                      <a:endParaRPr lang="en-US" sz="1800" dirty="0" smtClean="0"/>
                    </a:p>
                    <a:p>
                      <a:endParaRPr lang="en-US" sz="1800" dirty="0"/>
                    </a:p>
                  </a:txBody>
                  <a:tcPr marT="45703" marB="45703"/>
                </a:tc>
              </a:tr>
              <a:tr h="370690">
                <a:tc>
                  <a:txBody>
                    <a:bodyPr/>
                    <a:lstStyle/>
                    <a:p>
                      <a:endParaRPr lang="en-US" sz="1800"/>
                    </a:p>
                  </a:txBody>
                  <a:tcPr marT="45703" marB="45703"/>
                </a:tc>
              </a:tr>
              <a:tr h="370690">
                <a:tc>
                  <a:txBody>
                    <a:bodyPr/>
                    <a:lstStyle/>
                    <a:p>
                      <a:endParaRPr lang="en-US" sz="1800"/>
                    </a:p>
                  </a:txBody>
                  <a:tcPr marT="45703" marB="45703"/>
                </a:tc>
              </a:tr>
              <a:tr h="370690">
                <a:tc>
                  <a:txBody>
                    <a:bodyPr/>
                    <a:lstStyle/>
                    <a:p>
                      <a:endParaRPr lang="en-US" sz="1800" dirty="0"/>
                    </a:p>
                  </a:txBody>
                  <a:tcPr marT="45703" marB="45703"/>
                </a:tc>
              </a:tr>
            </a:tbl>
          </a:graphicData>
        </a:graphic>
      </p:graphicFrame>
      <p:graphicFrame>
        <p:nvGraphicFramePr>
          <p:cNvPr id="7" name="Table 6"/>
          <p:cNvGraphicFramePr>
            <a:graphicFrameLocks noGrp="1"/>
          </p:cNvGraphicFramePr>
          <p:nvPr/>
        </p:nvGraphicFramePr>
        <p:xfrm>
          <a:off x="1922463" y="600075"/>
          <a:ext cx="6096000" cy="369888"/>
        </p:xfrm>
        <a:graphic>
          <a:graphicData uri="http://schemas.openxmlformats.org/drawingml/2006/table">
            <a:tbl>
              <a:tblPr firstRow="1" bandRow="1">
                <a:tableStyleId>{5C22544A-7EE6-4342-B048-85BDC9FD1C3A}</a:tableStyleId>
              </a:tblPr>
              <a:tblGrid>
                <a:gridCol w="3048000"/>
                <a:gridCol w="3048000"/>
              </a:tblGrid>
              <a:tr h="369888">
                <a:tc>
                  <a:txBody>
                    <a:bodyPr/>
                    <a:lstStyle/>
                    <a:p>
                      <a:r>
                        <a:rPr lang="en-US" sz="1800" dirty="0" smtClean="0"/>
                        <a:t>Quasi Normal</a:t>
                      </a:r>
                      <a:endParaRPr lang="en-US" sz="1800" dirty="0"/>
                    </a:p>
                  </a:txBody>
                  <a:tcPr marT="45603" marB="45603"/>
                </a:tc>
                <a:tc>
                  <a:txBody>
                    <a:bodyPr/>
                    <a:lstStyle/>
                    <a:p>
                      <a:r>
                        <a:rPr lang="en-US" sz="1800" dirty="0" smtClean="0"/>
                        <a:t>Toxic</a:t>
                      </a:r>
                      <a:endParaRPr lang="en-US" sz="1800" dirty="0"/>
                    </a:p>
                  </a:txBody>
                  <a:tcPr marT="45603" marB="45603"/>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89266500"/>
              </p:ext>
            </p:extLst>
          </p:nvPr>
        </p:nvGraphicFramePr>
        <p:xfrm>
          <a:off x="1189300" y="244475"/>
          <a:ext cx="6829163" cy="5949949"/>
        </p:xfrm>
        <a:graphic>
          <a:graphicData uri="http://schemas.openxmlformats.org/drawingml/2006/table">
            <a:tbl>
              <a:tblPr firstRow="1" bandRow="1">
                <a:tableStyleId>{B301B821-A1FF-4177-AEE7-76D212191A09}</a:tableStyleId>
              </a:tblPr>
              <a:tblGrid>
                <a:gridCol w="3781163"/>
                <a:gridCol w="3048000"/>
              </a:tblGrid>
              <a:tr h="370919">
                <a:tc>
                  <a:txBody>
                    <a:bodyPr/>
                    <a:lstStyle/>
                    <a:p>
                      <a:r>
                        <a:rPr lang="en-US" sz="1800" b="1" dirty="0" smtClean="0"/>
                        <a:t>QUASI - NORMAL</a:t>
                      </a:r>
                      <a:endParaRPr lang="en-US" sz="1800" b="1" dirty="0"/>
                    </a:p>
                  </a:txBody>
                  <a:tcPr marT="45730" marB="45730"/>
                </a:tc>
                <a:tc>
                  <a:txBody>
                    <a:bodyPr/>
                    <a:lstStyle/>
                    <a:p>
                      <a:r>
                        <a:rPr lang="en-US" sz="1800" b="1" dirty="0" smtClean="0"/>
                        <a:t> TOXIC</a:t>
                      </a:r>
                      <a:endParaRPr lang="en-US" sz="1800" b="1" dirty="0"/>
                    </a:p>
                  </a:txBody>
                  <a:tcPr marT="45730" marB="45730"/>
                </a:tc>
              </a:tr>
              <a:tr h="1188974">
                <a:tc>
                  <a:txBody>
                    <a:bodyPr/>
                    <a:lstStyle/>
                    <a:p>
                      <a:r>
                        <a:rPr lang="en-US" sz="1800" b="1" dirty="0" smtClean="0"/>
                        <a:t>WITHDRAWAL</a:t>
                      </a:r>
                    </a:p>
                    <a:p>
                      <a:endParaRPr lang="en-US" sz="1800" b="1" dirty="0" smtClean="0"/>
                    </a:p>
                    <a:p>
                      <a:r>
                        <a:rPr lang="en-US" sz="1800" b="1" dirty="0" smtClean="0"/>
                        <a:t>Shyness, solo activities</a:t>
                      </a:r>
                      <a:endParaRPr lang="en-US" sz="1800" b="1" dirty="0"/>
                    </a:p>
                  </a:txBody>
                  <a:tcPr marT="45730" marB="45730"/>
                </a:tc>
                <a:tc>
                  <a:txBody>
                    <a:bodyPr/>
                    <a:lstStyle/>
                    <a:p>
                      <a:endParaRPr lang="en-US" sz="1800" b="1" dirty="0" smtClean="0"/>
                    </a:p>
                    <a:p>
                      <a:endParaRPr lang="en-US" sz="1800" b="1" dirty="0" smtClean="0"/>
                    </a:p>
                    <a:p>
                      <a:r>
                        <a:rPr lang="en-US" sz="1800" b="1" dirty="0" smtClean="0"/>
                        <a:t>Agoraphobia, rejecting human contact</a:t>
                      </a:r>
                      <a:endParaRPr lang="en-US" sz="1800" b="1" dirty="0"/>
                    </a:p>
                  </a:txBody>
                  <a:tcPr marT="45730" marB="45730"/>
                </a:tc>
              </a:tr>
              <a:tr h="1463352">
                <a:tc>
                  <a:txBody>
                    <a:bodyPr/>
                    <a:lstStyle/>
                    <a:p>
                      <a:r>
                        <a:rPr lang="en-US" sz="1800" b="1" dirty="0" smtClean="0"/>
                        <a:t>AVOIDANCE (denial)</a:t>
                      </a:r>
                    </a:p>
                    <a:p>
                      <a:endParaRPr lang="en-US" sz="1800" b="1" dirty="0" smtClean="0"/>
                    </a:p>
                    <a:p>
                      <a:r>
                        <a:rPr lang="en-US" sz="1800" b="1" dirty="0" smtClean="0"/>
                        <a:t>Toughie, workaholic, substance use</a:t>
                      </a:r>
                      <a:endParaRPr lang="en-US" sz="1800" b="1" dirty="0"/>
                    </a:p>
                  </a:txBody>
                  <a:tcPr marT="45730" marB="45730"/>
                </a:tc>
                <a:tc>
                  <a:txBody>
                    <a:bodyPr/>
                    <a:lstStyle/>
                    <a:p>
                      <a:endParaRPr lang="en-US" sz="1800" b="1" dirty="0" smtClean="0"/>
                    </a:p>
                    <a:p>
                      <a:endParaRPr lang="en-US" sz="1800" b="1" dirty="0" smtClean="0"/>
                    </a:p>
                    <a:p>
                      <a:r>
                        <a:rPr lang="en-US" sz="1800" b="1" dirty="0" smtClean="0"/>
                        <a:t>Super macho, addictions, failing</a:t>
                      </a:r>
                      <a:r>
                        <a:rPr lang="en-US" sz="1800" b="1" baseline="0" dirty="0" smtClean="0"/>
                        <a:t> to take responsibility, lying</a:t>
                      </a:r>
                      <a:endParaRPr lang="en-US" sz="1800" b="1" dirty="0"/>
                    </a:p>
                  </a:txBody>
                  <a:tcPr marT="45730" marB="45730"/>
                </a:tc>
              </a:tr>
              <a:tr h="1463352">
                <a:tc>
                  <a:txBody>
                    <a:bodyPr/>
                    <a:lstStyle/>
                    <a:p>
                      <a:r>
                        <a:rPr lang="en-US" sz="1800" b="1" dirty="0" smtClean="0"/>
                        <a:t>ATTACK</a:t>
                      </a:r>
                      <a:r>
                        <a:rPr lang="en-US" sz="1800" b="1" baseline="0" dirty="0" smtClean="0"/>
                        <a:t> SELF</a:t>
                      </a:r>
                    </a:p>
                    <a:p>
                      <a:endParaRPr lang="en-US" sz="1800" b="1" baseline="0" dirty="0" smtClean="0"/>
                    </a:p>
                    <a:p>
                      <a:r>
                        <a:rPr lang="en-US" sz="1800" b="1" baseline="0" dirty="0" smtClean="0"/>
                        <a:t>Self put downs (internal and stated)</a:t>
                      </a:r>
                      <a:endParaRPr lang="en-US" sz="1800" b="1" dirty="0"/>
                    </a:p>
                  </a:txBody>
                  <a:tcPr marT="45730" marB="45730"/>
                </a:tc>
                <a:tc>
                  <a:txBody>
                    <a:bodyPr/>
                    <a:lstStyle/>
                    <a:p>
                      <a:endParaRPr lang="en-US" sz="1800" b="1" dirty="0" smtClean="0"/>
                    </a:p>
                    <a:p>
                      <a:endParaRPr lang="en-US" sz="1800" b="1" dirty="0" smtClean="0"/>
                    </a:p>
                    <a:p>
                      <a:r>
                        <a:rPr lang="en-US" sz="1800" b="1" dirty="0" smtClean="0"/>
                        <a:t>Masochism, self-mutilation,</a:t>
                      </a:r>
                      <a:r>
                        <a:rPr lang="en-US" sz="1800" b="1" baseline="0" dirty="0" smtClean="0"/>
                        <a:t> suicide</a:t>
                      </a:r>
                      <a:endParaRPr lang="en-US" sz="1800" b="1" dirty="0" smtClean="0"/>
                    </a:p>
                    <a:p>
                      <a:endParaRPr lang="en-US" sz="1800" b="1" dirty="0"/>
                    </a:p>
                  </a:txBody>
                  <a:tcPr marT="45730" marB="45730"/>
                </a:tc>
              </a:tr>
              <a:tr h="1463352">
                <a:tc>
                  <a:txBody>
                    <a:bodyPr/>
                    <a:lstStyle/>
                    <a:p>
                      <a:r>
                        <a:rPr lang="en-US" sz="1800" b="1" dirty="0" smtClean="0"/>
                        <a:t>ATTACK OTHER</a:t>
                      </a:r>
                    </a:p>
                    <a:p>
                      <a:endParaRPr lang="en-US" sz="1800" b="1" dirty="0" smtClean="0"/>
                    </a:p>
                    <a:p>
                      <a:r>
                        <a:rPr lang="en-US" sz="1800" b="1" dirty="0" smtClean="0"/>
                        <a:t>Angry put downs,</a:t>
                      </a:r>
                      <a:r>
                        <a:rPr lang="en-US" sz="1800" b="1" baseline="0" dirty="0" smtClean="0"/>
                        <a:t> sarcasm</a:t>
                      </a:r>
                      <a:endParaRPr lang="en-US" sz="1800" b="1" dirty="0"/>
                    </a:p>
                  </a:txBody>
                  <a:tcPr marT="45730" marB="45730"/>
                </a:tc>
                <a:tc>
                  <a:txBody>
                    <a:bodyPr/>
                    <a:lstStyle/>
                    <a:p>
                      <a:endParaRPr lang="en-US" sz="1800" b="1" dirty="0" smtClean="0"/>
                    </a:p>
                    <a:p>
                      <a:endParaRPr lang="en-US" sz="1800" b="1" dirty="0" smtClean="0"/>
                    </a:p>
                    <a:p>
                      <a:r>
                        <a:rPr lang="en-US" sz="1800" b="1" dirty="0" smtClean="0"/>
                        <a:t>Revenge, retribution, punishment, murder, violence, bullying</a:t>
                      </a:r>
                      <a:endParaRPr lang="en-US" sz="1800" b="1" dirty="0"/>
                    </a:p>
                  </a:txBody>
                  <a:tcPr marT="45730" marB="45730"/>
                </a:tc>
              </a:tr>
            </a:tbl>
          </a:graphicData>
        </a:graphic>
      </p:graphicFrame>
      <p:sp>
        <p:nvSpPr>
          <p:cNvPr id="97333" name="TextBox 8"/>
          <p:cNvSpPr txBox="1">
            <a:spLocks noChangeArrowheads="1"/>
          </p:cNvSpPr>
          <p:nvPr/>
        </p:nvSpPr>
        <p:spPr bwMode="auto">
          <a:xfrm>
            <a:off x="5965825" y="6294867"/>
            <a:ext cx="2011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dirty="0"/>
              <a:t>Adapted from Kelly, 2007</a:t>
            </a:r>
          </a:p>
        </p:txBody>
      </p:sp>
    </p:spTree>
    <p:extLst>
      <p:ext uri="{BB962C8B-B14F-4D97-AF65-F5344CB8AC3E}">
        <p14:creationId xmlns:p14="http://schemas.microsoft.com/office/powerpoint/2010/main" val="4024509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latin typeface="+mj-lt"/>
              </a:rPr>
              <a:t>How can restorative processes help?</a:t>
            </a:r>
            <a:endParaRPr lang="en-US" sz="6600" dirty="0">
              <a:latin typeface="+mj-lt"/>
            </a:endParaRPr>
          </a:p>
        </p:txBody>
      </p:sp>
      <p:sp>
        <p:nvSpPr>
          <p:cNvPr id="5" name="Content Placeholder 4"/>
          <p:cNvSpPr>
            <a:spLocks noGrp="1"/>
          </p:cNvSpPr>
          <p:nvPr>
            <p:ph idx="1"/>
          </p:nvPr>
        </p:nvSpPr>
        <p:spPr/>
        <p:txBody>
          <a:bodyPr>
            <a:normAutofit fontScale="85000" lnSpcReduction="20000"/>
          </a:bodyPr>
          <a:lstStyle/>
          <a:p>
            <a:pPr marL="0" indent="0">
              <a:buNone/>
            </a:pPr>
            <a:r>
              <a:rPr lang="en-US" b="1" dirty="0" smtClean="0"/>
              <a:t>Central blueprint rules:</a:t>
            </a:r>
          </a:p>
          <a:p>
            <a:pPr marL="514350" indent="-514350">
              <a:buAutoNum type="arabicPeriod"/>
            </a:pPr>
            <a:r>
              <a:rPr lang="en-US" b="1" dirty="0" smtClean="0"/>
              <a:t>Coming together to tell the stories about the incident(s)  (</a:t>
            </a:r>
            <a:r>
              <a:rPr lang="en-US" b="1" dirty="0" err="1" smtClean="0"/>
              <a:t>mutualising</a:t>
            </a:r>
            <a:r>
              <a:rPr lang="en-US" b="1" dirty="0" smtClean="0"/>
              <a:t> the expression of affect – rule 3)</a:t>
            </a:r>
          </a:p>
          <a:p>
            <a:pPr marL="514350" indent="-514350">
              <a:buAutoNum type="arabicPeriod"/>
            </a:pPr>
            <a:r>
              <a:rPr lang="en-US" b="1" dirty="0" smtClean="0"/>
              <a:t>Listening carefully (with increasing understanding and acknowledgement) to the harm  (</a:t>
            </a:r>
            <a:r>
              <a:rPr lang="en-US" b="1" dirty="0" err="1" smtClean="0"/>
              <a:t>mutualising</a:t>
            </a:r>
            <a:r>
              <a:rPr lang="en-US" b="1" dirty="0" smtClean="0"/>
              <a:t> and </a:t>
            </a:r>
            <a:r>
              <a:rPr lang="en-US" b="1" dirty="0" err="1" smtClean="0"/>
              <a:t>minimising</a:t>
            </a:r>
            <a:r>
              <a:rPr lang="en-US" b="1" dirty="0" smtClean="0"/>
              <a:t> –</a:t>
            </a:r>
            <a:r>
              <a:rPr lang="en-US" b="1" dirty="0" err="1" smtClean="0"/>
              <a:t>ve</a:t>
            </a:r>
            <a:r>
              <a:rPr lang="en-US" b="1" dirty="0" smtClean="0"/>
              <a:t> affect – rule 2)</a:t>
            </a:r>
          </a:p>
          <a:p>
            <a:pPr marL="514350" indent="-514350">
              <a:buAutoNum type="arabicPeriod"/>
            </a:pPr>
            <a:r>
              <a:rPr lang="en-US" b="1" dirty="0" smtClean="0"/>
              <a:t>Making plans for the future and reconnecting of relationships (</a:t>
            </a:r>
            <a:r>
              <a:rPr lang="en-US" b="1" dirty="0" err="1" smtClean="0"/>
              <a:t>mutualising</a:t>
            </a:r>
            <a:r>
              <a:rPr lang="en-US" b="1" dirty="0" smtClean="0"/>
              <a:t> and </a:t>
            </a:r>
            <a:r>
              <a:rPr lang="en-US" b="1" dirty="0" err="1" smtClean="0"/>
              <a:t>maximising</a:t>
            </a:r>
            <a:r>
              <a:rPr lang="en-US" b="1" dirty="0" smtClean="0"/>
              <a:t> +</a:t>
            </a:r>
            <a:r>
              <a:rPr lang="en-US" b="1" dirty="0" err="1" smtClean="0"/>
              <a:t>ve</a:t>
            </a:r>
            <a:r>
              <a:rPr lang="en-US" b="1" dirty="0" smtClean="0"/>
              <a:t> affect)</a:t>
            </a:r>
            <a:endParaRPr lang="en-US" b="1" dirty="0"/>
          </a:p>
        </p:txBody>
      </p:sp>
      <p:sp>
        <p:nvSpPr>
          <p:cNvPr id="3" name="Footer Placeholder 2"/>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1389993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1850" y="409575"/>
            <a:ext cx="7086600" cy="1143000"/>
          </a:xfrm>
        </p:spPr>
        <p:txBody>
          <a:bodyPr/>
          <a:lstStyle/>
          <a:p>
            <a:r>
              <a:rPr lang="en-AU" dirty="0">
                <a:latin typeface="+mj-lt"/>
              </a:rPr>
              <a:t>Trauma Informed </a:t>
            </a:r>
            <a:r>
              <a:rPr lang="en-AU" dirty="0" smtClean="0">
                <a:latin typeface="+mj-lt"/>
              </a:rPr>
              <a:t>Principles (</a:t>
            </a:r>
            <a:r>
              <a:rPr lang="en-AU" dirty="0">
                <a:latin typeface="+mj-lt"/>
              </a:rPr>
              <a:t>TIP)</a:t>
            </a:r>
          </a:p>
        </p:txBody>
      </p:sp>
      <p:sp>
        <p:nvSpPr>
          <p:cNvPr id="17411" name="Content Placeholder 2"/>
          <p:cNvSpPr>
            <a:spLocks noGrp="1"/>
          </p:cNvSpPr>
          <p:nvPr>
            <p:ph idx="4294967295"/>
          </p:nvPr>
        </p:nvSpPr>
        <p:spPr>
          <a:xfrm>
            <a:off x="1426949" y="2372817"/>
            <a:ext cx="6008687" cy="4321175"/>
          </a:xfrm>
          <a:prstGeom prst="rect">
            <a:avLst/>
          </a:prstGeom>
        </p:spPr>
        <p:txBody>
          <a:bodyPr numCol="2">
            <a:normAutofit/>
          </a:bodyPr>
          <a:lstStyle/>
          <a:p>
            <a:pPr eaLnBrk="1" hangingPunct="1"/>
            <a:r>
              <a:rPr lang="en-US" sz="2400" b="1" dirty="0" smtClean="0">
                <a:latin typeface="Arial" charset="0"/>
              </a:rPr>
              <a:t>Physical </a:t>
            </a:r>
            <a:r>
              <a:rPr lang="en-US" sz="2400" b="1" dirty="0">
                <a:latin typeface="Arial" charset="0"/>
              </a:rPr>
              <a:t>and emotional </a:t>
            </a:r>
            <a:r>
              <a:rPr lang="en-US" sz="2400" b="1" dirty="0" smtClean="0">
                <a:latin typeface="Arial" charset="0"/>
              </a:rPr>
              <a:t>safety</a:t>
            </a:r>
            <a:endParaRPr lang="en-US" sz="2400" b="1" dirty="0">
              <a:latin typeface="Arial" charset="0"/>
            </a:endParaRPr>
          </a:p>
          <a:p>
            <a:pPr eaLnBrk="1" hangingPunct="1"/>
            <a:r>
              <a:rPr lang="en-US" sz="2400" b="1" dirty="0" smtClean="0">
                <a:latin typeface="Arial" charset="0"/>
              </a:rPr>
              <a:t>Trustworthiness</a:t>
            </a:r>
          </a:p>
          <a:p>
            <a:pPr eaLnBrk="1" hangingPunct="1"/>
            <a:r>
              <a:rPr lang="en-US" sz="2400" b="1" dirty="0" smtClean="0">
                <a:latin typeface="Arial" charset="0"/>
              </a:rPr>
              <a:t>Communication</a:t>
            </a:r>
            <a:endParaRPr lang="en-US" sz="2400" b="1" dirty="0">
              <a:latin typeface="Arial" charset="0"/>
            </a:endParaRPr>
          </a:p>
          <a:p>
            <a:pPr eaLnBrk="1" hangingPunct="1"/>
            <a:r>
              <a:rPr lang="en-US" sz="2400" b="1" dirty="0" smtClean="0">
                <a:latin typeface="Arial" charset="0"/>
              </a:rPr>
              <a:t>Choice</a:t>
            </a:r>
          </a:p>
          <a:p>
            <a:pPr eaLnBrk="1" hangingPunct="1"/>
            <a:endParaRPr lang="en-US" sz="2400" b="1" dirty="0">
              <a:latin typeface="Arial" charset="0"/>
            </a:endParaRPr>
          </a:p>
          <a:p>
            <a:pPr eaLnBrk="1" hangingPunct="1"/>
            <a:endParaRPr lang="en-US" sz="2400" b="1" dirty="0" smtClean="0">
              <a:latin typeface="Arial" charset="0"/>
            </a:endParaRPr>
          </a:p>
          <a:p>
            <a:pPr eaLnBrk="1" hangingPunct="1"/>
            <a:r>
              <a:rPr lang="en-US" sz="2400" b="1" dirty="0" smtClean="0">
                <a:latin typeface="Arial" charset="0"/>
              </a:rPr>
              <a:t>Control</a:t>
            </a:r>
          </a:p>
          <a:p>
            <a:pPr eaLnBrk="1" hangingPunct="1"/>
            <a:r>
              <a:rPr lang="en-US" sz="2400" b="1" dirty="0" smtClean="0">
                <a:latin typeface="Arial" charset="0"/>
              </a:rPr>
              <a:t>Consent </a:t>
            </a:r>
            <a:endParaRPr lang="en-US" sz="2400" b="1" dirty="0">
              <a:latin typeface="Arial" charset="0"/>
            </a:endParaRPr>
          </a:p>
          <a:p>
            <a:pPr eaLnBrk="1" hangingPunct="1"/>
            <a:r>
              <a:rPr lang="en-US" sz="2400" b="1" dirty="0">
                <a:latin typeface="Arial" charset="0"/>
              </a:rPr>
              <a:t>Collaboration</a:t>
            </a:r>
          </a:p>
          <a:p>
            <a:pPr eaLnBrk="1" hangingPunct="1"/>
            <a:r>
              <a:rPr lang="en-US" sz="2400" b="1" dirty="0">
                <a:latin typeface="Arial" charset="0"/>
              </a:rPr>
              <a:t>Empowerment </a:t>
            </a:r>
          </a:p>
        </p:txBody>
      </p:sp>
      <p:sp>
        <p:nvSpPr>
          <p:cNvPr id="4" name="TextBox 3"/>
          <p:cNvSpPr txBox="1"/>
          <p:nvPr/>
        </p:nvSpPr>
        <p:spPr>
          <a:xfrm>
            <a:off x="6346871" y="6126004"/>
            <a:ext cx="2262947" cy="369332"/>
          </a:xfrm>
          <a:prstGeom prst="rect">
            <a:avLst/>
          </a:prstGeom>
          <a:noFill/>
        </p:spPr>
        <p:txBody>
          <a:bodyPr wrap="none" rtlCol="0">
            <a:spAutoFit/>
          </a:bodyPr>
          <a:lstStyle/>
          <a:p>
            <a:r>
              <a:rPr lang="en-AU" dirty="0" smtClean="0"/>
              <a:t>Victims Services NSW</a:t>
            </a:r>
            <a:endParaRPr lang="en-AU" dirty="0"/>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396946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71550" y="168276"/>
            <a:ext cx="7086600" cy="1143000"/>
          </a:xfrm>
        </p:spPr>
        <p:txBody>
          <a:bodyPr/>
          <a:lstStyle/>
          <a:p>
            <a:r>
              <a:rPr lang="en-AU" dirty="0" smtClean="0">
                <a:latin typeface="+mj-lt"/>
              </a:rPr>
              <a:t>Challenges for Practitioners</a:t>
            </a:r>
            <a:endParaRPr lang="en-AU" dirty="0">
              <a:latin typeface="+mj-lt"/>
            </a:endParaRPr>
          </a:p>
        </p:txBody>
      </p:sp>
      <p:sp>
        <p:nvSpPr>
          <p:cNvPr id="16387" name="Content Placeholder 2"/>
          <p:cNvSpPr>
            <a:spLocks noGrp="1"/>
          </p:cNvSpPr>
          <p:nvPr>
            <p:ph idx="4294967295"/>
          </p:nvPr>
        </p:nvSpPr>
        <p:spPr>
          <a:xfrm>
            <a:off x="532539" y="1986625"/>
            <a:ext cx="8457759" cy="4301980"/>
          </a:xfrm>
          <a:prstGeom prst="rect">
            <a:avLst/>
          </a:prstGeom>
        </p:spPr>
        <p:txBody>
          <a:bodyPr numCol="2">
            <a:noAutofit/>
          </a:bodyPr>
          <a:lstStyle/>
          <a:p>
            <a:pPr eaLnBrk="1" hangingPunct="1"/>
            <a:r>
              <a:rPr lang="en-US" sz="2400" b="1" dirty="0" smtClean="0">
                <a:latin typeface="Arial" charset="0"/>
              </a:rPr>
              <a:t>Understanding &amp; identifying trauma needs</a:t>
            </a:r>
            <a:endParaRPr lang="en-US" sz="2400" b="1" dirty="0">
              <a:latin typeface="Arial" charset="0"/>
            </a:endParaRPr>
          </a:p>
          <a:p>
            <a:pPr eaLnBrk="1" hangingPunct="1"/>
            <a:r>
              <a:rPr lang="en-US" sz="2400" b="1" dirty="0" smtClean="0">
                <a:latin typeface="Arial" charset="0"/>
              </a:rPr>
              <a:t>Preventing re</a:t>
            </a:r>
            <a:r>
              <a:rPr lang="en-US" sz="2400" b="1" dirty="0">
                <a:latin typeface="Arial" charset="0"/>
              </a:rPr>
              <a:t>-</a:t>
            </a:r>
            <a:r>
              <a:rPr lang="en-US" sz="2400" b="1" dirty="0" err="1">
                <a:latin typeface="Arial" charset="0"/>
              </a:rPr>
              <a:t>traumatising</a:t>
            </a:r>
            <a:r>
              <a:rPr lang="en-US" sz="2400" b="1" dirty="0">
                <a:latin typeface="Arial" charset="0"/>
              </a:rPr>
              <a:t> </a:t>
            </a:r>
            <a:r>
              <a:rPr lang="en-US" sz="2400" b="1" dirty="0" smtClean="0">
                <a:latin typeface="Arial" charset="0"/>
              </a:rPr>
              <a:t>practices</a:t>
            </a:r>
          </a:p>
          <a:p>
            <a:pPr eaLnBrk="1" hangingPunct="1"/>
            <a:r>
              <a:rPr lang="en-US" sz="2400" b="1" dirty="0" smtClean="0">
                <a:latin typeface="Arial" charset="0"/>
              </a:rPr>
              <a:t>Avoiding reproducing </a:t>
            </a:r>
            <a:r>
              <a:rPr lang="en-US" sz="2400" b="1" dirty="0">
                <a:latin typeface="Arial" charset="0"/>
              </a:rPr>
              <a:t>dynamics of </a:t>
            </a:r>
            <a:r>
              <a:rPr lang="en-US" sz="2400" b="1" dirty="0" err="1" smtClean="0">
                <a:latin typeface="Arial" charset="0"/>
              </a:rPr>
              <a:t>victimisation</a:t>
            </a:r>
            <a:endParaRPr lang="en-US" sz="2400" b="1" dirty="0" smtClean="0">
              <a:latin typeface="Arial" charset="0"/>
            </a:endParaRPr>
          </a:p>
          <a:p>
            <a:pPr eaLnBrk="1" hangingPunct="1"/>
            <a:r>
              <a:rPr lang="en-US" sz="2400" b="1" dirty="0" smtClean="0">
                <a:latin typeface="Arial" charset="0"/>
              </a:rPr>
              <a:t>Offender </a:t>
            </a:r>
            <a:r>
              <a:rPr lang="en-US" sz="2400" b="1" dirty="0">
                <a:latin typeface="Arial" charset="0"/>
              </a:rPr>
              <a:t>focused </a:t>
            </a:r>
            <a:r>
              <a:rPr lang="en-US" sz="2400" b="1" dirty="0" smtClean="0">
                <a:latin typeface="Arial" charset="0"/>
              </a:rPr>
              <a:t>justice systems</a:t>
            </a:r>
          </a:p>
          <a:p>
            <a:pPr eaLnBrk="1" hangingPunct="1"/>
            <a:r>
              <a:rPr lang="en-US" sz="2400" b="1" dirty="0" smtClean="0">
                <a:latin typeface="Arial" charset="0"/>
              </a:rPr>
              <a:t>Institutional re</a:t>
            </a:r>
            <a:r>
              <a:rPr lang="en-US" sz="2400" b="1" dirty="0">
                <a:latin typeface="Arial" charset="0"/>
              </a:rPr>
              <a:t>-</a:t>
            </a:r>
            <a:r>
              <a:rPr lang="en-US" sz="2400" b="1" dirty="0" err="1" smtClean="0">
                <a:latin typeface="Arial" charset="0"/>
              </a:rPr>
              <a:t>traumatisation</a:t>
            </a:r>
            <a:endParaRPr lang="en-US" sz="2400" b="1" dirty="0" smtClean="0">
              <a:latin typeface="Arial" charset="0"/>
            </a:endParaRPr>
          </a:p>
          <a:p>
            <a:pPr eaLnBrk="1" hangingPunct="1"/>
            <a:r>
              <a:rPr lang="en-US" sz="2400" b="1" dirty="0" smtClean="0">
                <a:latin typeface="Arial" charset="0"/>
              </a:rPr>
              <a:t>“Just </a:t>
            </a:r>
            <a:r>
              <a:rPr lang="en-US" sz="2400" b="1" dirty="0">
                <a:latin typeface="Arial" charset="0"/>
              </a:rPr>
              <a:t>a </a:t>
            </a:r>
            <a:r>
              <a:rPr lang="en-US" sz="2400" b="1" dirty="0" smtClean="0">
                <a:latin typeface="Arial" charset="0"/>
              </a:rPr>
              <a:t>witness”</a:t>
            </a:r>
            <a:endParaRPr lang="en-US" sz="2400" b="1" dirty="0">
              <a:latin typeface="Arial" charset="0"/>
            </a:endParaRPr>
          </a:p>
          <a:p>
            <a:pPr eaLnBrk="1" hangingPunct="1"/>
            <a:r>
              <a:rPr lang="en-US" sz="2400" b="1" dirty="0" smtClean="0">
                <a:latin typeface="Arial" charset="0"/>
              </a:rPr>
              <a:t>Managing </a:t>
            </a:r>
            <a:r>
              <a:rPr lang="en-US" sz="2400" b="1" dirty="0">
                <a:latin typeface="Arial" charset="0"/>
              </a:rPr>
              <a:t>expectations </a:t>
            </a:r>
            <a:endParaRPr lang="en-US" sz="2400" b="1" dirty="0" smtClean="0">
              <a:latin typeface="Arial" charset="0"/>
            </a:endParaRPr>
          </a:p>
          <a:p>
            <a:pPr eaLnBrk="1" hangingPunct="1"/>
            <a:r>
              <a:rPr lang="en-US" sz="2400" b="1" dirty="0" smtClean="0">
                <a:latin typeface="Arial" charset="0"/>
              </a:rPr>
              <a:t>Effective communication</a:t>
            </a:r>
          </a:p>
          <a:p>
            <a:pPr eaLnBrk="1" hangingPunct="1"/>
            <a:r>
              <a:rPr lang="en-US" sz="2400" b="1" dirty="0" smtClean="0">
                <a:latin typeface="Arial" charset="0"/>
              </a:rPr>
              <a:t>Giving choices </a:t>
            </a:r>
            <a:endParaRPr lang="en-US" sz="2400" b="1" dirty="0">
              <a:latin typeface="Arial" charset="0"/>
            </a:endParaRPr>
          </a:p>
          <a:p>
            <a:endParaRPr lang="en-AU" sz="2400" b="1" dirty="0">
              <a:latin typeface="Arial" charset="0"/>
            </a:endParaRPr>
          </a:p>
        </p:txBody>
      </p:sp>
      <p:sp>
        <p:nvSpPr>
          <p:cNvPr id="4" name="TextBox 3"/>
          <p:cNvSpPr txBox="1"/>
          <p:nvPr/>
        </p:nvSpPr>
        <p:spPr>
          <a:xfrm>
            <a:off x="6083300" y="6413500"/>
            <a:ext cx="2262947" cy="369332"/>
          </a:xfrm>
          <a:prstGeom prst="rect">
            <a:avLst/>
          </a:prstGeom>
          <a:noFill/>
        </p:spPr>
        <p:txBody>
          <a:bodyPr wrap="none" rtlCol="0">
            <a:spAutoFit/>
          </a:bodyPr>
          <a:lstStyle/>
          <a:p>
            <a:r>
              <a:rPr lang="en-AU" dirty="0" smtClean="0"/>
              <a:t>Victims Services NSW</a:t>
            </a:r>
            <a:endParaRPr lang="en-AU" dirty="0"/>
          </a:p>
        </p:txBody>
      </p:sp>
      <p:sp>
        <p:nvSpPr>
          <p:cNvPr id="2" name="Footer Placeholder 1"/>
          <p:cNvSpPr>
            <a:spLocks noGrp="1"/>
          </p:cNvSpPr>
          <p:nvPr>
            <p:ph type="ftr" sz="quarter" idx="11"/>
          </p:nvPr>
        </p:nvSpPr>
        <p:spPr/>
        <p:txBody>
          <a:bodyPr/>
          <a:lstStyle/>
          <a:p>
            <a:r>
              <a:rPr lang="en-US" smtClean="0"/>
              <a:t>© Margaret Thorsborne &amp; Associates 2014</a:t>
            </a:r>
            <a:endParaRPr lang="en-US"/>
          </a:p>
        </p:txBody>
      </p:sp>
    </p:spTree>
    <p:extLst>
      <p:ext uri="{BB962C8B-B14F-4D97-AF65-F5344CB8AC3E}">
        <p14:creationId xmlns:p14="http://schemas.microsoft.com/office/powerpoint/2010/main" val="3377429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descr="traumaandrecovery.jpg"/>
          <p:cNvPicPr>
            <a:picLocks noGrp="1" noChangeAspect="1"/>
          </p:cNvPicPr>
          <p:nvPr>
            <p:ph idx="1"/>
          </p:nvPr>
        </p:nvPicPr>
        <p:blipFill>
          <a:blip r:embed="rId2">
            <a:extLst>
              <a:ext uri="{28A0092B-C50C-407E-A947-70E740481C1C}">
                <a14:useLocalDpi xmlns:a14="http://schemas.microsoft.com/office/drawing/2010/main" val="0"/>
              </a:ext>
            </a:extLst>
          </a:blip>
          <a:srcRect l="-85556" r="-85556"/>
          <a:stretch>
            <a:fillRect/>
          </a:stretch>
        </p:blipFill>
        <p:spPr>
          <a:xfrm>
            <a:off x="-1224846" y="1761565"/>
            <a:ext cx="7570787" cy="4289611"/>
          </a:xfrm>
        </p:spPr>
      </p:pic>
      <p:sp>
        <p:nvSpPr>
          <p:cNvPr id="3" name="Footer Placeholder 2"/>
          <p:cNvSpPr>
            <a:spLocks noGrp="1"/>
          </p:cNvSpPr>
          <p:nvPr>
            <p:ph type="ftr" sz="quarter" idx="11"/>
          </p:nvPr>
        </p:nvSpPr>
        <p:spPr/>
        <p:txBody>
          <a:bodyPr/>
          <a:lstStyle/>
          <a:p>
            <a:r>
              <a:rPr lang="en-US" smtClean="0"/>
              <a:t>© Margaret Thorsborne &amp; Associates 2014</a:t>
            </a:r>
            <a:endParaRPr lang="en-US"/>
          </a:p>
        </p:txBody>
      </p:sp>
      <p:pic>
        <p:nvPicPr>
          <p:cNvPr id="6" name="Content Placeholder 5" descr="traumasanderson.jpg"/>
          <p:cNvPicPr>
            <a:picLocks noChangeAspect="1"/>
          </p:cNvPicPr>
          <p:nvPr/>
        </p:nvPicPr>
        <p:blipFill>
          <a:blip r:embed="rId3">
            <a:extLst>
              <a:ext uri="{28A0092B-C50C-407E-A947-70E740481C1C}">
                <a14:useLocalDpi xmlns:a14="http://schemas.microsoft.com/office/drawing/2010/main" val="0"/>
              </a:ext>
            </a:extLst>
          </a:blip>
          <a:srcRect l="-75724" r="-75724"/>
          <a:stretch>
            <a:fillRect/>
          </a:stretch>
        </p:blipFill>
        <p:spPr>
          <a:xfrm>
            <a:off x="2659762" y="1761565"/>
            <a:ext cx="7570787" cy="4289611"/>
          </a:xfrm>
          <a:prstGeom prst="rect">
            <a:avLst/>
          </a:prstGeom>
        </p:spPr>
      </p:pic>
    </p:spTree>
    <p:extLst>
      <p:ext uri="{BB962C8B-B14F-4D97-AF65-F5344CB8AC3E}">
        <p14:creationId xmlns:p14="http://schemas.microsoft.com/office/powerpoint/2010/main" val="3071532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eaLnBrk="1" hangingPunct="1"/>
            <a:endParaRPr lang="en-US">
              <a:latin typeface="News Gothic MT" charset="0"/>
            </a:endParaRPr>
          </a:p>
        </p:txBody>
      </p:sp>
      <p:sp>
        <p:nvSpPr>
          <p:cNvPr id="14541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bg1"/>
                </a:solidFill>
              </a:rPr>
              <a:t>© Margaret Thorsborne &amp; Associates 2014</a:t>
            </a:r>
            <a:endParaRPr lang="en-US" sz="1200">
              <a:solidFill>
                <a:schemeClr val="bg1"/>
              </a:solidFill>
            </a:endParaRPr>
          </a:p>
        </p:txBody>
      </p:sp>
      <p:sp>
        <p:nvSpPr>
          <p:cNvPr id="152579" name="Content Placeholder 2"/>
          <p:cNvSpPr>
            <a:spLocks noGrp="1"/>
          </p:cNvSpPr>
          <p:nvPr>
            <p:ph idx="1"/>
          </p:nvPr>
        </p:nvSpPr>
        <p:spPr>
          <a:xfrm>
            <a:off x="549275" y="-170548"/>
            <a:ext cx="8042275" cy="4343400"/>
          </a:xfrm>
        </p:spPr>
        <p:txBody>
          <a:bodyPr rtlCol="0">
            <a:noAutofit/>
          </a:bodyPr>
          <a:lstStyle/>
          <a:p>
            <a:pPr marL="0" indent="0" eaLnBrk="1" fontAlgn="auto" hangingPunct="1">
              <a:spcAft>
                <a:spcPts val="0"/>
              </a:spcAft>
              <a:buFont typeface="Wingdings 2" charset="0"/>
              <a:buNone/>
              <a:defRPr/>
            </a:pPr>
            <a:endParaRPr lang="en-US" b="1" dirty="0">
              <a:latin typeface="News Gothic MT" charset="0"/>
              <a:ea typeface="+mn-ea"/>
              <a:cs typeface="+mn-cs"/>
            </a:endParaRPr>
          </a:p>
          <a:p>
            <a:pPr marL="0" indent="0" eaLnBrk="1" fontAlgn="auto" hangingPunct="1">
              <a:spcAft>
                <a:spcPts val="0"/>
              </a:spcAft>
              <a:buFont typeface="Wingdings 2" charset="0"/>
              <a:buNone/>
              <a:defRPr/>
            </a:pPr>
            <a:r>
              <a:rPr lang="en-US" b="1" dirty="0">
                <a:latin typeface="News Gothic MT" charset="0"/>
                <a:ea typeface="+mn-ea"/>
                <a:cs typeface="+mn-cs"/>
              </a:rPr>
              <a:t>	</a:t>
            </a:r>
            <a:r>
              <a:rPr lang="en-US" sz="5400" b="1" dirty="0">
                <a:latin typeface="+mj-lt"/>
                <a:ea typeface="+mn-ea"/>
                <a:cs typeface="+mn-cs"/>
              </a:rPr>
              <a:t>Margaret </a:t>
            </a:r>
            <a:r>
              <a:rPr lang="en-US" sz="5400" b="1" dirty="0" smtClean="0">
                <a:latin typeface="+mj-lt"/>
                <a:ea typeface="+mn-ea"/>
                <a:cs typeface="+mn-cs"/>
              </a:rPr>
              <a:t>Thorsborne</a:t>
            </a:r>
            <a:endParaRPr lang="en-US" b="1" dirty="0">
              <a:latin typeface="News Gothic MT" charset="0"/>
              <a:ea typeface="+mn-ea"/>
              <a:cs typeface="+mn-cs"/>
            </a:endParaRPr>
          </a:p>
          <a:p>
            <a:pPr marL="0" indent="0" eaLnBrk="1" fontAlgn="auto" hangingPunct="1">
              <a:spcAft>
                <a:spcPts val="0"/>
              </a:spcAft>
              <a:buFont typeface="Wingdings 2" charset="0"/>
              <a:buNone/>
              <a:defRPr/>
            </a:pPr>
            <a:r>
              <a:rPr lang="en-US" b="1" dirty="0">
                <a:latin typeface="News Gothic MT" charset="0"/>
                <a:ea typeface="+mn-ea"/>
                <a:cs typeface="+mn-cs"/>
              </a:rPr>
              <a:t>	Email: </a:t>
            </a:r>
            <a:r>
              <a:rPr lang="en-US" b="1" dirty="0">
                <a:latin typeface="News Gothic MT" charset="0"/>
                <a:ea typeface="+mn-ea"/>
                <a:cs typeface="+mn-cs"/>
                <a:hlinkClick r:id="rId2"/>
              </a:rPr>
              <a:t>marg@thorsborne.com.au</a:t>
            </a:r>
            <a:endParaRPr lang="en-US" b="1" dirty="0">
              <a:latin typeface="News Gothic MT" charset="0"/>
              <a:ea typeface="+mn-ea"/>
              <a:cs typeface="+mn-cs"/>
            </a:endParaRPr>
          </a:p>
          <a:p>
            <a:pPr marL="0" indent="0" eaLnBrk="1" fontAlgn="auto" hangingPunct="1">
              <a:spcAft>
                <a:spcPts val="0"/>
              </a:spcAft>
              <a:buFont typeface="Wingdings 2" charset="0"/>
              <a:buNone/>
              <a:defRPr/>
            </a:pPr>
            <a:r>
              <a:rPr lang="en-US" b="1" dirty="0">
                <a:latin typeface="News Gothic MT" charset="0"/>
                <a:ea typeface="+mn-ea"/>
                <a:cs typeface="+mn-cs"/>
              </a:rPr>
              <a:t>	Web:   </a:t>
            </a:r>
            <a:r>
              <a:rPr lang="en-US" b="1" dirty="0">
                <a:latin typeface="News Gothic MT" charset="0"/>
                <a:ea typeface="+mn-ea"/>
                <a:cs typeface="+mn-cs"/>
                <a:hlinkClick r:id="rId3"/>
              </a:rPr>
              <a:t>www.thorsborne.com.au</a:t>
            </a:r>
            <a:r>
              <a:rPr lang="en-US" b="1" dirty="0">
                <a:latin typeface="News Gothic MT" charset="0"/>
                <a:ea typeface="+mn-ea"/>
                <a:cs typeface="+mn-cs"/>
              </a:rPr>
              <a:t> </a:t>
            </a:r>
          </a:p>
          <a:p>
            <a:pPr marL="0" indent="0" eaLnBrk="1" fontAlgn="auto" hangingPunct="1">
              <a:spcAft>
                <a:spcPts val="0"/>
              </a:spcAft>
              <a:buFont typeface="Wingdings 2" charset="0"/>
              <a:buNone/>
              <a:defRPr/>
            </a:pPr>
            <a:r>
              <a:rPr lang="en-US" b="1" dirty="0">
                <a:latin typeface="News Gothic MT" charset="0"/>
                <a:ea typeface="+mn-ea"/>
                <a:cs typeface="+mn-cs"/>
              </a:rPr>
              <a:t>	Mobile: +61 412 135 </a:t>
            </a:r>
            <a:r>
              <a:rPr lang="en-US" b="1" dirty="0" smtClean="0">
                <a:latin typeface="News Gothic MT" charset="0"/>
                <a:ea typeface="+mn-ea"/>
                <a:cs typeface="+mn-cs"/>
              </a:rPr>
              <a:t>015</a:t>
            </a:r>
            <a:endParaRPr lang="en-US" b="1" dirty="0">
              <a:latin typeface="News Gothic MT" charset="0"/>
              <a:ea typeface="+mn-ea"/>
              <a:cs typeface="+mn-cs"/>
            </a:endParaRPr>
          </a:p>
          <a:p>
            <a:pPr marL="0" indent="0" eaLnBrk="1" fontAlgn="auto" hangingPunct="1">
              <a:spcAft>
                <a:spcPts val="0"/>
              </a:spcAft>
              <a:buFont typeface="Wingdings 2" charset="0"/>
              <a:buNone/>
              <a:defRPr/>
            </a:pPr>
            <a:r>
              <a:rPr lang="en-US" b="1" dirty="0" smtClean="0">
                <a:latin typeface="News Gothic MT" charset="0"/>
                <a:ea typeface="+mn-ea"/>
                <a:cs typeface="+mn-cs"/>
              </a:rPr>
              <a:t>		@</a:t>
            </a:r>
            <a:r>
              <a:rPr lang="en-US" b="1" dirty="0" err="1" smtClean="0">
                <a:latin typeface="News Gothic MT" charset="0"/>
                <a:ea typeface="+mn-ea"/>
                <a:cs typeface="+mn-cs"/>
              </a:rPr>
              <a:t>ThorsborneMarg</a:t>
            </a:r>
            <a:endParaRPr lang="en-US" b="1" dirty="0" smtClean="0">
              <a:latin typeface="News Gothic MT" charset="0"/>
              <a:ea typeface="+mn-ea"/>
              <a:cs typeface="+mn-cs"/>
            </a:endParaRPr>
          </a:p>
          <a:p>
            <a:pPr marL="0" indent="0" eaLnBrk="1" fontAlgn="auto" hangingPunct="1">
              <a:spcAft>
                <a:spcPts val="0"/>
              </a:spcAft>
              <a:buFont typeface="Wingdings 2" charset="0"/>
              <a:buNone/>
              <a:defRPr/>
            </a:pPr>
            <a:r>
              <a:rPr lang="en-US" b="1" dirty="0">
                <a:latin typeface="News Gothic MT" charset="0"/>
                <a:ea typeface="+mn-ea"/>
                <a:cs typeface="+mn-cs"/>
              </a:rPr>
              <a:t>	</a:t>
            </a:r>
            <a:r>
              <a:rPr lang="en-US" b="1" dirty="0" smtClean="0">
                <a:latin typeface="News Gothic MT" charset="0"/>
                <a:ea typeface="+mn-ea"/>
                <a:cs typeface="+mn-cs"/>
              </a:rPr>
              <a:t>	</a:t>
            </a:r>
            <a:r>
              <a:rPr lang="en-US" b="1" dirty="0" err="1" smtClean="0">
                <a:latin typeface="News Gothic MT" charset="0"/>
                <a:ea typeface="+mn-ea"/>
                <a:cs typeface="+mn-cs"/>
              </a:rPr>
              <a:t>Marg</a:t>
            </a:r>
            <a:r>
              <a:rPr lang="en-US" b="1" dirty="0" smtClean="0">
                <a:latin typeface="News Gothic MT" charset="0"/>
                <a:ea typeface="+mn-ea"/>
                <a:cs typeface="+mn-cs"/>
              </a:rPr>
              <a:t> Thorsborne</a:t>
            </a:r>
            <a:endParaRPr lang="en-US" b="1" dirty="0">
              <a:latin typeface="News Gothic MT" charset="0"/>
              <a:ea typeface="+mn-ea"/>
              <a:cs typeface="+mn-cs"/>
            </a:endParaRPr>
          </a:p>
          <a:p>
            <a:pPr marL="0" indent="0" eaLnBrk="1" fontAlgn="auto" hangingPunct="1">
              <a:spcAft>
                <a:spcPts val="0"/>
              </a:spcAft>
              <a:buFont typeface="Wingdings 2" charset="0"/>
              <a:buNone/>
              <a:defRPr/>
            </a:pPr>
            <a:r>
              <a:rPr lang="en-US" b="1" dirty="0">
                <a:latin typeface="News Gothic MT" charset="0"/>
                <a:ea typeface="+mn-ea"/>
                <a:cs typeface="+mn-cs"/>
              </a:rPr>
              <a:t>	 	</a:t>
            </a:r>
            <a:r>
              <a:rPr lang="en-US" b="1" dirty="0" smtClean="0">
                <a:latin typeface="News Gothic MT" charset="0"/>
                <a:ea typeface="+mn-ea"/>
                <a:cs typeface="+mn-cs"/>
              </a:rPr>
              <a:t>Margaret </a:t>
            </a:r>
            <a:r>
              <a:rPr lang="en-US" b="1" dirty="0">
                <a:latin typeface="News Gothic MT" charset="0"/>
                <a:ea typeface="+mn-ea"/>
                <a:cs typeface="+mn-cs"/>
              </a:rPr>
              <a:t>Thorsborne and Associates</a:t>
            </a:r>
          </a:p>
          <a:p>
            <a:pPr marL="0" indent="0" eaLnBrk="1" fontAlgn="auto" hangingPunct="1">
              <a:spcAft>
                <a:spcPts val="0"/>
              </a:spcAft>
              <a:buFont typeface="Wingdings 2" charset="0"/>
              <a:buNone/>
              <a:defRPr/>
            </a:pPr>
            <a:r>
              <a:rPr lang="en-US" b="1" dirty="0">
                <a:latin typeface="News Gothic MT" charset="0"/>
                <a:ea typeface="+mn-ea"/>
                <a:cs typeface="+mn-cs"/>
              </a:rPr>
              <a:t>	</a:t>
            </a:r>
          </a:p>
        </p:txBody>
      </p:sp>
      <p:pic>
        <p:nvPicPr>
          <p:cNvPr id="145412" name="Picture 4" descr="social_twitter_bird.ic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4021996"/>
            <a:ext cx="4175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linkedi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4717464"/>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6" descr="facebook.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5478787"/>
            <a:ext cx="4079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08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What do those harmed need?</a:t>
            </a:r>
            <a:endParaRPr lang="en-US" dirty="0">
              <a:latin typeface="+mj-lt"/>
            </a:endParaRPr>
          </a:p>
        </p:txBody>
      </p:sp>
      <p:sp>
        <p:nvSpPr>
          <p:cNvPr id="3" name="Content Placeholder 2"/>
          <p:cNvSpPr>
            <a:spLocks noGrp="1"/>
          </p:cNvSpPr>
          <p:nvPr>
            <p:ph idx="1"/>
          </p:nvPr>
        </p:nvSpPr>
        <p:spPr/>
        <p:txBody>
          <a:bodyPr>
            <a:normAutofit fontScale="70000" lnSpcReduction="20000"/>
          </a:bodyPr>
          <a:lstStyle/>
          <a:p>
            <a:r>
              <a:rPr lang="en-US" b="1" dirty="0" smtClean="0"/>
              <a:t>To tell what it has been like</a:t>
            </a:r>
          </a:p>
          <a:p>
            <a:r>
              <a:rPr lang="en-US" b="1" dirty="0" smtClean="0"/>
              <a:t>To be understood</a:t>
            </a:r>
          </a:p>
          <a:p>
            <a:r>
              <a:rPr lang="en-US" b="1" dirty="0" smtClean="0"/>
              <a:t>To understand why it happened</a:t>
            </a:r>
          </a:p>
          <a:p>
            <a:r>
              <a:rPr lang="en-US" b="1" dirty="0" smtClean="0"/>
              <a:t>To be validated and have harm acknowledged</a:t>
            </a:r>
          </a:p>
          <a:p>
            <a:r>
              <a:rPr lang="en-US" b="1" dirty="0" smtClean="0"/>
              <a:t>To know the person responsible is truly sorry</a:t>
            </a:r>
          </a:p>
          <a:p>
            <a:r>
              <a:rPr lang="en-US" b="1" dirty="0" smtClean="0"/>
              <a:t>To be relieved of the burden of their shame</a:t>
            </a:r>
          </a:p>
          <a:p>
            <a:r>
              <a:rPr lang="en-US" b="1" dirty="0" smtClean="0"/>
              <a:t>To be reconnected with their community of care</a:t>
            </a:r>
          </a:p>
          <a:p>
            <a:r>
              <a:rPr lang="en-US" b="1" dirty="0" smtClean="0"/>
              <a:t>To be able to heal and let go (forgiveness?)</a:t>
            </a:r>
            <a:endParaRPr lang="en-US" b="1" dirty="0"/>
          </a:p>
        </p:txBody>
      </p:sp>
      <p:sp>
        <p:nvSpPr>
          <p:cNvPr id="4" name="Footer Placeholder 3"/>
          <p:cNvSpPr>
            <a:spLocks noGrp="1"/>
          </p:cNvSpPr>
          <p:nvPr>
            <p:ph type="ftr" sz="quarter" idx="11"/>
          </p:nvPr>
        </p:nvSpPr>
        <p:spPr/>
        <p:txBody>
          <a:bodyPr/>
          <a:lstStyle/>
          <a:p>
            <a:r>
              <a:rPr lang="en-US" dirty="0" smtClean="0">
                <a:solidFill>
                  <a:srgbClr val="000000"/>
                </a:solidFill>
              </a:rPr>
              <a:t>© Margaret Thorsborne &amp; Associates 2014</a:t>
            </a:r>
            <a:endParaRPr lang="en-US" dirty="0">
              <a:solidFill>
                <a:srgbClr val="000000"/>
              </a:solidFill>
            </a:endParaRPr>
          </a:p>
        </p:txBody>
      </p:sp>
    </p:spTree>
    <p:extLst>
      <p:ext uri="{BB962C8B-B14F-4D97-AF65-F5344CB8AC3E}">
        <p14:creationId xmlns:p14="http://schemas.microsoft.com/office/powerpoint/2010/main" val="2468821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What do those responsible need?</a:t>
            </a:r>
            <a:endParaRPr lang="en-US" dirty="0">
              <a:latin typeface="+mj-lt"/>
            </a:endParaRPr>
          </a:p>
        </p:txBody>
      </p:sp>
      <p:sp>
        <p:nvSpPr>
          <p:cNvPr id="3" name="Content Placeholder 2"/>
          <p:cNvSpPr>
            <a:spLocks noGrp="1"/>
          </p:cNvSpPr>
          <p:nvPr>
            <p:ph idx="1"/>
          </p:nvPr>
        </p:nvSpPr>
        <p:spPr/>
        <p:txBody>
          <a:bodyPr>
            <a:normAutofit fontScale="92500"/>
          </a:bodyPr>
          <a:lstStyle/>
          <a:p>
            <a:r>
              <a:rPr lang="en-US" dirty="0" smtClean="0"/>
              <a:t>A chance to be able to explain themselves</a:t>
            </a:r>
          </a:p>
          <a:p>
            <a:r>
              <a:rPr lang="en-US" dirty="0" smtClean="0"/>
              <a:t>To be treated with respect</a:t>
            </a:r>
          </a:p>
          <a:p>
            <a:r>
              <a:rPr lang="en-US" dirty="0" smtClean="0"/>
              <a:t>To be reconnected with their community of care</a:t>
            </a:r>
          </a:p>
          <a:p>
            <a:r>
              <a:rPr lang="en-US" dirty="0" smtClean="0"/>
              <a:t>To be relieved of their burden of shame</a:t>
            </a:r>
          </a:p>
          <a:p>
            <a:r>
              <a:rPr lang="en-US" dirty="0" smtClean="0"/>
              <a:t>To be able to participate in deciding what to do</a:t>
            </a:r>
          </a:p>
          <a:p>
            <a:r>
              <a:rPr lang="en-US" dirty="0" smtClean="0"/>
              <a:t>To be able to heal and let go (redemption)</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 Margaret Thorsborne &amp; Associates 2014</a:t>
            </a:r>
            <a:endParaRPr lang="en-US" dirty="0">
              <a:solidFill>
                <a:srgbClr val="000000"/>
              </a:solidFill>
            </a:endParaRPr>
          </a:p>
        </p:txBody>
      </p:sp>
    </p:spTree>
    <p:extLst>
      <p:ext uri="{BB962C8B-B14F-4D97-AF65-F5344CB8AC3E}">
        <p14:creationId xmlns:p14="http://schemas.microsoft.com/office/powerpoint/2010/main" val="418012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27606540"/>
              </p:ext>
            </p:extLst>
          </p:nvPr>
        </p:nvGraphicFramePr>
        <p:xfrm>
          <a:off x="1524000" y="1397000"/>
          <a:ext cx="6096000" cy="3662373"/>
        </p:xfrm>
        <a:graphic>
          <a:graphicData uri="http://schemas.openxmlformats.org/drawingml/2006/table">
            <a:tbl>
              <a:tblPr firstRow="1" bandRow="1">
                <a:tableStyleId>{5C22544A-7EE6-4342-B048-85BDC9FD1C3A}</a:tableStyleId>
              </a:tblPr>
              <a:tblGrid>
                <a:gridCol w="3048000"/>
                <a:gridCol w="3048000"/>
              </a:tblGrid>
              <a:tr h="370653">
                <a:tc>
                  <a:txBody>
                    <a:bodyPr/>
                    <a:lstStyle/>
                    <a:p>
                      <a:r>
                        <a:rPr lang="en-US" sz="1800" b="1" dirty="0" smtClean="0">
                          <a:solidFill>
                            <a:srgbClr val="000000"/>
                          </a:solidFill>
                        </a:rPr>
                        <a:t>Retributive</a:t>
                      </a:r>
                      <a:r>
                        <a:rPr lang="en-US" sz="1800" b="1" baseline="0" dirty="0" smtClean="0">
                          <a:solidFill>
                            <a:srgbClr val="000000"/>
                          </a:solidFill>
                        </a:rPr>
                        <a:t> Justice</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b="1" dirty="0" smtClean="0">
                          <a:solidFill>
                            <a:srgbClr val="000000"/>
                          </a:solidFill>
                        </a:rPr>
                        <a:t>Restorative</a:t>
                      </a:r>
                      <a:r>
                        <a:rPr lang="en-US" sz="1800" b="1" baseline="0" dirty="0" smtClean="0">
                          <a:solidFill>
                            <a:srgbClr val="000000"/>
                          </a:solidFill>
                        </a:rPr>
                        <a:t> Justice</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462996">
                <a:tc>
                  <a:txBody>
                    <a:bodyPr/>
                    <a:lstStyle/>
                    <a:p>
                      <a:r>
                        <a:rPr lang="en-US" sz="1800" b="1" dirty="0" smtClean="0">
                          <a:solidFill>
                            <a:srgbClr val="000000"/>
                          </a:solidFill>
                        </a:rPr>
                        <a:t>Crime and wrongdoing</a:t>
                      </a:r>
                      <a:r>
                        <a:rPr lang="en-US" sz="1800" b="1" baseline="0" dirty="0" smtClean="0">
                          <a:solidFill>
                            <a:srgbClr val="000000"/>
                          </a:solidFill>
                        </a:rPr>
                        <a:t> are violations against the laws/rules:</a:t>
                      </a:r>
                    </a:p>
                    <a:p>
                      <a:r>
                        <a:rPr lang="en-US" sz="1800" b="1" baseline="0" dirty="0" smtClean="0">
                          <a:solidFill>
                            <a:srgbClr val="000000"/>
                          </a:solidFill>
                        </a:rPr>
                        <a:t>What laws/rules have been broken?</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b="1" dirty="0" smtClean="0">
                          <a:solidFill>
                            <a:srgbClr val="000000"/>
                          </a:solidFill>
                        </a:rPr>
                        <a:t>Crime and wrongdoing is a violation of people</a:t>
                      </a:r>
                      <a:r>
                        <a:rPr lang="en-US" sz="1800" b="1" baseline="0" dirty="0" smtClean="0">
                          <a:solidFill>
                            <a:srgbClr val="000000"/>
                          </a:solidFill>
                        </a:rPr>
                        <a:t> and relationships:</a:t>
                      </a:r>
                    </a:p>
                    <a:p>
                      <a:r>
                        <a:rPr lang="en-US" sz="1800" b="1" baseline="0" dirty="0" smtClean="0">
                          <a:solidFill>
                            <a:srgbClr val="000000"/>
                          </a:solidFill>
                        </a:rPr>
                        <a:t>Who has been harmed? In what way?</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914357">
                <a:tc>
                  <a:txBody>
                    <a:bodyPr/>
                    <a:lstStyle/>
                    <a:p>
                      <a:r>
                        <a:rPr lang="en-US" sz="1800" b="1" dirty="0" smtClean="0">
                          <a:solidFill>
                            <a:srgbClr val="000000"/>
                          </a:solidFill>
                        </a:rPr>
                        <a:t>Blame must</a:t>
                      </a:r>
                      <a:r>
                        <a:rPr lang="en-US" sz="1800" b="1" baseline="0" dirty="0" smtClean="0">
                          <a:solidFill>
                            <a:srgbClr val="000000"/>
                          </a:solidFill>
                        </a:rPr>
                        <a:t> be apportioned:</a:t>
                      </a:r>
                    </a:p>
                    <a:p>
                      <a:r>
                        <a:rPr lang="en-US" sz="1800" b="1" baseline="0" dirty="0" smtClean="0">
                          <a:solidFill>
                            <a:srgbClr val="000000"/>
                          </a:solidFill>
                        </a:rPr>
                        <a:t>Who did it?</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b="1" dirty="0" smtClean="0">
                          <a:solidFill>
                            <a:srgbClr val="000000"/>
                          </a:solidFill>
                        </a:rPr>
                        <a:t>Obligations must be recognized:</a:t>
                      </a:r>
                    </a:p>
                    <a:p>
                      <a:r>
                        <a:rPr lang="en-US" sz="1800" b="1" dirty="0" smtClean="0">
                          <a:solidFill>
                            <a:srgbClr val="000000"/>
                          </a:solidFill>
                        </a:rPr>
                        <a:t>Whose are these?</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914357">
                <a:tc>
                  <a:txBody>
                    <a:bodyPr/>
                    <a:lstStyle/>
                    <a:p>
                      <a:r>
                        <a:rPr lang="en-US" sz="1800" b="1" dirty="0" smtClean="0">
                          <a:solidFill>
                            <a:srgbClr val="000000"/>
                          </a:solidFill>
                        </a:rPr>
                        <a:t>Punishment</a:t>
                      </a:r>
                      <a:r>
                        <a:rPr lang="en-US" sz="1800" b="1" baseline="0" dirty="0" smtClean="0">
                          <a:solidFill>
                            <a:srgbClr val="000000"/>
                          </a:solidFill>
                        </a:rPr>
                        <a:t> must be imposed:</a:t>
                      </a:r>
                    </a:p>
                    <a:p>
                      <a:r>
                        <a:rPr lang="en-US" sz="1800" b="1" baseline="0" dirty="0" smtClean="0">
                          <a:solidFill>
                            <a:srgbClr val="000000"/>
                          </a:solidFill>
                        </a:rPr>
                        <a:t>What do they deserve?</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b="1" dirty="0" smtClean="0">
                          <a:solidFill>
                            <a:srgbClr val="000000"/>
                          </a:solidFill>
                        </a:rPr>
                        <a:t>How</a:t>
                      </a:r>
                      <a:r>
                        <a:rPr lang="en-US" sz="1800" b="1" baseline="0" dirty="0" smtClean="0">
                          <a:solidFill>
                            <a:srgbClr val="000000"/>
                          </a:solidFill>
                        </a:rPr>
                        <a:t> can the harm be repaired?</a:t>
                      </a:r>
                      <a:endParaRPr lang="en-US" sz="1800" b="1" dirty="0">
                        <a:solidFill>
                          <a:srgbClr val="000000"/>
                        </a:solidFill>
                      </a:endParaRPr>
                    </a:p>
                  </a:txBody>
                  <a:tcPr marT="45700" marB="457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881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338328"/>
            <a:ext cx="8229600" cy="1252728"/>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dirty="0">
                <a:solidFill>
                  <a:srgbClr val="000000"/>
                </a:solidFill>
                <a:ea typeface="+mj-ea"/>
                <a:cs typeface="+mj-cs"/>
              </a:rPr>
              <a:t>     Building Social Capital</a:t>
            </a:r>
            <a:endParaRPr lang="en-AU" dirty="0">
              <a:solidFill>
                <a:srgbClr val="000000"/>
              </a:solidFill>
              <a:ea typeface="+mj-ea"/>
              <a:cs typeface="+mj-cs"/>
            </a:endParaRPr>
          </a:p>
        </p:txBody>
      </p:sp>
      <p:sp>
        <p:nvSpPr>
          <p:cNvPr id="12390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smtClean="0"/>
              <a:t>© Margaret Thorsborne &amp; Associates 2014</a:t>
            </a:r>
            <a:endParaRPr lang="en-US" sz="1000"/>
          </a:p>
        </p:txBody>
      </p:sp>
      <p:sp>
        <p:nvSpPr>
          <p:cNvPr id="123907" name="Rectangle 3"/>
          <p:cNvSpPr>
            <a:spLocks noChangeArrowheads="1"/>
          </p:cNvSpPr>
          <p:nvPr/>
        </p:nvSpPr>
        <p:spPr bwMode="auto">
          <a:xfrm>
            <a:off x="5257800" y="1752600"/>
            <a:ext cx="2209800" cy="1905000"/>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endParaRPr lang="en-US">
              <a:latin typeface="Times New Roman" charset="0"/>
            </a:endParaRPr>
          </a:p>
          <a:p>
            <a:pPr algn="ctr"/>
            <a:endParaRPr lang="en-US">
              <a:latin typeface="Times New Roman" charset="0"/>
            </a:endParaRPr>
          </a:p>
        </p:txBody>
      </p:sp>
      <p:sp>
        <p:nvSpPr>
          <p:cNvPr id="123908" name="Rectangle 4"/>
          <p:cNvSpPr>
            <a:spLocks noChangeArrowheads="1"/>
          </p:cNvSpPr>
          <p:nvPr/>
        </p:nvSpPr>
        <p:spPr bwMode="auto">
          <a:xfrm>
            <a:off x="5257800" y="3657600"/>
            <a:ext cx="2209800" cy="1828800"/>
          </a:xfrm>
          <a:prstGeom prst="rect">
            <a:avLst/>
          </a:prstGeom>
          <a:solidFill>
            <a:schemeClr val="bg1"/>
          </a:solidFill>
          <a:ln w="9525">
            <a:solidFill>
              <a:schemeClr val="tx1"/>
            </a:solidFill>
            <a:miter lim="800000"/>
            <a:headEnd/>
            <a:tailEnd/>
          </a:ln>
        </p:spPr>
        <p:txBody>
          <a:bodyPr wrap="none" anchor="ctr"/>
          <a:lstStyle/>
          <a:p>
            <a:pPr algn="ctr"/>
            <a:endParaRPr lang="en-US" sz="2800">
              <a:latin typeface="Times New Roman" charset="0"/>
            </a:endParaRPr>
          </a:p>
        </p:txBody>
      </p:sp>
      <p:sp>
        <p:nvSpPr>
          <p:cNvPr id="123909" name="Rectangle 5"/>
          <p:cNvSpPr>
            <a:spLocks noChangeArrowheads="1"/>
          </p:cNvSpPr>
          <p:nvPr/>
        </p:nvSpPr>
        <p:spPr bwMode="auto">
          <a:xfrm>
            <a:off x="3048000" y="3657600"/>
            <a:ext cx="2209800" cy="1828800"/>
          </a:xfrm>
          <a:prstGeom prst="rect">
            <a:avLst/>
          </a:prstGeom>
          <a:solidFill>
            <a:schemeClr val="bg1"/>
          </a:solidFill>
          <a:ln w="9525">
            <a:solidFill>
              <a:schemeClr val="tx1"/>
            </a:solidFill>
            <a:miter lim="800000"/>
            <a:headEnd/>
            <a:tailEnd/>
          </a:ln>
        </p:spPr>
        <p:txBody>
          <a:bodyPr wrap="none" anchor="ctr"/>
          <a:lstStyle/>
          <a:p>
            <a:pPr algn="ctr"/>
            <a:endParaRPr lang="en-US">
              <a:latin typeface="Times New Roman" charset="0"/>
            </a:endParaRPr>
          </a:p>
        </p:txBody>
      </p:sp>
      <p:sp>
        <p:nvSpPr>
          <p:cNvPr id="123910" name="Rectangle 6"/>
          <p:cNvSpPr>
            <a:spLocks noChangeArrowheads="1"/>
          </p:cNvSpPr>
          <p:nvPr/>
        </p:nvSpPr>
        <p:spPr bwMode="auto">
          <a:xfrm>
            <a:off x="3048000" y="1752600"/>
            <a:ext cx="2209800" cy="1905000"/>
          </a:xfrm>
          <a:prstGeom prst="rect">
            <a:avLst/>
          </a:prstGeom>
          <a:solidFill>
            <a:schemeClr val="bg1"/>
          </a:solidFill>
          <a:ln w="9525">
            <a:solidFill>
              <a:schemeClr val="tx1"/>
            </a:solidFill>
            <a:miter lim="800000"/>
            <a:headEnd/>
            <a:tailEnd/>
          </a:ln>
        </p:spPr>
        <p:txBody>
          <a:bodyPr wrap="none" anchor="ctr"/>
          <a:lstStyle/>
          <a:p>
            <a:pPr algn="ctr"/>
            <a:endParaRPr lang="en-US">
              <a:latin typeface="Times New Roman" charset="0"/>
            </a:endParaRPr>
          </a:p>
        </p:txBody>
      </p:sp>
      <p:sp>
        <p:nvSpPr>
          <p:cNvPr id="123911" name="Text Box 7"/>
          <p:cNvSpPr txBox="1">
            <a:spLocks noChangeArrowheads="1"/>
          </p:cNvSpPr>
          <p:nvPr/>
        </p:nvSpPr>
        <p:spPr bwMode="auto">
          <a:xfrm>
            <a:off x="3733800" y="49530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latin typeface="Times New Roman" charset="0"/>
              </a:rPr>
              <a:t>NOT</a:t>
            </a:r>
          </a:p>
        </p:txBody>
      </p:sp>
      <p:sp>
        <p:nvSpPr>
          <p:cNvPr id="123912" name="Text Box 8"/>
          <p:cNvSpPr txBox="1">
            <a:spLocks noChangeArrowheads="1"/>
          </p:cNvSpPr>
          <p:nvPr/>
        </p:nvSpPr>
        <p:spPr bwMode="auto">
          <a:xfrm>
            <a:off x="5943600" y="1752600"/>
            <a:ext cx="879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latin typeface="Times New Roman" charset="0"/>
              </a:rPr>
              <a:t>WITH</a:t>
            </a:r>
          </a:p>
        </p:txBody>
      </p:sp>
      <p:sp>
        <p:nvSpPr>
          <p:cNvPr id="123913" name="Text Box 9"/>
          <p:cNvSpPr txBox="1">
            <a:spLocks noChangeArrowheads="1"/>
          </p:cNvSpPr>
          <p:nvPr/>
        </p:nvSpPr>
        <p:spPr bwMode="auto">
          <a:xfrm>
            <a:off x="3886200" y="17526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latin typeface="Times New Roman" charset="0"/>
              </a:rPr>
              <a:t>TO</a:t>
            </a:r>
            <a:endParaRPr lang="en-US" sz="1800" i="1">
              <a:latin typeface="Times New Roman" charset="0"/>
            </a:endParaRPr>
          </a:p>
        </p:txBody>
      </p:sp>
      <p:sp>
        <p:nvSpPr>
          <p:cNvPr id="123914" name="Text Box 10"/>
          <p:cNvSpPr txBox="1">
            <a:spLocks noChangeArrowheads="1"/>
          </p:cNvSpPr>
          <p:nvPr/>
        </p:nvSpPr>
        <p:spPr bwMode="auto">
          <a:xfrm>
            <a:off x="5943600" y="51054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latin typeface="Times New Roman" charset="0"/>
              </a:rPr>
              <a:t>FOR</a:t>
            </a:r>
          </a:p>
        </p:txBody>
      </p:sp>
      <p:sp>
        <p:nvSpPr>
          <p:cNvPr id="123915" name="Text Box 11"/>
          <p:cNvSpPr txBox="1">
            <a:spLocks noChangeArrowheads="1"/>
          </p:cNvSpPr>
          <p:nvPr/>
        </p:nvSpPr>
        <p:spPr bwMode="auto">
          <a:xfrm>
            <a:off x="6858000" y="6248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rPr>
              <a:t>Blood, 2004 Adapted from Wachtel,T  1999.</a:t>
            </a:r>
          </a:p>
        </p:txBody>
      </p:sp>
      <p:sp>
        <p:nvSpPr>
          <p:cNvPr id="123916" name="Rectangle 12"/>
          <p:cNvSpPr>
            <a:spLocks noChangeArrowheads="1"/>
          </p:cNvSpPr>
          <p:nvPr/>
        </p:nvSpPr>
        <p:spPr bwMode="auto">
          <a:xfrm>
            <a:off x="5715000" y="2438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Times New Roman" charset="0"/>
              </a:rPr>
              <a:t>cooperative</a:t>
            </a:r>
          </a:p>
          <a:p>
            <a:r>
              <a:rPr lang="en-US" dirty="0">
                <a:solidFill>
                  <a:srgbClr val="000000"/>
                </a:solidFill>
                <a:latin typeface="Times New Roman" charset="0"/>
              </a:rPr>
              <a:t>collaborative</a:t>
            </a:r>
          </a:p>
          <a:p>
            <a:r>
              <a:rPr lang="en-US" dirty="0">
                <a:solidFill>
                  <a:srgbClr val="000000"/>
                </a:solidFill>
                <a:latin typeface="Times New Roman" charset="0"/>
              </a:rPr>
              <a:t>problem solving</a:t>
            </a:r>
          </a:p>
          <a:p>
            <a:r>
              <a:rPr lang="en-US" dirty="0">
                <a:solidFill>
                  <a:srgbClr val="000000"/>
                </a:solidFill>
                <a:latin typeface="Times New Roman" charset="0"/>
              </a:rPr>
              <a:t>responsibility</a:t>
            </a:r>
          </a:p>
        </p:txBody>
      </p:sp>
      <p:sp>
        <p:nvSpPr>
          <p:cNvPr id="123917" name="Text Box 13"/>
          <p:cNvSpPr txBox="1">
            <a:spLocks noChangeArrowheads="1"/>
          </p:cNvSpPr>
          <p:nvPr/>
        </p:nvSpPr>
        <p:spPr bwMode="auto">
          <a:xfrm>
            <a:off x="5562600" y="20574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latin typeface="Times New Roman" charset="0"/>
              </a:rPr>
              <a:t>Relational</a:t>
            </a:r>
            <a:endParaRPr lang="en-US" sz="1800">
              <a:solidFill>
                <a:srgbClr val="000000"/>
              </a:solidFill>
              <a:latin typeface="Times New Roman" charset="0"/>
            </a:endParaRPr>
          </a:p>
        </p:txBody>
      </p:sp>
      <p:sp>
        <p:nvSpPr>
          <p:cNvPr id="123918" name="Text Box 14"/>
          <p:cNvSpPr txBox="1">
            <a:spLocks noChangeArrowheads="1"/>
          </p:cNvSpPr>
          <p:nvPr/>
        </p:nvSpPr>
        <p:spPr bwMode="auto">
          <a:xfrm>
            <a:off x="3429000" y="3810000"/>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Times New Roman" charset="0"/>
              </a:rPr>
              <a:t>Neglectful</a:t>
            </a:r>
          </a:p>
        </p:txBody>
      </p:sp>
      <p:sp>
        <p:nvSpPr>
          <p:cNvPr id="123919" name="Text Box 15"/>
          <p:cNvSpPr txBox="1">
            <a:spLocks noChangeArrowheads="1"/>
          </p:cNvSpPr>
          <p:nvPr/>
        </p:nvSpPr>
        <p:spPr bwMode="auto">
          <a:xfrm>
            <a:off x="5562600" y="3810000"/>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Times New Roman" charset="0"/>
              </a:rPr>
              <a:t>Permissive</a:t>
            </a:r>
          </a:p>
        </p:txBody>
      </p:sp>
      <p:sp>
        <p:nvSpPr>
          <p:cNvPr id="123920" name="Text Box 16"/>
          <p:cNvSpPr txBox="1">
            <a:spLocks noChangeArrowheads="1"/>
          </p:cNvSpPr>
          <p:nvPr/>
        </p:nvSpPr>
        <p:spPr bwMode="auto">
          <a:xfrm>
            <a:off x="3505200" y="2590800"/>
            <a:ext cx="1222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Times New Roman" charset="0"/>
              </a:rPr>
              <a:t>authoritarian</a:t>
            </a:r>
          </a:p>
          <a:p>
            <a:pPr eaLnBrk="1" hangingPunct="1"/>
            <a:r>
              <a:rPr lang="en-US" sz="1600">
                <a:latin typeface="Times New Roman" charset="0"/>
              </a:rPr>
              <a:t>stigmatising</a:t>
            </a:r>
          </a:p>
        </p:txBody>
      </p:sp>
      <p:sp>
        <p:nvSpPr>
          <p:cNvPr id="123921" name="Text Box 17"/>
          <p:cNvSpPr txBox="1">
            <a:spLocks noChangeArrowheads="1"/>
          </p:cNvSpPr>
          <p:nvPr/>
        </p:nvSpPr>
        <p:spPr bwMode="auto">
          <a:xfrm>
            <a:off x="3352800" y="2133600"/>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Times New Roman" charset="0"/>
              </a:rPr>
              <a:t>Punitive</a:t>
            </a:r>
          </a:p>
        </p:txBody>
      </p:sp>
      <p:sp>
        <p:nvSpPr>
          <p:cNvPr id="123922" name="Line 18"/>
          <p:cNvSpPr>
            <a:spLocks noChangeShapeType="1"/>
          </p:cNvSpPr>
          <p:nvPr/>
        </p:nvSpPr>
        <p:spPr bwMode="auto">
          <a:xfrm>
            <a:off x="6781800" y="4953000"/>
            <a:ext cx="609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23" name="Line 19"/>
          <p:cNvSpPr>
            <a:spLocks noChangeShapeType="1"/>
          </p:cNvSpPr>
          <p:nvPr/>
        </p:nvSpPr>
        <p:spPr bwMode="auto">
          <a:xfrm rot="-10601112">
            <a:off x="3124200" y="1828800"/>
            <a:ext cx="5334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24" name="Line 20"/>
          <p:cNvSpPr>
            <a:spLocks noChangeShapeType="1"/>
          </p:cNvSpPr>
          <p:nvPr/>
        </p:nvSpPr>
        <p:spPr bwMode="auto">
          <a:xfrm>
            <a:off x="4724400" y="3200400"/>
            <a:ext cx="8382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5" name="Text Box 21"/>
          <p:cNvSpPr txBox="1">
            <a:spLocks noChangeArrowheads="1"/>
          </p:cNvSpPr>
          <p:nvPr/>
        </p:nvSpPr>
        <p:spPr bwMode="auto">
          <a:xfrm>
            <a:off x="5791200" y="4191000"/>
            <a:ext cx="9747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Times New Roman" charset="0"/>
              </a:rPr>
              <a:t>rescuing</a:t>
            </a:r>
          </a:p>
          <a:p>
            <a:pPr eaLnBrk="1" hangingPunct="1"/>
            <a:r>
              <a:rPr lang="en-US" sz="1600">
                <a:latin typeface="Times New Roman" charset="0"/>
              </a:rPr>
              <a:t>excusing</a:t>
            </a:r>
          </a:p>
          <a:p>
            <a:pPr eaLnBrk="1" hangingPunct="1"/>
            <a:r>
              <a:rPr lang="en-US" sz="1600">
                <a:latin typeface="Times New Roman" charset="0"/>
              </a:rPr>
              <a:t>reasoning</a:t>
            </a:r>
          </a:p>
        </p:txBody>
      </p:sp>
      <p:sp>
        <p:nvSpPr>
          <p:cNvPr id="123926" name="Line 22"/>
          <p:cNvSpPr>
            <a:spLocks noChangeShapeType="1"/>
          </p:cNvSpPr>
          <p:nvPr/>
        </p:nvSpPr>
        <p:spPr bwMode="auto">
          <a:xfrm flipV="1">
            <a:off x="2819400" y="2133600"/>
            <a:ext cx="0" cy="358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27" name="Line 23"/>
          <p:cNvSpPr>
            <a:spLocks noChangeShapeType="1"/>
          </p:cNvSpPr>
          <p:nvPr/>
        </p:nvSpPr>
        <p:spPr bwMode="auto">
          <a:xfrm>
            <a:off x="2819400" y="57150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28" name="Text Box 24"/>
          <p:cNvSpPr txBox="1">
            <a:spLocks noChangeArrowheads="1"/>
          </p:cNvSpPr>
          <p:nvPr/>
        </p:nvSpPr>
        <p:spPr bwMode="auto">
          <a:xfrm>
            <a:off x="2286000" y="5562600"/>
            <a:ext cx="46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rPr>
              <a:t>Low</a:t>
            </a:r>
          </a:p>
        </p:txBody>
      </p:sp>
      <p:sp>
        <p:nvSpPr>
          <p:cNvPr id="123929" name="Text Box 25"/>
          <p:cNvSpPr txBox="1">
            <a:spLocks noChangeArrowheads="1"/>
          </p:cNvSpPr>
          <p:nvPr/>
        </p:nvSpPr>
        <p:spPr bwMode="auto">
          <a:xfrm>
            <a:off x="2584450" y="1752600"/>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rPr>
              <a:t>High</a:t>
            </a:r>
          </a:p>
        </p:txBody>
      </p:sp>
      <p:sp>
        <p:nvSpPr>
          <p:cNvPr id="123930" name="Text Box 26"/>
          <p:cNvSpPr txBox="1">
            <a:spLocks noChangeArrowheads="1"/>
          </p:cNvSpPr>
          <p:nvPr/>
        </p:nvSpPr>
        <p:spPr bwMode="auto">
          <a:xfrm>
            <a:off x="7239000" y="5562600"/>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rPr>
              <a:t>High</a:t>
            </a:r>
          </a:p>
        </p:txBody>
      </p:sp>
      <p:sp>
        <p:nvSpPr>
          <p:cNvPr id="123931" name="Text Box 27"/>
          <p:cNvSpPr txBox="1">
            <a:spLocks noChangeArrowheads="1"/>
          </p:cNvSpPr>
          <p:nvPr/>
        </p:nvSpPr>
        <p:spPr bwMode="auto">
          <a:xfrm rot="-5400000">
            <a:off x="1881981" y="3825082"/>
            <a:ext cx="1595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Lucida Sans Unicode" charset="0"/>
              </a:rPr>
              <a:t>Structure/Limits</a:t>
            </a:r>
            <a:endParaRPr lang="en-AU" sz="1600">
              <a:latin typeface="Lucida Sans Unicode" charset="0"/>
            </a:endParaRPr>
          </a:p>
        </p:txBody>
      </p:sp>
      <p:sp>
        <p:nvSpPr>
          <p:cNvPr id="123932" name="Text Box 28"/>
          <p:cNvSpPr txBox="1">
            <a:spLocks noChangeArrowheads="1"/>
          </p:cNvSpPr>
          <p:nvPr/>
        </p:nvSpPr>
        <p:spPr bwMode="auto">
          <a:xfrm>
            <a:off x="4557713" y="56388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Lucida Sans Unicode" charset="0"/>
              </a:rPr>
              <a:t>Support</a:t>
            </a:r>
            <a:endParaRPr lang="en-AU" sz="1600">
              <a:latin typeface="Lucida Sans Unicode" charset="0"/>
            </a:endParaRPr>
          </a:p>
        </p:txBody>
      </p:sp>
    </p:spTree>
    <p:extLst>
      <p:ext uri="{BB962C8B-B14F-4D97-AF65-F5344CB8AC3E}">
        <p14:creationId xmlns:p14="http://schemas.microsoft.com/office/powerpoint/2010/main" val="1878893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smtClean="0">
                <a:solidFill>
                  <a:schemeClr val="tx2"/>
                </a:solidFill>
              </a:rPr>
              <a:t>© Margaret Thorsborne &amp; Associates 2014</a:t>
            </a:r>
            <a:endParaRPr lang="en-US" sz="1000">
              <a:solidFill>
                <a:schemeClr val="tx2"/>
              </a:solidFill>
            </a:endParaRPr>
          </a:p>
        </p:txBody>
      </p:sp>
      <p:graphicFrame>
        <p:nvGraphicFramePr>
          <p:cNvPr id="5" name="Diagram 4"/>
          <p:cNvGraphicFramePr/>
          <p:nvPr>
            <p:extLst>
              <p:ext uri="{D42A27DB-BD31-4B8C-83A1-F6EECF244321}">
                <p14:modId xmlns:p14="http://schemas.microsoft.com/office/powerpoint/2010/main" val="2921379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5955" name="TextBox 5"/>
          <p:cNvSpPr txBox="1">
            <a:spLocks noChangeArrowheads="1"/>
          </p:cNvSpPr>
          <p:nvPr/>
        </p:nvSpPr>
        <p:spPr bwMode="auto">
          <a:xfrm>
            <a:off x="3924300" y="981075"/>
            <a:ext cx="159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DEMANDING</a:t>
            </a:r>
          </a:p>
        </p:txBody>
      </p:sp>
      <p:sp>
        <p:nvSpPr>
          <p:cNvPr id="125956" name="TextBox 6"/>
          <p:cNvSpPr txBox="1">
            <a:spLocks noChangeArrowheads="1"/>
          </p:cNvSpPr>
          <p:nvPr/>
        </p:nvSpPr>
        <p:spPr bwMode="auto">
          <a:xfrm>
            <a:off x="3635375" y="5508625"/>
            <a:ext cx="1928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UNDEMANDING</a:t>
            </a:r>
          </a:p>
        </p:txBody>
      </p:sp>
      <p:sp>
        <p:nvSpPr>
          <p:cNvPr id="125957" name="TextBox 8"/>
          <p:cNvSpPr txBox="1">
            <a:spLocks noChangeArrowheads="1"/>
          </p:cNvSpPr>
          <p:nvPr/>
        </p:nvSpPr>
        <p:spPr bwMode="auto">
          <a:xfrm>
            <a:off x="6659563" y="3284538"/>
            <a:ext cx="90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WARM</a:t>
            </a:r>
          </a:p>
        </p:txBody>
      </p:sp>
      <p:sp>
        <p:nvSpPr>
          <p:cNvPr id="125958" name="TextBox 9"/>
          <p:cNvSpPr txBox="1">
            <a:spLocks noChangeArrowheads="1"/>
          </p:cNvSpPr>
          <p:nvPr/>
        </p:nvSpPr>
        <p:spPr bwMode="auto">
          <a:xfrm>
            <a:off x="1619250" y="3284538"/>
            <a:ext cx="827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COLD</a:t>
            </a:r>
          </a:p>
        </p:txBody>
      </p:sp>
      <p:sp>
        <p:nvSpPr>
          <p:cNvPr id="125959" name="TextBox 1"/>
          <p:cNvSpPr txBox="1">
            <a:spLocks noChangeArrowheads="1"/>
          </p:cNvSpPr>
          <p:nvPr/>
        </p:nvSpPr>
        <p:spPr bwMode="auto">
          <a:xfrm>
            <a:off x="6011863" y="6249988"/>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Maurie Abraham, 2014</a:t>
            </a:r>
          </a:p>
        </p:txBody>
      </p:sp>
    </p:spTree>
    <p:extLst>
      <p:ext uri="{BB962C8B-B14F-4D97-AF65-F5344CB8AC3E}">
        <p14:creationId xmlns:p14="http://schemas.microsoft.com/office/powerpoint/2010/main" val="303942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AU" dirty="0" smtClean="0">
                <a:latin typeface="+mj-lt"/>
                <a:ea typeface="ＭＳ Ｐゴシック" charset="-128"/>
                <a:cs typeface="ＭＳ Ｐゴシック" charset="-128"/>
              </a:rPr>
              <a:t>The Restorative </a:t>
            </a:r>
            <a:r>
              <a:rPr lang="en-AU" dirty="0">
                <a:latin typeface="+mj-lt"/>
                <a:ea typeface="ＭＳ Ｐゴシック" charset="-128"/>
                <a:cs typeface="ＭＳ Ｐゴシック" charset="-128"/>
              </a:rPr>
              <a:t>Process</a:t>
            </a:r>
          </a:p>
        </p:txBody>
      </p:sp>
      <p:sp>
        <p:nvSpPr>
          <p:cNvPr id="67587" name="Rectangle 3"/>
          <p:cNvSpPr>
            <a:spLocks noGrp="1" noChangeArrowheads="1"/>
          </p:cNvSpPr>
          <p:nvPr>
            <p:ph idx="1"/>
          </p:nvPr>
        </p:nvSpPr>
        <p:spPr/>
        <p:txBody>
          <a:bodyPr>
            <a:normAutofit lnSpcReduction="10000"/>
          </a:bodyPr>
          <a:lstStyle/>
          <a:p>
            <a:pPr>
              <a:lnSpc>
                <a:spcPct val="90000"/>
              </a:lnSpc>
            </a:pPr>
            <a:r>
              <a:rPr lang="en-AU" dirty="0" smtClean="0">
                <a:ea typeface="ＭＳ Ｐゴシック" charset="-128"/>
                <a:cs typeface="ＭＳ Ｐゴシック" charset="-128"/>
              </a:rPr>
              <a:t>Those responsible </a:t>
            </a:r>
            <a:r>
              <a:rPr lang="en-AU" dirty="0">
                <a:ea typeface="ＭＳ Ｐゴシック" charset="-128"/>
                <a:cs typeface="ＭＳ Ｐゴシック" charset="-128"/>
              </a:rPr>
              <a:t>tell</a:t>
            </a:r>
            <a:r>
              <a:rPr lang="en-AU" dirty="0" smtClean="0">
                <a:ea typeface="ＭＳ Ｐゴシック" charset="-128"/>
                <a:cs typeface="ＭＳ Ｐゴシック" charset="-128"/>
              </a:rPr>
              <a:t> the story about what </a:t>
            </a:r>
            <a:r>
              <a:rPr lang="en-AU" dirty="0">
                <a:ea typeface="ＭＳ Ｐゴシック" charset="-128"/>
                <a:cs typeface="ＭＳ Ｐゴシック" charset="-128"/>
              </a:rPr>
              <a:t>they did</a:t>
            </a:r>
          </a:p>
          <a:p>
            <a:pPr eaLnBrk="1" hangingPunct="1">
              <a:lnSpc>
                <a:spcPct val="90000"/>
              </a:lnSpc>
            </a:pPr>
            <a:r>
              <a:rPr lang="en-AU" dirty="0">
                <a:ea typeface="ＭＳ Ｐゴシック" charset="-128"/>
                <a:cs typeface="ＭＳ Ｐゴシック" charset="-128"/>
              </a:rPr>
              <a:t>Everyone talks about what impact this has had on them</a:t>
            </a:r>
          </a:p>
          <a:p>
            <a:pPr eaLnBrk="1" hangingPunct="1">
              <a:lnSpc>
                <a:spcPct val="90000"/>
              </a:lnSpc>
            </a:pPr>
            <a:r>
              <a:rPr lang="en-AU" dirty="0">
                <a:ea typeface="ＭＳ Ｐゴシック" charset="-128"/>
                <a:cs typeface="ＭＳ Ｐゴシック" charset="-128"/>
              </a:rPr>
              <a:t>The group reaches a shared understanding of the harm that has been done</a:t>
            </a:r>
          </a:p>
          <a:p>
            <a:pPr eaLnBrk="1" hangingPunct="1">
              <a:lnSpc>
                <a:spcPct val="90000"/>
              </a:lnSpc>
            </a:pPr>
            <a:r>
              <a:rPr lang="en-AU" dirty="0">
                <a:ea typeface="ＭＳ Ｐゴシック" charset="-128"/>
                <a:cs typeface="ＭＳ Ｐゴシック" charset="-128"/>
              </a:rPr>
              <a:t>The group negotiates an agreement about how to repair the damage and minimise further harm</a:t>
            </a:r>
          </a:p>
        </p:txBody>
      </p:sp>
      <p:sp>
        <p:nvSpPr>
          <p:cNvPr id="110594" name="Footer Placeholder 4"/>
          <p:cNvSpPr>
            <a:spLocks noGrp="1"/>
          </p:cNvSpPr>
          <p:nvPr>
            <p:ph type="ftr" sz="quarter" idx="11"/>
          </p:nvPr>
        </p:nvSpPr>
        <p:spPr>
          <a:noFill/>
        </p:spPr>
        <p:txBody>
          <a:bodyPr/>
          <a:lstStyle/>
          <a:p>
            <a:r>
              <a:rPr lang="en-US" dirty="0" smtClean="0">
                <a:solidFill>
                  <a:srgbClr val="000000"/>
                </a:solidFill>
              </a:rPr>
              <a:t>© Margaret Thorsborne &amp; Associates 2011</a:t>
            </a:r>
          </a:p>
        </p:txBody>
      </p:sp>
    </p:spTree>
    <p:extLst>
      <p:ext uri="{BB962C8B-B14F-4D97-AF65-F5344CB8AC3E}">
        <p14:creationId xmlns:p14="http://schemas.microsoft.com/office/powerpoint/2010/main" val="25307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F91A8639BEAD47940900568EBD6BCE" ma:contentTypeVersion="1" ma:contentTypeDescription="Create a new document." ma:contentTypeScope="" ma:versionID="f0f0f826f9ad1f78729cae6f7a05eaa0">
  <xsd:schema xmlns:xsd="http://www.w3.org/2001/XMLSchema" xmlns:xs="http://www.w3.org/2001/XMLSchema" xmlns:p="http://schemas.microsoft.com/office/2006/metadata/properties" xmlns:ns1="http://schemas.microsoft.com/sharepoint/v3" targetNamespace="http://schemas.microsoft.com/office/2006/metadata/properties" ma:root="true" ma:fieldsID="ea0b4376b0eaa88f6ea1320605b5b29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1675B2D-BDF4-46CC-90E4-DE2411F5267B}"/>
</file>

<file path=customXml/itemProps2.xml><?xml version="1.0" encoding="utf-8"?>
<ds:datastoreItem xmlns:ds="http://schemas.openxmlformats.org/officeDocument/2006/customXml" ds:itemID="{736232DB-B7A0-4333-B6F0-58DA5C7F7DAC}"/>
</file>

<file path=customXml/itemProps3.xml><?xml version="1.0" encoding="utf-8"?>
<ds:datastoreItem xmlns:ds="http://schemas.openxmlformats.org/officeDocument/2006/customXml" ds:itemID="{E27D894D-A3AA-46DB-9797-185838C11FAC}"/>
</file>

<file path=docProps/app.xml><?xml version="1.0" encoding="utf-8"?>
<Properties xmlns="http://schemas.openxmlformats.org/officeDocument/2006/extended-properties" xmlns:vt="http://schemas.openxmlformats.org/officeDocument/2006/docPropsVTypes">
  <Template>Infusion.thmx</Template>
  <TotalTime>422</TotalTime>
  <Words>2048</Words>
  <Application>Microsoft Office PowerPoint</Application>
  <PresentationFormat>On-screen Show (4:3)</PresentationFormat>
  <Paragraphs>376</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Infusion</vt:lpstr>
      <vt:lpstr>Healing the harm: The power of process and dialogue</vt:lpstr>
      <vt:lpstr>Workshop outcomes</vt:lpstr>
      <vt:lpstr>Relational harm</vt:lpstr>
      <vt:lpstr>What do those harmed need?</vt:lpstr>
      <vt:lpstr>What do those responsible need?</vt:lpstr>
      <vt:lpstr>PowerPoint Presentation</vt:lpstr>
      <vt:lpstr>     Building Social Capital</vt:lpstr>
      <vt:lpstr>PowerPoint Presentation</vt:lpstr>
      <vt:lpstr>The Restorative Process</vt:lpstr>
      <vt:lpstr>The restorative dialogue: Person responsible</vt:lpstr>
      <vt:lpstr>That “thinking” question</vt:lpstr>
      <vt:lpstr>The restorative dialogue: Person harmed</vt:lpstr>
      <vt:lpstr>The restorative dialogue: Victim supporters</vt:lpstr>
      <vt:lpstr>The restorative dialogue: Wrongdoer supporters</vt:lpstr>
      <vt:lpstr>Regarding those harmed</vt:lpstr>
      <vt:lpstr>Biology of Emotion Affect system</vt:lpstr>
      <vt:lpstr>PowerPoint Presentation</vt:lpstr>
      <vt:lpstr>Affects come in three flavors </vt:lpstr>
      <vt:lpstr>Affects</vt:lpstr>
      <vt:lpstr>Affect and motivation</vt:lpstr>
      <vt:lpstr>The Affect System</vt:lpstr>
      <vt:lpstr>Partial list of shame-based emotions</vt:lpstr>
      <vt:lpstr>The Central Blueprint </vt:lpstr>
      <vt:lpstr>Interpersonal &amp; Group Dynamics</vt:lpstr>
      <vt:lpstr>The Central Blueprint</vt:lpstr>
      <vt:lpstr>What is Emotional Harm?</vt:lpstr>
      <vt:lpstr>What is the effect of Harm?</vt:lpstr>
      <vt:lpstr>PowerPoint Presentation</vt:lpstr>
      <vt:lpstr>PowerPoint Presentation</vt:lpstr>
      <vt:lpstr>Defensive Responses to Shame  </vt:lpstr>
      <vt:lpstr>     Defending against shame      </vt:lpstr>
      <vt:lpstr>PowerPoint Presentation</vt:lpstr>
      <vt:lpstr>How can restorative processes help?</vt:lpstr>
      <vt:lpstr>Trauma Informed Principles (TIP)</vt:lpstr>
      <vt:lpstr>Challenges for Practitioners</vt:lpstr>
      <vt:lpstr>PowerPoint Presentation</vt:lpstr>
      <vt:lpstr>PowerPoint Presentation</vt:lpstr>
    </vt:vector>
  </TitlesOfParts>
  <Company>tja(QLD)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harm</dc:title>
  <dc:creator>margaret thorsborne</dc:creator>
  <cp:lastModifiedBy>LVezzuto</cp:lastModifiedBy>
  <cp:revision>30</cp:revision>
  <dcterms:created xsi:type="dcterms:W3CDTF">2014-07-20T13:32:20Z</dcterms:created>
  <dcterms:modified xsi:type="dcterms:W3CDTF">2014-11-12T16:52:41Z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0x010100B5F91A8639BEAD47940900568EBD6BCE</vt:lpwstr>
  </property>
  <property fmtid="{D5CDD505-2E9C-101B-9397-08002B2CF9AE}" pid="3" name="Order">
    <vt:r8>18600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