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  <p:sldMasterId id="2147484039" r:id="rId2"/>
  </p:sldMasterIdLst>
  <p:notesMasterIdLst>
    <p:notesMasterId r:id="rId36"/>
  </p:notesMasterIdLst>
  <p:handoutMasterIdLst>
    <p:handoutMasterId r:id="rId37"/>
  </p:handoutMasterIdLst>
  <p:sldIdLst>
    <p:sldId id="376" r:id="rId3"/>
    <p:sldId id="410" r:id="rId4"/>
    <p:sldId id="411" r:id="rId5"/>
    <p:sldId id="414" r:id="rId6"/>
    <p:sldId id="415" r:id="rId7"/>
    <p:sldId id="421" r:id="rId8"/>
    <p:sldId id="422" r:id="rId9"/>
    <p:sldId id="420" r:id="rId10"/>
    <p:sldId id="424" r:id="rId11"/>
    <p:sldId id="425" r:id="rId12"/>
    <p:sldId id="452" r:id="rId13"/>
    <p:sldId id="418" r:id="rId14"/>
    <p:sldId id="419" r:id="rId15"/>
    <p:sldId id="474" r:id="rId16"/>
    <p:sldId id="412" r:id="rId17"/>
    <p:sldId id="475" r:id="rId18"/>
    <p:sldId id="473" r:id="rId19"/>
    <p:sldId id="476" r:id="rId20"/>
    <p:sldId id="439" r:id="rId21"/>
    <p:sldId id="471" r:id="rId22"/>
    <p:sldId id="477" r:id="rId23"/>
    <p:sldId id="478" r:id="rId24"/>
    <p:sldId id="479" r:id="rId25"/>
    <p:sldId id="480" r:id="rId26"/>
    <p:sldId id="436" r:id="rId27"/>
    <p:sldId id="454" r:id="rId28"/>
    <p:sldId id="441" r:id="rId29"/>
    <p:sldId id="455" r:id="rId30"/>
    <p:sldId id="466" r:id="rId31"/>
    <p:sldId id="467" r:id="rId32"/>
    <p:sldId id="468" r:id="rId33"/>
    <p:sldId id="465" r:id="rId34"/>
    <p:sldId id="456" r:id="rId35"/>
  </p:sldIdLst>
  <p:sldSz cx="9144000" cy="6858000" type="screen4x3"/>
  <p:notesSz cx="6950075" cy="9236075"/>
  <p:custDataLst>
    <p:tags r:id="rId3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D2A000"/>
    <a:srgbClr val="000000"/>
    <a:srgbClr val="FF0000"/>
    <a:srgbClr val="AFBD22"/>
    <a:srgbClr val="D7A9C2"/>
    <a:srgbClr val="EEDAE5"/>
    <a:srgbClr val="5C2A47"/>
    <a:srgbClr val="660033"/>
    <a:srgbClr val="3F1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717" autoAdjust="0"/>
  </p:normalViewPr>
  <p:slideViewPr>
    <p:cSldViewPr snapToGrid="0">
      <p:cViewPr>
        <p:scale>
          <a:sx n="75" d="100"/>
          <a:sy n="75" d="100"/>
        </p:scale>
        <p:origin x="-2670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56869CF-DA25-466F-8286-A08410FEBA70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0E1DB45-276B-454F-9AD1-B9FC8F5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819DF5E-C73C-4B57-92B5-D26CAD816594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11C130F-30FD-4EB7-B5AC-D12642941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00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7D3A-AA95-444A-A796-B5339802DB3C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19D5-E1DD-48A2-8538-C0741986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6792-A969-4212-BB0E-4A49C26A3E04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29F9-EE50-4B0F-BE77-CDE92ED6E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9A8E-C6EB-4B4F-A07C-C9DF2D060517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FF0D-ABB2-4EDB-A39C-4E90DFAD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54CC5-47DA-4E4C-BF71-3F7935182B29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AA50-85A6-443B-B29E-88CF8A04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47BE-F29F-46AA-A5EB-DA72E83F2C01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02A4-D4AF-47C8-B6C3-B29A3A720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4C67-67E5-4248-9A1A-DD9671D0059E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DB2-7F59-411D-89B1-0483AEE16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305A5-8564-4776-A5AC-892BB22C63D6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1060-0514-4AE6-A88F-9662D234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0F0B-0656-4C05-B29C-7CDF7EBED2F9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1C04-D38D-4FCC-852D-6E1D42C34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7BAB-785D-4C94-9D63-E98DBAB37291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D9D9-AFEE-407B-A6FB-3F32E8F1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AE64-512B-413F-83FF-15821195EEB2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6E49-95E3-47DA-8CEE-16F978FC9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1287-82AC-4697-9111-729BCA27C823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9CA9-5F64-4168-827B-761582D89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1" name="Picture 6" descr="Logo_purp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4900" y="0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4B253F"/>
          </a:solidFill>
          <a:latin typeface="NewsGoth B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EE56FA3-AABD-410E-9E07-0B83273D686A}" type="datetime1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CE15C04-DE20-4F4A-AC0B-EE4172D58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6" name="Picture 8" descr="Logo_purp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4900" y="0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703263" y="2667000"/>
            <a:ext cx="821213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A Coming Revolution in CEQA and Sustainable Community Planning: What School Districts Need to Know</a:t>
            </a:r>
          </a:p>
          <a:p>
            <a:pPr eaLnBrk="0" hangingPunct="0">
              <a:spcBef>
                <a:spcPct val="0"/>
              </a:spcBef>
            </a:pPr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800" b="1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Dwayne Mears</a:t>
            </a:r>
          </a:p>
          <a:p>
            <a:pPr eaLnBrk="0" hangingPunct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The Planning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</a:rPr>
              <a:t>Center|DC&amp;E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Orange County Department of Education</a:t>
            </a:r>
          </a:p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June 13, 2012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6056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Proposed CEQA </a:t>
            </a:r>
            <a:r>
              <a:rPr lang="en-US" sz="2000" b="1" dirty="0">
                <a:solidFill>
                  <a:schemeClr val="tx1"/>
                </a:solidFill>
                <a:latin typeface="NewsGoth BT" pitchFamily="34" charset="0"/>
              </a:rPr>
              <a:t>Guidelines – Performance Standards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477838" y="1793875"/>
            <a:ext cx="7358062" cy="47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Additional Eligibility Standards for Schools 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1.	Elementary Schools</a:t>
            </a:r>
          </a:p>
          <a:p>
            <a:pPr lvl="2"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Located within 1 mile of 50% of projected student population</a:t>
            </a:r>
          </a:p>
          <a:p>
            <a:pPr lvl="2"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2.	Middle and High Schools</a:t>
            </a:r>
          </a:p>
          <a:p>
            <a:pPr lvl="2"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Located within 2 miles of 50% of projected student population</a:t>
            </a:r>
          </a:p>
          <a:p>
            <a:pPr marL="914400" lvl="2" indent="0"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OR</a:t>
            </a:r>
          </a:p>
          <a:p>
            <a:pPr marL="457200" lvl="1" indent="0"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3.</a:t>
            </a: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School is located within ½-mile of existing major transit 	stop or high quality transit corridor with bus service every 15 	minutes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2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6135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Proposed CEQA Guidelines – Performance Standards 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477838" y="1793875"/>
            <a:ext cx="7358062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Additional Eligibility Standards for Schools (</a:t>
            </a:r>
            <a:r>
              <a:rPr lang="en-US" sz="2400" dirty="0" err="1" smtClean="0">
                <a:solidFill>
                  <a:srgbClr val="000000"/>
                </a:solidFill>
              </a:rPr>
              <a:t>con’t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Schools must provide parking/storage for bikes/scooters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Must comply with Ed. Code Sections 17213, 17213.1 and 17213.2    (nothing new here for state-funded schools)</a:t>
            </a:r>
          </a:p>
        </p:txBody>
      </p:sp>
    </p:spTree>
    <p:extLst>
      <p:ext uri="{BB962C8B-B14F-4D97-AF65-F5344CB8AC3E}">
        <p14:creationId xmlns:p14="http://schemas.microsoft.com/office/powerpoint/2010/main" val="9511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5405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New Checklist for “Infill Projects”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477838" y="1793875"/>
            <a:ext cx="735806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24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20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500" y="1890713"/>
            <a:ext cx="8750300" cy="3924635"/>
            <a:chOff x="310584" y="2197100"/>
            <a:chExt cx="8494713" cy="381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584" y="2197100"/>
              <a:ext cx="8494713" cy="208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584" y="4127500"/>
              <a:ext cx="8494713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989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5405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New Checklist for “Infill Projects”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77838" y="1792224"/>
            <a:ext cx="7358062" cy="477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Prior Plan-Level EIR</a:t>
            </a: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Was school project’s effects addressed in EIR?</a:t>
            </a: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Are effects more significant than in EIR?</a:t>
            </a: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Exempt if answers are 1: yes; 2: no</a:t>
            </a: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Even where effect not addressed or addressed but more significant:</a:t>
            </a: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Exemption possible if uniformly applicable development standards/policies would “substantially mitigate” effect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64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3961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Streamlined “Infill EIR” 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77838" y="1793875"/>
            <a:ext cx="7358062" cy="376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If EIR required for Infill Projects, streamlining still available:</a:t>
            </a:r>
          </a:p>
          <a:p>
            <a:pPr marL="342900" indent="-342900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125000"/>
              </a:lnSpc>
              <a:spcBef>
                <a:spcPct val="3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Focus on new issues</a:t>
            </a:r>
          </a:p>
          <a:p>
            <a:pPr marL="914400" lvl="1" indent="-457200">
              <a:lnSpc>
                <a:spcPct val="125000"/>
              </a:lnSpc>
              <a:spcBef>
                <a:spcPct val="3000"/>
              </a:spcBef>
              <a:buFontTx/>
              <a:buAutoNum type="arabicPeriod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125000"/>
              </a:lnSpc>
              <a:spcBef>
                <a:spcPct val="3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EIR need not review alternative locations, densities or building intensities</a:t>
            </a:r>
          </a:p>
          <a:p>
            <a:pPr marL="342900" indent="-342900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2.  EIR need not review growth inducing </a:t>
            </a:r>
            <a:r>
              <a:rPr lang="en-US" sz="2000" dirty="0" smtClean="0">
                <a:solidFill>
                  <a:srgbClr val="000000"/>
                </a:solidFill>
              </a:rPr>
              <a:t>impacts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6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2683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Some Questions</a:t>
            </a:r>
            <a:endParaRPr lang="en-US" sz="28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7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How is consistency with SCS determined?</a:t>
            </a:r>
          </a:p>
          <a:p>
            <a:pPr marL="796925" lvl="1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If school is allowed use in GP/Zone?</a:t>
            </a:r>
          </a:p>
          <a:p>
            <a:pPr marL="796925" lvl="1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Guidelines specify use, density, building intensity, policies</a:t>
            </a:r>
          </a:p>
          <a:p>
            <a:pPr marL="796925" lvl="1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But many school buildings exceed height limits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No minimum size required of renewable energy?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How is “where feasible” defined in this context?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Compliance with ECS 17213 (part B for ¼ mile and 500 feet findings even if not preparing a ND or EIR?)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Compliance with ECS 17213.1&amp;2 (require DTSC even if not state funded?)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3788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Some Questions (</a:t>
            </a:r>
            <a:r>
              <a:rPr lang="en-US" sz="2800" b="1" dirty="0" err="1" smtClean="0">
                <a:solidFill>
                  <a:schemeClr val="tx1"/>
                </a:solidFill>
                <a:latin typeface="NewsGoth BT" pitchFamily="34" charset="0"/>
              </a:rPr>
              <a:t>con’t</a:t>
            </a: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7070725" cy="48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</a:rPr>
              <a:t>How to measure projected “student </a:t>
            </a:r>
            <a:r>
              <a:rPr lang="en-US" sz="2000" b="1" dirty="0" smtClean="0">
                <a:solidFill>
                  <a:srgbClr val="000000"/>
                </a:solidFill>
              </a:rPr>
              <a:t>population”</a:t>
            </a:r>
          </a:p>
          <a:p>
            <a:pPr marL="796925" lvl="1" indent="-339725">
              <a:lnSpc>
                <a:spcPct val="125000"/>
              </a:lnSpc>
              <a:spcBef>
                <a:spcPct val="3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Within </a:t>
            </a:r>
            <a:r>
              <a:rPr lang="en-US" sz="1600" dirty="0">
                <a:solidFill>
                  <a:srgbClr val="000000"/>
                </a:solidFill>
              </a:rPr>
              <a:t>attendance area? (official attendance boundaries are often not </a:t>
            </a:r>
            <a:r>
              <a:rPr lang="en-US" sz="1600" dirty="0" smtClean="0">
                <a:solidFill>
                  <a:srgbClr val="000000"/>
                </a:solidFill>
              </a:rPr>
              <a:t>established </a:t>
            </a:r>
            <a:r>
              <a:rPr lang="en-US" sz="1600" dirty="0">
                <a:solidFill>
                  <a:srgbClr val="000000"/>
                </a:solidFill>
              </a:rPr>
              <a:t>until after CEQA process is </a:t>
            </a:r>
            <a:r>
              <a:rPr lang="en-US" sz="1600" dirty="0" smtClean="0">
                <a:solidFill>
                  <a:srgbClr val="000000"/>
                </a:solidFill>
              </a:rPr>
              <a:t>complete)</a:t>
            </a:r>
          </a:p>
          <a:p>
            <a:pPr marL="796925" lvl="1" indent="-339725">
              <a:lnSpc>
                <a:spcPct val="125000"/>
              </a:lnSpc>
              <a:spcBef>
                <a:spcPct val="3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What </a:t>
            </a:r>
            <a:r>
              <a:rPr lang="en-US" sz="1600" dirty="0">
                <a:solidFill>
                  <a:srgbClr val="000000"/>
                </a:solidFill>
              </a:rPr>
              <a:t>about charters, magnets without </a:t>
            </a:r>
            <a:r>
              <a:rPr lang="en-US" sz="1600" dirty="0" smtClean="0">
                <a:solidFill>
                  <a:srgbClr val="000000"/>
                </a:solidFill>
              </a:rPr>
              <a:t>boundaries?</a:t>
            </a:r>
          </a:p>
          <a:p>
            <a:pPr marL="796925" lvl="1" indent="-339725">
              <a:lnSpc>
                <a:spcPct val="125000"/>
              </a:lnSpc>
              <a:spcBef>
                <a:spcPct val="3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New </a:t>
            </a:r>
            <a:r>
              <a:rPr lang="en-US" sz="1600" dirty="0">
                <a:solidFill>
                  <a:srgbClr val="000000"/>
                </a:solidFill>
              </a:rPr>
              <a:t>schools are often phased.  Is it based on opening, ultimate 	</a:t>
            </a:r>
            <a:r>
              <a:rPr lang="en-US" sz="1600" dirty="0" err="1">
                <a:solidFill>
                  <a:srgbClr val="000000"/>
                </a:solidFill>
              </a:rPr>
              <a:t>buildout</a:t>
            </a:r>
            <a:r>
              <a:rPr lang="en-US" sz="1600" dirty="0">
                <a:solidFill>
                  <a:srgbClr val="000000"/>
                </a:solidFill>
              </a:rPr>
              <a:t>, or other projected enrollment?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</a:rPr>
              <a:t>How is distance measured? 	</a:t>
            </a:r>
          </a:p>
          <a:p>
            <a:pPr marL="742950" lvl="1" indent="-285750">
              <a:lnSpc>
                <a:spcPct val="125000"/>
              </a:lnSpc>
              <a:spcBef>
                <a:spcPct val="3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en-US" sz="1600" dirty="0">
                <a:solidFill>
                  <a:srgbClr val="000000"/>
                </a:solidFill>
              </a:rPr>
              <a:t>Pedestrian miles” was deleted; now as crow flies from perimeter? </a:t>
            </a:r>
          </a:p>
          <a:p>
            <a:pPr marL="742950" lvl="1" indent="-285750">
              <a:lnSpc>
                <a:spcPct val="125000"/>
              </a:lnSpc>
              <a:spcBef>
                <a:spcPct val="3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What </a:t>
            </a:r>
            <a:r>
              <a:rPr lang="en-US" sz="1600" dirty="0">
                <a:solidFill>
                  <a:srgbClr val="000000"/>
                </a:solidFill>
              </a:rPr>
              <a:t>if K-8, K-12?  Prorate distances?</a:t>
            </a:r>
          </a:p>
          <a:p>
            <a:pPr marL="742950" lvl="1" indent="-285750">
              <a:lnSpc>
                <a:spcPct val="125000"/>
              </a:lnSpc>
              <a:spcBef>
                <a:spcPct val="3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Suggested </a:t>
            </a:r>
            <a:r>
              <a:rPr lang="en-US" sz="1600" dirty="0">
                <a:solidFill>
                  <a:srgbClr val="000000"/>
                </a:solidFill>
              </a:rPr>
              <a:t>Appendix N: “attach map and methodology”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</a:rPr>
              <a:t>Bikes &amp; scooters parking &amp; storage? </a:t>
            </a:r>
          </a:p>
          <a:p>
            <a:pPr marL="742950" lvl="1" indent="-285750">
              <a:lnSpc>
                <a:spcPct val="125000"/>
              </a:lnSpc>
              <a:spcBef>
                <a:spcPct val="3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Both </a:t>
            </a:r>
            <a:r>
              <a:rPr lang="en-US" sz="1600" dirty="0">
                <a:solidFill>
                  <a:srgbClr val="000000"/>
                </a:solidFill>
              </a:rPr>
              <a:t>bikes and scooters?  What about skateboards?</a:t>
            </a:r>
          </a:p>
          <a:p>
            <a:pPr marL="742950" lvl="1" indent="-285750">
              <a:lnSpc>
                <a:spcPct val="125000"/>
              </a:lnSpc>
              <a:spcBef>
                <a:spcPct val="3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What </a:t>
            </a:r>
            <a:r>
              <a:rPr lang="en-US" sz="1600" dirty="0">
                <a:solidFill>
                  <a:srgbClr val="000000"/>
                </a:solidFill>
              </a:rPr>
              <a:t>capacity? What constitutes storage? </a:t>
            </a:r>
          </a:p>
        </p:txBody>
      </p:sp>
    </p:spTree>
    <p:extLst>
      <p:ext uri="{BB962C8B-B14F-4D97-AF65-F5344CB8AC3E}">
        <p14:creationId xmlns:p14="http://schemas.microsoft.com/office/powerpoint/2010/main" val="83767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2779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What to Do Now</a:t>
            </a:r>
            <a:endParaRPr lang="en-US" sz="28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3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Review general plan/zone designations of school sites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Look for consistency with use, density, building intensity, policies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Monitor updates to your city’s general plan – seek to build consistency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Determine if school sites were previously exempted from local zoning</a:t>
            </a:r>
          </a:p>
        </p:txBody>
      </p:sp>
    </p:spTree>
    <p:extLst>
      <p:ext uri="{BB962C8B-B14F-4D97-AF65-F5344CB8AC3E}">
        <p14:creationId xmlns:p14="http://schemas.microsoft.com/office/powerpoint/2010/main" val="3605420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3884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What to Do Now (</a:t>
            </a:r>
            <a:r>
              <a:rPr lang="en-US" sz="2800" b="1" dirty="0" err="1" smtClean="0">
                <a:solidFill>
                  <a:schemeClr val="tx1"/>
                </a:solidFill>
                <a:latin typeface="NewsGoth BT" pitchFamily="34" charset="0"/>
              </a:rPr>
              <a:t>con’t</a:t>
            </a: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32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Consider creating “uniformly applicable development policies or standards”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Check with your city to see if you can benefit from their efforts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Work with C.A.S.H. to develop a model set of standards?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60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7043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NewsGoth BT" pitchFamily="34" charset="0"/>
              </a:rPr>
              <a:t>Orange County’s Sustainable Communities Strategy</a:t>
            </a:r>
            <a:endParaRPr lang="en-US" sz="24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47720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Orange County SCS Adopted June 2012 by OCTA and OCCOG and SCAG incorporated OC SCS into Draft 2012 Regional RTP/SCS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Goal is reduction of GHGs from cars and light trucks  to achieve targets set by Air Resources Board for 2020 &amp; 2035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SB375 established incentives for compliance (transportation funding and CEQA streamlining for consistent infill projects)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SCS implementation is primarily up to city/county planning/zoning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148" y="1629292"/>
            <a:ext cx="3485803" cy="52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7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We haven’t seen this much CEQA action – legislatively or by the courts in a long time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Legislative action tends to come during recessions – a call to “streamline” CEQA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Development and business interests believe CEQA is too cumbersome and hurts the California economy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Many believe it could be improved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Previous streamlining efforts have failed, but maybe this time?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749808"/>
            <a:ext cx="4200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Initial Observations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57150"/>
            <a:ext cx="9423400" cy="70675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562600"/>
            <a:ext cx="8229600" cy="1143000"/>
          </a:xfrm>
          <a:prstGeom prst="rect">
            <a:avLst/>
          </a:prstGeom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  <a:cs typeface="+mn-cs"/>
              </a:rPr>
              <a:t>Orange County</a:t>
            </a:r>
            <a:endParaRPr lang="en-US" sz="4800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Rockwel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3498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Orange County’s SCS</a:t>
            </a:r>
            <a:endParaRPr lang="en-US" sz="28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Does the SCS land use /transit strategy put existing or future schools at risk?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New transit facilities/or increased use of traffic corridors near schools and resulting hazards/exposures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Regional benefits (GHG reduction) vs. local impacts (air toxics)?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Greater competition for land? Higher costs, greater difficulty in finding land for schools in urban areas?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Increased opposition from industry (restrictions in use/expansion) and cities (revenue concerns)</a:t>
            </a:r>
          </a:p>
        </p:txBody>
      </p:sp>
    </p:spTree>
    <p:extLst>
      <p:ext uri="{BB962C8B-B14F-4D97-AF65-F5344CB8AC3E}">
        <p14:creationId xmlns:p14="http://schemas.microsoft.com/office/powerpoint/2010/main" val="96017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6479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What About Streamlining under SB375?</a:t>
            </a:r>
            <a:endParaRPr lang="en-US" sz="28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SB375 also allows certain qualifying projects to be </a:t>
            </a:r>
            <a:r>
              <a:rPr lang="en-US" sz="2000" u="sng" dirty="0">
                <a:solidFill>
                  <a:srgbClr val="000000"/>
                </a:solidFill>
                <a:latin typeface="Arial"/>
              </a:rPr>
              <a:t>exempt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from CEQA, or to use streamlined documents (limited SC Environmental Assessment or EIR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School might qualify as part of: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     - </a:t>
            </a:r>
            <a:r>
              <a:rPr lang="en-US" sz="2000" u="sng" dirty="0" smtClean="0">
                <a:solidFill>
                  <a:srgbClr val="000000"/>
                </a:solidFill>
                <a:latin typeface="Arial"/>
              </a:rPr>
              <a:t>Transit Priority Projects (TPP): 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	-at least 50% residential, at least 20 units/acre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-within ½ mile of major transit stop/corridor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	-no more than 8 acres, 200 residential 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       Mixed Use Project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-at least 75% residential or a TPP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Our opinion: the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req’ts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to qualify aren’t worth the effort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182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457200" y="392182"/>
            <a:ext cx="4974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NewsGoth BT" pitchFamily="34" charset="0"/>
              </a:rPr>
              <a:t>Coming Revolution in </a:t>
            </a: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CEQA &amp; Sustainable 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Community Planning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23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 Planning </a:t>
            </a:r>
            <a:r>
              <a:rPr lang="en-US" sz="2000" dirty="0" err="1" smtClean="0">
                <a:solidFill>
                  <a:srgbClr val="000000"/>
                </a:solidFill>
              </a:rPr>
              <a:t>Center|DC&amp;E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Dwayne Mears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</a:rPr>
              <a:t>dmears@planningcenter.com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714.966.9220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More info on SB226:  ceres.ca.gov/guidelines-sb226/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457200" y="1068388"/>
            <a:ext cx="13003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Contact Info</a:t>
            </a:r>
            <a:endParaRPr lang="en-US" sz="1600" dirty="0">
              <a:solidFill>
                <a:schemeClr val="tx1"/>
              </a:solidFill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22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301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Questions and Comments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3966"/>
            <a:ext cx="9152312" cy="52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66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4607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Conflicting Case Law on CEQA Baseline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85775" y="1068388"/>
            <a:ext cx="4187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Sunnyvale I and II, Neighbors for Smart Rail</a:t>
            </a:r>
            <a:endParaRPr lang="en-US" sz="1600" dirty="0">
              <a:solidFill>
                <a:schemeClr val="tx1"/>
              </a:solidFill>
              <a:latin typeface="Swis721 B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2900"/>
            <a:ext cx="9144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142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NewsGoth BT" pitchFamily="34" charset="0"/>
              </a:rPr>
              <a:t>CASE LAW</a:t>
            </a: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485775" y="1752600"/>
            <a:ext cx="7358063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EIR violated CEQA by comparing traffic conditions in 2010 against hypothetical 2020 baseline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Many traffic studies have violated this concept: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Projects take years to complete, so there’s reason to look into to future 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Forecast future road improvements &amp; other changes and include in baseline 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Completion of such improvements is uncertain and reduces ability to discern real impacts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Court rejected this often-used approach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457200" y="1068388"/>
            <a:ext cx="5448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Swis721 BT" pitchFamily="34" charset="0"/>
              </a:rPr>
              <a:t>Sunnyvale West Neighborhood v. City of Sunnyvale, 2011</a:t>
            </a:r>
          </a:p>
        </p:txBody>
      </p:sp>
    </p:spTree>
    <p:extLst>
      <p:ext uri="{BB962C8B-B14F-4D97-AF65-F5344CB8AC3E}">
        <p14:creationId xmlns:p14="http://schemas.microsoft.com/office/powerpoint/2010/main" val="367953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4607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Conflicting Case Law on CEQA Baseline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“use of projected conditions may be an appropriate way to measure … traffic, air quality and greenhouse gas emissions”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Distinguished from CBE v. SCAQMD: future baselines based on substantial evidence are not “illusory”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Key:  demonstrate “reliability of the projections and the inevitability of the changes on which those projections are based”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85775" y="1068388"/>
            <a:ext cx="66538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Neighbors for Smart Rail v. Exposition </a:t>
            </a:r>
            <a:r>
              <a:rPr lang="en-US" sz="1600" dirty="0" err="1" smtClean="0">
                <a:solidFill>
                  <a:schemeClr val="tx1"/>
                </a:solidFill>
                <a:latin typeface="Swis721 BT" pitchFamily="34" charset="0"/>
              </a:rPr>
              <a:t>Metroline</a:t>
            </a: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 Construction Authority</a:t>
            </a:r>
            <a:endParaRPr lang="en-US" sz="1600" dirty="0">
              <a:solidFill>
                <a:schemeClr val="tx1"/>
              </a:solidFill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87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4607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Conflicting Case Law on CEQA Baseline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97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How to proceed with these two conflicting cases?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We recommend including both scenarios where appropriate</a:t>
            </a: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Existing conditions</a:t>
            </a: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Add future projections scenario where you can demonstrate the </a:t>
            </a:r>
            <a:r>
              <a:rPr lang="en-US" sz="2000" u="sng" dirty="0" smtClean="0">
                <a:solidFill>
                  <a:srgbClr val="000000"/>
                </a:solidFill>
              </a:rPr>
              <a:t>“reliability </a:t>
            </a:r>
            <a:r>
              <a:rPr lang="en-US" sz="2000" u="sng" dirty="0">
                <a:solidFill>
                  <a:srgbClr val="000000"/>
                </a:solidFill>
              </a:rPr>
              <a:t>of the projections and the inevitability of the changes on which those projections are </a:t>
            </a:r>
            <a:r>
              <a:rPr lang="en-US" sz="2000" u="sng" dirty="0" smtClean="0">
                <a:solidFill>
                  <a:srgbClr val="000000"/>
                </a:solidFill>
              </a:rPr>
              <a:t>based”</a:t>
            </a:r>
          </a:p>
          <a:p>
            <a:pPr lvl="1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This issue is often raised for new schools in undeveloped areas:  what road network should be included?</a:t>
            </a:r>
          </a:p>
        </p:txBody>
      </p:sp>
    </p:spTree>
    <p:extLst>
      <p:ext uri="{BB962C8B-B14F-4D97-AF65-F5344CB8AC3E}">
        <p14:creationId xmlns:p14="http://schemas.microsoft.com/office/powerpoint/2010/main" val="3318482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4607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Conflicting Case Law on CEQA Baseline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546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Court ruled refinery’s maximum </a:t>
            </a:r>
            <a:r>
              <a:rPr lang="en-US" sz="2800" u="sng" dirty="0" smtClean="0">
                <a:solidFill>
                  <a:srgbClr val="000000"/>
                </a:solidFill>
              </a:rPr>
              <a:t>permitted</a:t>
            </a:r>
            <a:r>
              <a:rPr lang="en-US" sz="2800" dirty="0" smtClean="0">
                <a:solidFill>
                  <a:srgbClr val="000000"/>
                </a:solidFill>
              </a:rPr>
              <a:t> capacity could not be used as its baseline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What about a school’s unused but existing capacity?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CBE case suggests the key is whether the capacity was subject to previous CEQA review</a:t>
            </a:r>
          </a:p>
          <a:p>
            <a:pPr marL="796925" lvl="1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85775" y="1068388"/>
            <a:ext cx="4160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Communities for a  Better </a:t>
            </a:r>
            <a:r>
              <a:rPr lang="en-US" sz="1600" dirty="0" err="1" smtClean="0">
                <a:solidFill>
                  <a:schemeClr val="tx1"/>
                </a:solidFill>
                <a:latin typeface="Swis721 BT" pitchFamily="34" charset="0"/>
              </a:rPr>
              <a:t>Env</a:t>
            </a: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. v. SCAQMD </a:t>
            </a:r>
            <a:endParaRPr lang="en-US" sz="1600" dirty="0">
              <a:solidFill>
                <a:schemeClr val="tx1"/>
              </a:solidFill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12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3475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We’re Going to Cover</a:t>
            </a:r>
            <a:endParaRPr lang="en-US" sz="28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0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CEQA </a:t>
            </a:r>
            <a:r>
              <a:rPr lang="en-US" sz="2000" dirty="0">
                <a:solidFill>
                  <a:srgbClr val="000000"/>
                </a:solidFill>
              </a:rPr>
              <a:t>Streamlining under </a:t>
            </a:r>
            <a:r>
              <a:rPr lang="en-US" sz="2000" dirty="0" smtClean="0">
                <a:solidFill>
                  <a:srgbClr val="000000"/>
                </a:solidFill>
              </a:rPr>
              <a:t>SB226 (for infill projects)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Could be some real benefits for school </a:t>
            </a:r>
            <a:r>
              <a:rPr lang="en-US" sz="2000" dirty="0" smtClean="0">
                <a:solidFill>
                  <a:srgbClr val="000000"/>
                </a:solidFill>
              </a:rPr>
              <a:t>districts </a:t>
            </a:r>
            <a:r>
              <a:rPr lang="en-US" sz="1600" dirty="0" smtClean="0">
                <a:solidFill>
                  <a:srgbClr val="000000"/>
                </a:solidFill>
              </a:rPr>
              <a:t>(save time/money, more than current other streamlining approaches)</a:t>
            </a:r>
            <a:endParaRPr lang="en-US" sz="16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SB375 and coming Sustainable Communities Strategy Plans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Additional CEQA streamlining opportunities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Growth patterns will change and schools </a:t>
            </a:r>
            <a:r>
              <a:rPr lang="en-US" sz="2000" dirty="0" smtClean="0">
                <a:solidFill>
                  <a:srgbClr val="000000"/>
                </a:solidFill>
              </a:rPr>
              <a:t>could </a:t>
            </a:r>
            <a:r>
              <a:rPr lang="en-US" sz="2000" dirty="0">
                <a:solidFill>
                  <a:srgbClr val="000000"/>
                </a:solidFill>
              </a:rPr>
              <a:t>be impacted in multiple </a:t>
            </a:r>
            <a:r>
              <a:rPr lang="en-US" sz="2000" dirty="0" smtClean="0">
                <a:solidFill>
                  <a:srgbClr val="000000"/>
                </a:solidFill>
              </a:rPr>
              <a:t>ways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4607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Conflicting Case Law on CEQA Baseline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54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If you can find supporting CEQA review, use </a:t>
            </a:r>
            <a:r>
              <a:rPr lang="en-US" sz="2400" u="sng" dirty="0" smtClean="0">
                <a:solidFill>
                  <a:srgbClr val="000000"/>
                </a:solidFill>
              </a:rPr>
              <a:t>capacity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If you can’t, better to use </a:t>
            </a:r>
            <a:r>
              <a:rPr lang="en-US" sz="2400" u="sng" dirty="0" smtClean="0">
                <a:solidFill>
                  <a:srgbClr val="000000"/>
                </a:solidFill>
              </a:rPr>
              <a:t>enrollment</a:t>
            </a:r>
            <a:r>
              <a:rPr lang="en-US" sz="2400" dirty="0" smtClean="0">
                <a:solidFill>
                  <a:srgbClr val="000000"/>
                </a:solidFill>
              </a:rPr>
              <a:t> or be prepared to document “</a:t>
            </a:r>
            <a:r>
              <a:rPr lang="en-US" sz="2400" dirty="0" err="1" smtClean="0">
                <a:solidFill>
                  <a:srgbClr val="000000"/>
                </a:solidFill>
              </a:rPr>
              <a:t>nonnormal</a:t>
            </a:r>
            <a:r>
              <a:rPr lang="en-US" sz="2400" dirty="0" smtClean="0">
                <a:solidFill>
                  <a:srgbClr val="000000"/>
                </a:solidFill>
              </a:rPr>
              <a:t>” conditions: 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Where enrollments have fluctuated, use average to even out the dips and spikes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Or previous year that you can document better reflects the future condition</a:t>
            </a:r>
          </a:p>
          <a:p>
            <a:pPr marL="339725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85775" y="1068388"/>
            <a:ext cx="4160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Communities for a  Better </a:t>
            </a:r>
            <a:r>
              <a:rPr lang="en-US" sz="1600" dirty="0" err="1" smtClean="0">
                <a:solidFill>
                  <a:schemeClr val="tx1"/>
                </a:solidFill>
                <a:latin typeface="Swis721 BT" pitchFamily="34" charset="0"/>
              </a:rPr>
              <a:t>Env</a:t>
            </a: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. v. SCAQMD </a:t>
            </a:r>
            <a:endParaRPr lang="en-US" sz="1600" dirty="0">
              <a:solidFill>
                <a:schemeClr val="tx1"/>
              </a:solidFill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3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5462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CEQA Baseline Cases and Class 14 Exemptions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Impact on CEQA categorical exemption </a:t>
            </a:r>
            <a:r>
              <a:rPr lang="en-US" sz="2000" u="sng" dirty="0">
                <a:solidFill>
                  <a:srgbClr val="000000"/>
                </a:solidFill>
              </a:rPr>
              <a:t>Class </a:t>
            </a:r>
            <a:r>
              <a:rPr lang="en-US" sz="2000" u="sng" dirty="0" smtClean="0">
                <a:solidFill>
                  <a:srgbClr val="000000"/>
                </a:solidFill>
              </a:rPr>
              <a:t>14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</a:rPr>
              <a:t>Additions </a:t>
            </a:r>
            <a:r>
              <a:rPr lang="en-US" sz="1800" dirty="0">
                <a:solidFill>
                  <a:srgbClr val="000000"/>
                </a:solidFill>
              </a:rPr>
              <a:t>to existing schools, within existing school </a:t>
            </a:r>
            <a:r>
              <a:rPr lang="en-US" sz="1800" dirty="0" smtClean="0">
                <a:solidFill>
                  <a:srgbClr val="000000"/>
                </a:solidFill>
              </a:rPr>
              <a:t>          </a:t>
            </a:r>
            <a:r>
              <a:rPr lang="en-US" sz="1800" dirty="0">
                <a:solidFill>
                  <a:srgbClr val="000000"/>
                </a:solidFill>
              </a:rPr>
              <a:t>grounds, up to 25% increase in “</a:t>
            </a:r>
            <a:r>
              <a:rPr lang="en-US" sz="1800" u="sng" dirty="0">
                <a:solidFill>
                  <a:srgbClr val="000000"/>
                </a:solidFill>
              </a:rPr>
              <a:t>original student </a:t>
            </a:r>
            <a:r>
              <a:rPr lang="en-US" sz="1800" u="sng" dirty="0" smtClean="0">
                <a:solidFill>
                  <a:srgbClr val="000000"/>
                </a:solidFill>
              </a:rPr>
              <a:t>capacity</a:t>
            </a:r>
            <a:r>
              <a:rPr lang="en-US" sz="1800" dirty="0" smtClean="0">
                <a:solidFill>
                  <a:srgbClr val="000000"/>
                </a:solidFill>
              </a:rPr>
              <a:t>” (OSC) or </a:t>
            </a:r>
            <a:r>
              <a:rPr lang="en-US" sz="1800" dirty="0">
                <a:solidFill>
                  <a:srgbClr val="000000"/>
                </a:solidFill>
              </a:rPr>
              <a:t>10 classrooms, which ever is less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</a:rPr>
              <a:t>Multiple definitions of OSC: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When school was built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Last CEQA review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When CEQA was enacted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When current project was proposed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</a:rPr>
              <a:t>Do these recent baseline cases provide some clarity on this issue?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7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5462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CEQA Baseline Cases and Class 14 Exemptions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84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Most conservative to use existing enrollment (adjust for fluctuations as justified), or: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If appropriate, determine capacity at original construction, or at CEQA enactment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Add any capacity previously approved and CEQA reviewed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Compare proposed project against baseline to determine if exemption could apply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1800" dirty="0" smtClean="0">
                <a:solidFill>
                  <a:srgbClr val="000000"/>
                </a:solidFill>
              </a:rPr>
              <a:t>Also consider:</a:t>
            </a:r>
          </a:p>
          <a:p>
            <a:pPr marL="1254125" lvl="2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CEQA Exceptions to using exemptions: “if cumulative impact of successive projects of the same type in same place over time is significant”</a:t>
            </a:r>
          </a:p>
          <a:p>
            <a:pPr marL="1254125" lvl="2" indent="-339725">
              <a:lnSpc>
                <a:spcPct val="125000"/>
              </a:lnSpc>
              <a:spcBef>
                <a:spcPct val="3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GHGs shall not in and of themselves be deemed to cause an exemption to be inapplicable if project complies with SB226</a:t>
            </a:r>
          </a:p>
        </p:txBody>
      </p:sp>
    </p:spTree>
    <p:extLst>
      <p:ext uri="{BB962C8B-B14F-4D97-AF65-F5344CB8AC3E}">
        <p14:creationId xmlns:p14="http://schemas.microsoft.com/office/powerpoint/2010/main" val="3089953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746125"/>
            <a:ext cx="4307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CEQA:  Impacts on the Environment</a:t>
            </a:r>
            <a:endParaRPr lang="en-US" sz="2000" b="1" dirty="0">
              <a:solidFill>
                <a:schemeClr val="tx1"/>
              </a:solidFill>
              <a:latin typeface="NewsGoth BT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85775" y="1754188"/>
            <a:ext cx="677227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Court rejects notion that CEQA is an all-purpose public health statute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CEQA is focused on impacts on the environment, not the reverse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What about environmental hazards on school facilities? (CEQA checklist covers several hazards related to impacts on project and its occupants)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Some developers may push to eliminate such impacts from CEQA documents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Ed Code, etc. require review of hazards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Why not maintain public review of these issues within CEQA ?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85775" y="1068388"/>
            <a:ext cx="38040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Swis721 BT" pitchFamily="34" charset="0"/>
              </a:rPr>
              <a:t>Ballona</a:t>
            </a:r>
            <a:r>
              <a:rPr lang="en-US" sz="1600" dirty="0" smtClean="0">
                <a:solidFill>
                  <a:schemeClr val="tx1"/>
                </a:solidFill>
                <a:latin typeface="Swis721 BT" pitchFamily="34" charset="0"/>
              </a:rPr>
              <a:t> Wetlands v. City of Los Angeles</a:t>
            </a:r>
            <a:endParaRPr lang="en-US" sz="1600" dirty="0">
              <a:solidFill>
                <a:schemeClr val="tx1"/>
              </a:solidFill>
              <a:latin typeface="Swis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7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200"/>
            <a:ext cx="9144000" cy="52578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5488" y="304800"/>
            <a:ext cx="6781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 226:  CEQA Streamlining for Infill Projects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4790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Draft Guidelines – The Basics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77838" y="1755648"/>
            <a:ext cx="7358062" cy="50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SB226 adopted in 2011, amended CEQA, &amp; requires development of revised implementing Guidelines for new infill streamlining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Final Guidelines must be adopted by 1/1/2013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Also need SCS or APS adopted by MPO for use by LEAs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Other SB226 sections are now in effect for solar project exemptions</a:t>
            </a:r>
          </a:p>
        </p:txBody>
      </p:sp>
    </p:spTree>
    <p:extLst>
      <p:ext uri="{BB962C8B-B14F-4D97-AF65-F5344CB8AC3E}">
        <p14:creationId xmlns:p14="http://schemas.microsoft.com/office/powerpoint/2010/main" val="2841419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354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Infill Projects Defined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477838" y="1755648"/>
            <a:ext cx="7358062" cy="46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Consists of any one or combination of: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 	1.  Residential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	2.  Retail or </a:t>
            </a:r>
            <a:r>
              <a:rPr lang="en-US" sz="2000" dirty="0" err="1" smtClean="0">
                <a:solidFill>
                  <a:srgbClr val="000000"/>
                </a:solidFill>
              </a:rPr>
              <a:t>com’l</a:t>
            </a:r>
            <a:r>
              <a:rPr lang="en-US" sz="2000" dirty="0" smtClean="0">
                <a:solidFill>
                  <a:srgbClr val="000000"/>
                </a:solidFill>
              </a:rPr>
              <a:t> with no more than ½ area in parking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	3.  Transit station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800" b="1" dirty="0">
                <a:solidFill>
                  <a:srgbClr val="FFC000"/>
                </a:solidFill>
              </a:rPr>
              <a:t>	</a:t>
            </a:r>
            <a:r>
              <a:rPr lang="en-US" sz="2800" b="1" dirty="0">
                <a:solidFill>
                  <a:srgbClr val="C00000"/>
                </a:solidFill>
              </a:rPr>
              <a:t>4.  School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>
                <a:solidFill>
                  <a:srgbClr val="000000"/>
                </a:solidFill>
              </a:rPr>
              <a:t>	5.  Public office building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And located in an “Urban Area” and site previously developed (substantial portion mechanically altered for zoning allowed use), or if vacant 75% of site’s perimeter adjoins developed urban land uses </a:t>
            </a:r>
          </a:p>
        </p:txBody>
      </p:sp>
    </p:spTree>
    <p:extLst>
      <p:ext uri="{BB962C8B-B14F-4D97-AF65-F5344CB8AC3E}">
        <p14:creationId xmlns:p14="http://schemas.microsoft.com/office/powerpoint/2010/main" val="3365138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3575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“Urban Area” Defined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77838" y="1793875"/>
            <a:ext cx="73580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“Urban Area”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Incorporated city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Unincorporated area that meets both:</a:t>
            </a:r>
          </a:p>
          <a:p>
            <a:pPr lvl="2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Population of unincorporated area and surrounding incorporated cities of 100k or more, </a:t>
            </a:r>
          </a:p>
          <a:p>
            <a:pPr marL="914400" lvl="2" indent="0"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     and</a:t>
            </a:r>
          </a:p>
          <a:p>
            <a:pPr lvl="2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Population density of unincorporated area equal to or greater than incorporated cities. </a:t>
            </a:r>
          </a:p>
        </p:txBody>
      </p:sp>
    </p:spTree>
    <p:extLst>
      <p:ext uri="{BB962C8B-B14F-4D97-AF65-F5344CB8AC3E}">
        <p14:creationId xmlns:p14="http://schemas.microsoft.com/office/powerpoint/2010/main" val="110358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4013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NewsGoth BT" pitchFamily="34" charset="0"/>
              </a:rPr>
              <a:t>Qualifying for Exemption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477838" y="1793875"/>
            <a:ext cx="7358062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Satisfy any of: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	1.  Consistent with SCS/APS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	2.  Small Walkable Community </a:t>
            </a:r>
            <a:r>
              <a:rPr lang="en-US" sz="2000" dirty="0" smtClean="0">
                <a:solidFill>
                  <a:srgbClr val="FFFFFF"/>
                </a:solidFill>
              </a:rPr>
              <a:t>Project 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    </a:t>
            </a:r>
            <a:r>
              <a:rPr lang="en-US" sz="2000" dirty="0" smtClean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(not applicable to schools)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	3.  Located in MPO before SCS/APS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adopted 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		</a:t>
            </a:r>
            <a:r>
              <a:rPr lang="en-US" sz="2000" b="1" dirty="0" smtClean="0">
                <a:solidFill>
                  <a:srgbClr val="C00000"/>
                </a:solidFill>
              </a:rPr>
              <a:t>(not applicable to schools)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And satisfy all applicable statewide </a:t>
            </a:r>
          </a:p>
          <a:p>
            <a:pPr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performance standards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779" y="1954314"/>
            <a:ext cx="3521221" cy="455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0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746125"/>
            <a:ext cx="6056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NewsGoth BT" pitchFamily="34" charset="0"/>
              </a:rPr>
              <a:t>Proposed CEQA Guidelines – Performance Standards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77838" y="1793875"/>
            <a:ext cx="7358062" cy="45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3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Eligibility Standards for Infill Projects, each must have:</a:t>
            </a:r>
          </a:p>
          <a:p>
            <a:pPr lvl="1" eaLnBrk="1" hangingPunct="1">
              <a:lnSpc>
                <a:spcPct val="125000"/>
              </a:lnSpc>
              <a:spcBef>
                <a:spcPct val="3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1.	On-site Renewable Energy for non-residential projects (where feasible)</a:t>
            </a:r>
          </a:p>
          <a:p>
            <a:pPr marL="914400" lvl="1" indent="-457200" eaLnBrk="1" hangingPunct="1">
              <a:lnSpc>
                <a:spcPct val="125000"/>
              </a:lnSpc>
              <a:spcBef>
                <a:spcPct val="3000"/>
              </a:spcBef>
              <a:buAutoNum type="arabicPeriod" startAt="2"/>
            </a:pPr>
            <a:r>
              <a:rPr lang="en-US" sz="2000" dirty="0" smtClean="0">
                <a:solidFill>
                  <a:srgbClr val="000000"/>
                </a:solidFill>
              </a:rPr>
              <a:t>Soil and Water Remediation</a:t>
            </a:r>
          </a:p>
          <a:p>
            <a:pPr lvl="2" eaLnBrk="1" hangingPunct="1">
              <a:lnSpc>
                <a:spcPct val="125000"/>
              </a:lnSpc>
              <a:spcBef>
                <a:spcPct val="3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Sites on Gov. Code Section 65962.5 </a:t>
            </a:r>
            <a:r>
              <a:rPr lang="en-US" sz="2000" dirty="0" err="1" smtClean="0">
                <a:solidFill>
                  <a:srgbClr val="000000"/>
                </a:solidFill>
              </a:rPr>
              <a:t>Cortese</a:t>
            </a:r>
            <a:r>
              <a:rPr lang="en-US" sz="2000" dirty="0" smtClean="0">
                <a:solidFill>
                  <a:srgbClr val="000000"/>
                </a:solidFill>
              </a:rPr>
              <a:t> list must document how remediated or that PEA recommendations will be implemented as part of project</a:t>
            </a:r>
          </a:p>
          <a:p>
            <a:pPr marL="914400" lvl="1" indent="-457200" eaLnBrk="1" hangingPunct="1">
              <a:lnSpc>
                <a:spcPct val="125000"/>
              </a:lnSpc>
              <a:spcBef>
                <a:spcPct val="3000"/>
              </a:spcBef>
              <a:buAutoNum type="arabicPeriod" startAt="2"/>
            </a:pPr>
            <a:r>
              <a:rPr lang="en-US" sz="2000" dirty="0" smtClean="0">
                <a:solidFill>
                  <a:srgbClr val="000000"/>
                </a:solidFill>
              </a:rPr>
              <a:t>Residential Units near High-volume Roadways </a:t>
            </a:r>
            <a:r>
              <a:rPr lang="en-US" sz="2000" dirty="0" smtClean="0"/>
              <a:t>and Stationary </a:t>
            </a:r>
            <a:r>
              <a:rPr lang="en-US" sz="2000" b="1" dirty="0" smtClean="0">
                <a:solidFill>
                  <a:srgbClr val="C00000"/>
                </a:solidFill>
              </a:rPr>
              <a:t>(doesn’t apply to schools)</a:t>
            </a:r>
          </a:p>
        </p:txBody>
      </p:sp>
    </p:spTree>
    <p:extLst>
      <p:ext uri="{BB962C8B-B14F-4D97-AF65-F5344CB8AC3E}">
        <p14:creationId xmlns:p14="http://schemas.microsoft.com/office/powerpoint/2010/main" val="3807134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2636&quot;&gt;&lt;/object&gt;&lt;object type=&quot;2&quot; unique_id=&quot;12637&quot;&gt;&lt;object type=&quot;3&quot; unique_id=&quot;13213&quot;&gt;&lt;property id=&quot;20148&quot; value=&quot;5&quot;/&gt;&lt;property id=&quot;20300&quot; value=&quot;Slide 1&quot;/&gt;&lt;property id=&quot;20307&quot; value=&quot;376&quot;/&gt;&lt;/object&gt;&lt;object type=&quot;3&quot; unique_id=&quot;15379&quot;&gt;&lt;property id=&quot;20148&quot; value=&quot;5&quot;/&gt;&lt;property id=&quot;20300&quot; value=&quot;Slide 2&quot;/&gt;&lt;property id=&quot;20307&quot; value=&quot;410&quot;/&gt;&lt;/object&gt;&lt;object type=&quot;3&quot; unique_id=&quot;15420&quot;&gt;&lt;property id=&quot;20148&quot; value=&quot;5&quot;/&gt;&lt;property id=&quot;20300&quot; value=&quot;Slide 3&quot;/&gt;&lt;property id=&quot;20307&quot; value=&quot;411&quot;/&gt;&lt;/object&gt;&lt;object type=&quot;3&quot; unique_id=&quot;15428&quot;&gt;&lt;property id=&quot;20148&quot; value=&quot;5&quot;/&gt;&lt;property id=&quot;20300&quot; value=&quot;Slide 4 - &amp;quot;AB 226:  CEQA Streamlining for Infill Projects&amp;quot;&quot;/&gt;&lt;property id=&quot;20307&quot; value=&quot;414&quot;/&gt;&lt;/object&gt;&lt;object type=&quot;3&quot; unique_id=&quot;15429&quot;&gt;&lt;property id=&quot;20148&quot; value=&quot;5&quot;/&gt;&lt;property id=&quot;20300&quot; value=&quot;Slide 15&quot;/&gt;&lt;property id=&quot;20307&quot; value=&quot;412&quot;/&gt;&lt;/object&gt;&lt;object type=&quot;3&quot; unique_id=&quot;17604&quot;&gt;&lt;property id=&quot;20148&quot; value=&quot;5&quot;/&gt;&lt;property id=&quot;20300&quot; value=&quot;Slide 5&quot;/&gt;&lt;property id=&quot;20307&quot; value=&quot;415&quot;/&gt;&lt;/object&gt;&lt;object type=&quot;3&quot; unique_id=&quot;17607&quot;&gt;&lt;property id=&quot;20148&quot; value=&quot;5&quot;/&gt;&lt;property id=&quot;20300&quot; value=&quot;Slide 12&quot;/&gt;&lt;property id=&quot;20307&quot; value=&quot;418&quot;/&gt;&lt;/object&gt;&lt;object type=&quot;3&quot; unique_id=&quot;17608&quot;&gt;&lt;property id=&quot;20148&quot; value=&quot;5&quot;/&gt;&lt;property id=&quot;20300&quot; value=&quot;Slide 13&quot;/&gt;&lt;property id=&quot;20307&quot; value=&quot;419&quot;/&gt;&lt;/object&gt;&lt;object type=&quot;3&quot; unique_id=&quot;17609&quot;&gt;&lt;property id=&quot;20148&quot; value=&quot;5&quot;/&gt;&lt;property id=&quot;20300&quot; value=&quot;Slide 8&quot;/&gt;&lt;property id=&quot;20307&quot; value=&quot;420&quot;/&gt;&lt;/object&gt;&lt;object type=&quot;3&quot; unique_id=&quot;17610&quot;&gt;&lt;property id=&quot;20148&quot; value=&quot;5&quot;/&gt;&lt;property id=&quot;20300&quot; value=&quot;Slide 6&quot;/&gt;&lt;property id=&quot;20307&quot; value=&quot;421&quot;/&gt;&lt;/object&gt;&lt;object type=&quot;3&quot; unique_id=&quot;17611&quot;&gt;&lt;property id=&quot;20148&quot; value=&quot;5&quot;/&gt;&lt;property id=&quot;20300&quot; value=&quot;Slide 7&quot;/&gt;&lt;property id=&quot;20307&quot; value=&quot;422&quot;/&gt;&lt;/object&gt;&lt;object type=&quot;3&quot; unique_id=&quot;17613&quot;&gt;&lt;property id=&quot;20148&quot; value=&quot;5&quot;/&gt;&lt;property id=&quot;20300&quot; value=&quot;Slide 9&quot;/&gt;&lt;property id=&quot;20307&quot; value=&quot;424&quot;/&gt;&lt;/object&gt;&lt;object type=&quot;3&quot; unique_id=&quot;17614&quot;&gt;&lt;property id=&quot;20148&quot; value=&quot;5&quot;/&gt;&lt;property id=&quot;20300&quot; value=&quot;Slide 10&quot;/&gt;&lt;property id=&quot;20307&quot; value=&quot;425&quot;/&gt;&lt;/object&gt;&lt;object type=&quot;3&quot; unique_id=&quot;18201&quot;&gt;&lt;property id=&quot;20148&quot; value=&quot;5&quot;/&gt;&lt;property id=&quot;20300&quot; value=&quot;Slide 25&quot;/&gt;&lt;property id=&quot;20307&quot; value=&quot;436&quot;/&gt;&lt;/object&gt;&lt;object type=&quot;3&quot; unique_id=&quot;18354&quot;&gt;&lt;property id=&quot;20148&quot; value=&quot;5&quot;/&gt;&lt;property id=&quot;20300&quot; value=&quot;Slide 19&quot;/&gt;&lt;property id=&quot;20307&quot; value=&quot;439&quot;/&gt;&lt;/object&gt;&lt;object type=&quot;3&quot; unique_id=&quot;18390&quot;&gt;&lt;property id=&quot;20148&quot; value=&quot;5&quot;/&gt;&lt;property id=&quot;20300&quot; value=&quot;Slide 27&quot;/&gt;&lt;property id=&quot;20307&quot; value=&quot;441&quot;/&gt;&lt;/object&gt;&lt;object type=&quot;3&quot; unique_id=&quot;18577&quot;&gt;&lt;property id=&quot;20148&quot; value=&quot;5&quot;/&gt;&lt;property id=&quot;20300&quot; value=&quot;Slide 11&quot;/&gt;&lt;property id=&quot;20307&quot; value=&quot;452&quot;/&gt;&lt;/object&gt;&lt;object type=&quot;3&quot; unique_id=&quot;18735&quot;&gt;&lt;property id=&quot;20148&quot; value=&quot;5&quot;/&gt;&lt;property id=&quot;20300&quot; value=&quot;Slide 26&quot;/&gt;&lt;property id=&quot;20307&quot; value=&quot;454&quot;/&gt;&lt;/object&gt;&lt;object type=&quot;3&quot; unique_id=&quot;18736&quot;&gt;&lt;property id=&quot;20148&quot; value=&quot;5&quot;/&gt;&lt;property id=&quot;20300&quot; value=&quot;Slide 28&quot;/&gt;&lt;property id=&quot;20307&quot; value=&quot;455&quot;/&gt;&lt;/object&gt;&lt;object type=&quot;3&quot; unique_id=&quot;18983&quot;&gt;&lt;property id=&quot;20148&quot; value=&quot;5&quot;/&gt;&lt;property id=&quot;20300&quot; value=&quot;Slide 33&quot;/&gt;&lt;property id=&quot;20307&quot; value=&quot;456&quot;/&gt;&lt;/object&gt;&lt;object type=&quot;3&quot; unique_id=&quot;19435&quot;&gt;&lt;property id=&quot;20148&quot; value=&quot;5&quot;/&gt;&lt;property id=&quot;20300&quot; value=&quot;Slide 29&quot;/&gt;&lt;property id=&quot;20307&quot; value=&quot;466&quot;/&gt;&lt;/object&gt;&lt;object type=&quot;3&quot; unique_id=&quot;19436&quot;&gt;&lt;property id=&quot;20148&quot; value=&quot;5&quot;/&gt;&lt;property id=&quot;20300&quot; value=&quot;Slide 30&quot;/&gt;&lt;property id=&quot;20307&quot; value=&quot;467&quot;/&gt;&lt;/object&gt;&lt;object type=&quot;3&quot; unique_id=&quot;19437&quot;&gt;&lt;property id=&quot;20148&quot; value=&quot;5&quot;/&gt;&lt;property id=&quot;20300&quot; value=&quot;Slide 31&quot;/&gt;&lt;property id=&quot;20307&quot; value=&quot;468&quot;/&gt;&lt;/object&gt;&lt;object type=&quot;3&quot; unique_id=&quot;19438&quot;&gt;&lt;property id=&quot;20148&quot; value=&quot;5&quot;/&gt;&lt;property id=&quot;20300&quot; value=&quot;Slide 32&quot;/&gt;&lt;property id=&quot;20307&quot; value=&quot;465&quot;/&gt;&lt;/object&gt;&lt;object type=&quot;3&quot; unique_id=&quot;19528&quot;&gt;&lt;property id=&quot;20148&quot; value=&quot;5&quot;/&gt;&lt;property id=&quot;20300&quot; value=&quot;Slide 20&quot;/&gt;&lt;property id=&quot;20307&quot; value=&quot;471&quot;/&gt;&lt;/object&gt;&lt;object type=&quot;3&quot; unique_id=&quot;19872&quot;&gt;&lt;property id=&quot;20148&quot; value=&quot;5&quot;/&gt;&lt;property id=&quot;20300&quot; value=&quot;Slide 17&quot;/&gt;&lt;property id=&quot;20307&quot; value=&quot;473&quot;/&gt;&lt;/object&gt;&lt;object type=&quot;3&quot; unique_id=&quot;20028&quot;&gt;&lt;property id=&quot;20148&quot; value=&quot;5&quot;/&gt;&lt;property id=&quot;20300&quot; value=&quot;Slide 14&quot;/&gt;&lt;property id=&quot;20307&quot; value=&quot;474&quot;/&gt;&lt;/object&gt;&lt;object type=&quot;3&quot; unique_id=&quot;20327&quot;&gt;&lt;property id=&quot;20148&quot; value=&quot;5&quot;/&gt;&lt;property id=&quot;20300&quot; value=&quot;Slide 16&quot;/&gt;&lt;property id=&quot;20307&quot; value=&quot;475&quot;/&gt;&lt;/object&gt;&lt;object type=&quot;3&quot; unique_id=&quot;20328&quot;&gt;&lt;property id=&quot;20148&quot; value=&quot;5&quot;/&gt;&lt;property id=&quot;20300&quot; value=&quot;Slide 18&quot;/&gt;&lt;property id=&quot;20307&quot; value=&quot;476&quot;/&gt;&lt;/object&gt;&lt;object type=&quot;3&quot; unique_id=&quot;20329&quot;&gt;&lt;property id=&quot;20148&quot; value=&quot;5&quot;/&gt;&lt;property id=&quot;20300&quot; value=&quot;Slide 21&quot;/&gt;&lt;property id=&quot;20307&quot; value=&quot;477&quot;/&gt;&lt;/object&gt;&lt;object type=&quot;3&quot; unique_id=&quot;20330&quot;&gt;&lt;property id=&quot;20148&quot; value=&quot;5&quot;/&gt;&lt;property id=&quot;20300&quot; value=&quot;Slide 22&quot;/&gt;&lt;property id=&quot;20307&quot; value=&quot;478&quot;/&gt;&lt;/object&gt;&lt;object type=&quot;3&quot; unique_id=&quot;20557&quot;&gt;&lt;property id=&quot;20148&quot; value=&quot;5&quot;/&gt;&lt;property id=&quot;20300&quot; value=&quot;Slide 23&quot;/&gt;&lt;property id=&quot;20307&quot; value=&quot;479&quot;/&gt;&lt;/object&gt;&lt;object type=&quot;3&quot; unique_id=&quot;20558&quot;&gt;&lt;property id=&quot;20148&quot; value=&quot;5&quot;/&gt;&lt;property id=&quot;20300&quot; value=&quot;Slide 24&quot;/&gt;&lt;property id=&quot;20307&quot; value=&quot;4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NewsGoth BT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FF5D79433CF44868262AAB7A99CA3" ma:contentTypeVersion="1" ma:contentTypeDescription="Create a new document." ma:contentTypeScope="" ma:versionID="87fcf6b2a6bfe21093ec8d26782d8a6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6C74F8-61DC-4E1A-9B5D-B56BF7474A25}"/>
</file>

<file path=customXml/itemProps2.xml><?xml version="1.0" encoding="utf-8"?>
<ds:datastoreItem xmlns:ds="http://schemas.openxmlformats.org/officeDocument/2006/customXml" ds:itemID="{D2C9B58E-311E-4710-8085-3235FF83D48E}"/>
</file>

<file path=customXml/itemProps3.xml><?xml version="1.0" encoding="utf-8"?>
<ds:datastoreItem xmlns:ds="http://schemas.openxmlformats.org/officeDocument/2006/customXml" ds:itemID="{E7A142A6-33C1-4D3A-B23F-2973B1184A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8334</TotalTime>
  <Words>1544</Words>
  <Application>Microsoft Office PowerPoint</Application>
  <PresentationFormat>On-screen Show (4:3)</PresentationFormat>
  <Paragraphs>224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3_Custom Design</vt:lpstr>
      <vt:lpstr>PowerPoint Presentation</vt:lpstr>
      <vt:lpstr>PowerPoint Presentation</vt:lpstr>
      <vt:lpstr>PowerPoint Presentation</vt:lpstr>
      <vt:lpstr>AB 226:  CEQA Streamlining for Infill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Planning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TPC</dc:creator>
  <cp:lastModifiedBy>Beth Brunskill</cp:lastModifiedBy>
  <cp:revision>372</cp:revision>
  <cp:lastPrinted>2012-06-12T18:25:22Z</cp:lastPrinted>
  <dcterms:created xsi:type="dcterms:W3CDTF">2009-07-06T23:33:54Z</dcterms:created>
  <dcterms:modified xsi:type="dcterms:W3CDTF">2012-06-12T20:12:22Z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0x010100114FF5D79433CF44868262AAB7A99CA3</vt:lpwstr>
  </property>
</Properties>
</file>