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96" r:id="rId2"/>
    <p:sldId id="256" r:id="rId3"/>
    <p:sldId id="258" r:id="rId4"/>
    <p:sldId id="259" r:id="rId5"/>
    <p:sldId id="260" r:id="rId6"/>
    <p:sldId id="290" r:id="rId7"/>
    <p:sldId id="266" r:id="rId8"/>
    <p:sldId id="267" r:id="rId9"/>
    <p:sldId id="268" r:id="rId10"/>
    <p:sldId id="261" r:id="rId11"/>
    <p:sldId id="285" r:id="rId12"/>
    <p:sldId id="287" r:id="rId13"/>
    <p:sldId id="269" r:id="rId14"/>
    <p:sldId id="270" r:id="rId15"/>
    <p:sldId id="271" r:id="rId16"/>
    <p:sldId id="273" r:id="rId17"/>
    <p:sldId id="282" r:id="rId18"/>
    <p:sldId id="274" r:id="rId19"/>
    <p:sldId id="275" r:id="rId20"/>
    <p:sldId id="276" r:id="rId21"/>
    <p:sldId id="277" r:id="rId22"/>
    <p:sldId id="278" r:id="rId23"/>
    <p:sldId id="283" r:id="rId24"/>
    <p:sldId id="279" r:id="rId25"/>
    <p:sldId id="281" r:id="rId26"/>
    <p:sldId id="262" r:id="rId27"/>
    <p:sldId id="284" r:id="rId28"/>
    <p:sldId id="291" r:id="rId29"/>
    <p:sldId id="299" r:id="rId30"/>
    <p:sldId id="300" r:id="rId31"/>
    <p:sldId id="264" r:id="rId32"/>
    <p:sldId id="265" r:id="rId33"/>
    <p:sldId id="263" r:id="rId34"/>
    <p:sldId id="293" r:id="rId35"/>
    <p:sldId id="289" r:id="rId36"/>
    <p:sldId id="292" r:id="rId37"/>
    <p:sldId id="288" r:id="rId38"/>
    <p:sldId id="294" r:id="rId39"/>
    <p:sldId id="295" r:id="rId40"/>
    <p:sldId id="30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35" autoAdjust="0"/>
  </p:normalViewPr>
  <p:slideViewPr>
    <p:cSldViewPr snapToGrid="0" snapToObjects="1">
      <p:cViewPr varScale="1">
        <p:scale>
          <a:sx n="102" d="100"/>
          <a:sy n="102" d="100"/>
        </p:scale>
        <p:origin x="-19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47"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0" Type="http://schemas.openxmlformats.org/officeDocument/2006/relationships/customXml" Target="../customXml/item3.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49" Type="http://schemas.openxmlformats.org/officeDocument/2006/relationships/customXml" Target="../customXml/item2.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printerSettings" Target="printerSettings/printerSettings1.bin"/><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46" Type="http://schemas.openxmlformats.org/officeDocument/2006/relationships/theme" Target="theme/theme1.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85882-DC96-4C40-902F-98E6051F4C09}" type="doc">
      <dgm:prSet loTypeId="urn:microsoft.com/office/officeart/2005/8/layout/venn1" loCatId="" qsTypeId="urn:microsoft.com/office/officeart/2005/8/quickstyle/simple4" qsCatId="simple" csTypeId="urn:microsoft.com/office/officeart/2005/8/colors/accent1_2" csCatId="accent1" phldr="1"/>
      <dgm:spPr/>
    </dgm:pt>
    <dgm:pt modelId="{D23B20E5-D026-0345-886D-28F33C3B3281}">
      <dgm:prSet phldrT="[Text]"/>
      <dgm:spPr/>
      <dgm:t>
        <a:bodyPr/>
        <a:lstStyle/>
        <a:p>
          <a:r>
            <a:rPr lang="en-US" dirty="0" smtClean="0"/>
            <a:t>Pedagogy </a:t>
          </a:r>
          <a:endParaRPr lang="en-US" dirty="0"/>
        </a:p>
      </dgm:t>
    </dgm:pt>
    <dgm:pt modelId="{6EE4D594-013F-6649-81CE-C9DD84312AE7}" type="parTrans" cxnId="{52DACF06-7326-4442-AA70-C165AF85FC24}">
      <dgm:prSet/>
      <dgm:spPr/>
      <dgm:t>
        <a:bodyPr/>
        <a:lstStyle/>
        <a:p>
          <a:endParaRPr lang="en-US"/>
        </a:p>
      </dgm:t>
    </dgm:pt>
    <dgm:pt modelId="{797E4455-1361-0841-9CCE-0AA677DB3B6D}" type="sibTrans" cxnId="{52DACF06-7326-4442-AA70-C165AF85FC24}">
      <dgm:prSet/>
      <dgm:spPr/>
      <dgm:t>
        <a:bodyPr/>
        <a:lstStyle/>
        <a:p>
          <a:endParaRPr lang="en-US"/>
        </a:p>
      </dgm:t>
    </dgm:pt>
    <dgm:pt modelId="{26D53B7A-A03C-0747-833D-4EA069486B49}">
      <dgm:prSet phldrT="[Text]"/>
      <dgm:spPr/>
      <dgm:t>
        <a:bodyPr/>
        <a:lstStyle/>
        <a:p>
          <a:r>
            <a:rPr lang="en-US" dirty="0" smtClean="0"/>
            <a:t>Practices</a:t>
          </a:r>
          <a:endParaRPr lang="en-US" dirty="0"/>
        </a:p>
      </dgm:t>
    </dgm:pt>
    <dgm:pt modelId="{E156D3DC-4B98-794F-BB45-361F0D04D8EE}" type="parTrans" cxnId="{ABE1EA6B-58F1-CF4C-A8A1-0F48AB19C64C}">
      <dgm:prSet/>
      <dgm:spPr/>
      <dgm:t>
        <a:bodyPr/>
        <a:lstStyle/>
        <a:p>
          <a:endParaRPr lang="en-US"/>
        </a:p>
      </dgm:t>
    </dgm:pt>
    <dgm:pt modelId="{A7885B25-2C70-6C4D-9B0C-14F6ECE1D325}" type="sibTrans" cxnId="{ABE1EA6B-58F1-CF4C-A8A1-0F48AB19C64C}">
      <dgm:prSet/>
      <dgm:spPr/>
      <dgm:t>
        <a:bodyPr/>
        <a:lstStyle/>
        <a:p>
          <a:endParaRPr lang="en-US"/>
        </a:p>
      </dgm:t>
    </dgm:pt>
    <dgm:pt modelId="{A54AD081-D68A-D54B-B6A7-7EC1F3E5BFCF}" type="pres">
      <dgm:prSet presAssocID="{55485882-DC96-4C40-902F-98E6051F4C09}" presName="compositeShape" presStyleCnt="0">
        <dgm:presLayoutVars>
          <dgm:chMax val="7"/>
          <dgm:dir/>
          <dgm:resizeHandles val="exact"/>
        </dgm:presLayoutVars>
      </dgm:prSet>
      <dgm:spPr/>
    </dgm:pt>
    <dgm:pt modelId="{E81C100A-FBE5-D741-84F4-93AA512F8D0B}" type="pres">
      <dgm:prSet presAssocID="{D23B20E5-D026-0345-886D-28F33C3B3281}" presName="circ1" presStyleLbl="vennNode1" presStyleIdx="0" presStyleCnt="2"/>
      <dgm:spPr/>
      <dgm:t>
        <a:bodyPr/>
        <a:lstStyle/>
        <a:p>
          <a:endParaRPr lang="en-US"/>
        </a:p>
      </dgm:t>
    </dgm:pt>
    <dgm:pt modelId="{F351F822-4A3D-D342-AE63-F5175AB7B092}" type="pres">
      <dgm:prSet presAssocID="{D23B20E5-D026-0345-886D-28F33C3B3281}" presName="circ1Tx" presStyleLbl="revTx" presStyleIdx="0" presStyleCnt="0">
        <dgm:presLayoutVars>
          <dgm:chMax val="0"/>
          <dgm:chPref val="0"/>
          <dgm:bulletEnabled val="1"/>
        </dgm:presLayoutVars>
      </dgm:prSet>
      <dgm:spPr/>
      <dgm:t>
        <a:bodyPr/>
        <a:lstStyle/>
        <a:p>
          <a:endParaRPr lang="en-US"/>
        </a:p>
      </dgm:t>
    </dgm:pt>
    <dgm:pt modelId="{8F844A7A-4998-B740-946A-A2C7D928DAD3}" type="pres">
      <dgm:prSet presAssocID="{26D53B7A-A03C-0747-833D-4EA069486B49}" presName="circ2" presStyleLbl="vennNode1" presStyleIdx="1" presStyleCnt="2"/>
      <dgm:spPr/>
      <dgm:t>
        <a:bodyPr/>
        <a:lstStyle/>
        <a:p>
          <a:endParaRPr lang="en-US"/>
        </a:p>
      </dgm:t>
    </dgm:pt>
    <dgm:pt modelId="{46AF4BC1-2FB8-1648-A461-C9C56A40BDF5}" type="pres">
      <dgm:prSet presAssocID="{26D53B7A-A03C-0747-833D-4EA069486B49}" presName="circ2Tx" presStyleLbl="revTx" presStyleIdx="0" presStyleCnt="0">
        <dgm:presLayoutVars>
          <dgm:chMax val="0"/>
          <dgm:chPref val="0"/>
          <dgm:bulletEnabled val="1"/>
        </dgm:presLayoutVars>
      </dgm:prSet>
      <dgm:spPr/>
      <dgm:t>
        <a:bodyPr/>
        <a:lstStyle/>
        <a:p>
          <a:endParaRPr lang="en-US"/>
        </a:p>
      </dgm:t>
    </dgm:pt>
  </dgm:ptLst>
  <dgm:cxnLst>
    <dgm:cxn modelId="{52DACF06-7326-4442-AA70-C165AF85FC24}" srcId="{55485882-DC96-4C40-902F-98E6051F4C09}" destId="{D23B20E5-D026-0345-886D-28F33C3B3281}" srcOrd="0" destOrd="0" parTransId="{6EE4D594-013F-6649-81CE-C9DD84312AE7}" sibTransId="{797E4455-1361-0841-9CCE-0AA677DB3B6D}"/>
    <dgm:cxn modelId="{82C79C34-548A-BA42-98A8-136801A5DAD2}" type="presOf" srcId="{55485882-DC96-4C40-902F-98E6051F4C09}" destId="{A54AD081-D68A-D54B-B6A7-7EC1F3E5BFCF}" srcOrd="0" destOrd="0" presId="urn:microsoft.com/office/officeart/2005/8/layout/venn1"/>
    <dgm:cxn modelId="{ABE1EA6B-58F1-CF4C-A8A1-0F48AB19C64C}" srcId="{55485882-DC96-4C40-902F-98E6051F4C09}" destId="{26D53B7A-A03C-0747-833D-4EA069486B49}" srcOrd="1" destOrd="0" parTransId="{E156D3DC-4B98-794F-BB45-361F0D04D8EE}" sibTransId="{A7885B25-2C70-6C4D-9B0C-14F6ECE1D325}"/>
    <dgm:cxn modelId="{BE7BEF29-01D6-0E4D-AB56-67A90BB04609}" type="presOf" srcId="{26D53B7A-A03C-0747-833D-4EA069486B49}" destId="{46AF4BC1-2FB8-1648-A461-C9C56A40BDF5}" srcOrd="1" destOrd="0" presId="urn:microsoft.com/office/officeart/2005/8/layout/venn1"/>
    <dgm:cxn modelId="{4225846E-AA0B-6145-8FD0-C50EFE4CE001}" type="presOf" srcId="{D23B20E5-D026-0345-886D-28F33C3B3281}" destId="{E81C100A-FBE5-D741-84F4-93AA512F8D0B}" srcOrd="0" destOrd="0" presId="urn:microsoft.com/office/officeart/2005/8/layout/venn1"/>
    <dgm:cxn modelId="{1BDA2083-B882-4241-979E-FE944D617C51}" type="presOf" srcId="{26D53B7A-A03C-0747-833D-4EA069486B49}" destId="{8F844A7A-4998-B740-946A-A2C7D928DAD3}" srcOrd="0" destOrd="0" presId="urn:microsoft.com/office/officeart/2005/8/layout/venn1"/>
    <dgm:cxn modelId="{52972F55-9607-5A4C-BE25-9D5F4E986B80}" type="presOf" srcId="{D23B20E5-D026-0345-886D-28F33C3B3281}" destId="{F351F822-4A3D-D342-AE63-F5175AB7B092}" srcOrd="1" destOrd="0" presId="urn:microsoft.com/office/officeart/2005/8/layout/venn1"/>
    <dgm:cxn modelId="{AE067667-6F0C-354D-B89B-3E503F5F772C}" type="presParOf" srcId="{A54AD081-D68A-D54B-B6A7-7EC1F3E5BFCF}" destId="{E81C100A-FBE5-D741-84F4-93AA512F8D0B}" srcOrd="0" destOrd="0" presId="urn:microsoft.com/office/officeart/2005/8/layout/venn1"/>
    <dgm:cxn modelId="{4960C329-B649-FF42-93C1-68F64AFC1B07}" type="presParOf" srcId="{A54AD081-D68A-D54B-B6A7-7EC1F3E5BFCF}" destId="{F351F822-4A3D-D342-AE63-F5175AB7B092}" srcOrd="1" destOrd="0" presId="urn:microsoft.com/office/officeart/2005/8/layout/venn1"/>
    <dgm:cxn modelId="{B1ED9A77-DE78-724F-BB8B-14115DC6EEB2}" type="presParOf" srcId="{A54AD081-D68A-D54B-B6A7-7EC1F3E5BFCF}" destId="{8F844A7A-4998-B740-946A-A2C7D928DAD3}" srcOrd="2" destOrd="0" presId="urn:microsoft.com/office/officeart/2005/8/layout/venn1"/>
    <dgm:cxn modelId="{9F859747-4813-044E-B9C6-E15A75804496}" type="presParOf" srcId="{A54AD081-D68A-D54B-B6A7-7EC1F3E5BFCF}" destId="{46AF4BC1-2FB8-1648-A461-C9C56A40BDF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C100A-FBE5-D741-84F4-93AA512F8D0B}">
      <dsp:nvSpPr>
        <dsp:cNvPr id="0" name=""/>
        <dsp:cNvSpPr/>
      </dsp:nvSpPr>
      <dsp:spPr>
        <a:xfrm>
          <a:off x="242023" y="12310"/>
          <a:ext cx="4501341" cy="450134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r>
            <a:rPr lang="en-US" sz="5100" kern="1200" dirty="0" smtClean="0"/>
            <a:t>Pedagogy </a:t>
          </a:r>
          <a:endParaRPr lang="en-US" sz="5100" kern="1200" dirty="0"/>
        </a:p>
      </dsp:txBody>
      <dsp:txXfrm>
        <a:off x="870589" y="543115"/>
        <a:ext cx="2595368" cy="3439731"/>
      </dsp:txXfrm>
    </dsp:sp>
    <dsp:sp modelId="{8F844A7A-4998-B740-946A-A2C7D928DAD3}">
      <dsp:nvSpPr>
        <dsp:cNvPr id="0" name=""/>
        <dsp:cNvSpPr/>
      </dsp:nvSpPr>
      <dsp:spPr>
        <a:xfrm>
          <a:off x="3486234" y="12310"/>
          <a:ext cx="4501341" cy="450134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r>
            <a:rPr lang="en-US" sz="5100" kern="1200" dirty="0" smtClean="0"/>
            <a:t>Practices</a:t>
          </a:r>
          <a:endParaRPr lang="en-US" sz="5100" kern="1200" dirty="0"/>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11806-622A-9A42-AFDA-72B328B8186F}" type="datetimeFigureOut">
              <a:rPr lang="en-US" smtClean="0"/>
              <a:t>7/10/15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AB40C-D0B1-2E49-A1D0-936D18D00BC1}" type="slidenum">
              <a:rPr lang="en-US" smtClean="0"/>
              <a:t>‹#›</a:t>
            </a:fld>
            <a:endParaRPr lang="en-US"/>
          </a:p>
        </p:txBody>
      </p:sp>
    </p:spTree>
    <p:extLst>
      <p:ext uri="{BB962C8B-B14F-4D97-AF65-F5344CB8AC3E}">
        <p14:creationId xmlns:p14="http://schemas.microsoft.com/office/powerpoint/2010/main" val="167472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AB40C-D0B1-2E49-A1D0-936D18D00BC1}" type="slidenum">
              <a:rPr lang="en-US" smtClean="0"/>
              <a:t>3</a:t>
            </a:fld>
            <a:endParaRPr lang="en-US"/>
          </a:p>
        </p:txBody>
      </p:sp>
    </p:spTree>
    <p:extLst>
      <p:ext uri="{BB962C8B-B14F-4D97-AF65-F5344CB8AC3E}">
        <p14:creationId xmlns:p14="http://schemas.microsoft.com/office/powerpoint/2010/main" val="406559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vert="horz" wrap="square" numCol="1" anchor="t" anchorCtr="0" compatLnSpc="1">
            <a:prstTxWarp prst="textNoShape">
              <a:avLst/>
            </a:prstTxWarp>
          </a:bodyPr>
          <a:lstStyle/>
          <a:p>
            <a:r>
              <a:rPr lang="en-US"/>
              <a:t>Emphasize that co-teaching is the MOST collaborative; push in and monitoring still requires high levels of collaboration between gen and spec ed teachers, but it is not as direct and intense. </a:t>
            </a:r>
          </a:p>
        </p:txBody>
      </p:sp>
      <p:sp>
        <p:nvSpPr>
          <p:cNvPr id="50180" name="Slide Number Placeholder 3"/>
          <p:cNvSpPr>
            <a:spLocks noGrp="1"/>
          </p:cNvSpPr>
          <p:nvPr>
            <p:ph type="sldNum" sz="quarter" idx="5"/>
          </p:nvPr>
        </p:nvSpPr>
        <p:spPr bwMode="auto">
          <a:noFill/>
          <a:ln>
            <a:miter lim="800000"/>
            <a:headEnd/>
            <a:tailEnd/>
          </a:ln>
        </p:spPr>
        <p:txBody>
          <a:bodyPr/>
          <a:lstStyle/>
          <a:p>
            <a:fld id="{56BEBF8B-E8B9-904A-8D74-DBDF92436DF3}" type="slidenum">
              <a:rPr lang="en-US"/>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vert="horz" wrap="square" numCol="1" anchor="t" anchorCtr="0" compatLnSpc="1">
            <a:prstTxWarp prst="textNoShape">
              <a:avLst/>
            </a:prstTxWarp>
          </a:bodyPr>
          <a:lstStyle/>
          <a:p>
            <a:r>
              <a:rPr lang="en-US"/>
              <a:t>Emphasize that co-teaching is the MOST collaborative; push in and monitoring still requires high levels of collaboration between gen and spec ed teachers, but it is not as direct and intense. </a:t>
            </a:r>
          </a:p>
        </p:txBody>
      </p:sp>
      <p:sp>
        <p:nvSpPr>
          <p:cNvPr id="50180" name="Slide Number Placeholder 3"/>
          <p:cNvSpPr>
            <a:spLocks noGrp="1"/>
          </p:cNvSpPr>
          <p:nvPr>
            <p:ph type="sldNum" sz="quarter" idx="5"/>
          </p:nvPr>
        </p:nvSpPr>
        <p:spPr bwMode="auto">
          <a:noFill/>
          <a:ln>
            <a:miter lim="800000"/>
            <a:headEnd/>
            <a:tailEnd/>
          </a:ln>
        </p:spPr>
        <p:txBody>
          <a:bodyPr/>
          <a:lstStyle/>
          <a:p>
            <a:fld id="{56BEBF8B-E8B9-904A-8D74-DBDF92436DF3}" type="slidenum">
              <a:rPr lang="en-US"/>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drastic difference</a:t>
            </a:r>
            <a:r>
              <a:rPr lang="en-US" baseline="0" dirty="0" smtClean="0"/>
              <a:t> between team teaching and co-teaching is the student to teacher ratio. Traditionally, when teachers team teach the ratio of students to teachers increases because you have combined two classrooms with two teachers. However, in a co-teaching model, the ratio of students to teachers decreases. If the class traditionally held 25 students, then 25 students would remain the classroom cap, except 5 of those students would be students with disabilities. The ratio of students to teacher would be 1:12.5. </a:t>
            </a:r>
            <a:endParaRPr lang="en-US" dirty="0"/>
          </a:p>
        </p:txBody>
      </p:sp>
      <p:sp>
        <p:nvSpPr>
          <p:cNvPr id="4" name="Slide Number Placeholder 3"/>
          <p:cNvSpPr>
            <a:spLocks noGrp="1"/>
          </p:cNvSpPr>
          <p:nvPr>
            <p:ph type="sldNum" sz="quarter" idx="10"/>
          </p:nvPr>
        </p:nvSpPr>
        <p:spPr/>
        <p:txBody>
          <a:bodyPr/>
          <a:lstStyle/>
          <a:p>
            <a:fld id="{AEBAB40C-D0B1-2E49-A1D0-936D18D00BC1}" type="slidenum">
              <a:rPr lang="en-US" smtClean="0"/>
              <a:t>33</a:t>
            </a:fld>
            <a:endParaRPr lang="en-US"/>
          </a:p>
        </p:txBody>
      </p:sp>
    </p:spTree>
    <p:extLst>
      <p:ext uri="{BB962C8B-B14F-4D97-AF65-F5344CB8AC3E}">
        <p14:creationId xmlns:p14="http://schemas.microsoft.com/office/powerpoint/2010/main" val="1384573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Volunteers at the beginning of implementation- In a new program an</a:t>
            </a:r>
            <a:r>
              <a:rPr lang="en-US" baseline="0" dirty="0" smtClean="0"/>
              <a:t> administrator may chose to seek out volunteers for co-teachers, particularly when co-teachers are motivated and exhibit complimentary strengths and/or liabilities. This will assist the school in building a positive momentum for co-teaching. If these teachers also have common planning time, that is an added bonus. </a:t>
            </a:r>
          </a:p>
          <a:p>
            <a:pPr marL="171450" indent="-171450">
              <a:buFont typeface="Arial" panose="020B0604020202020204" pitchFamily="34" charset="0"/>
              <a:buChar char="•"/>
            </a:pPr>
            <a:r>
              <a:rPr lang="en-US" baseline="0" dirty="0" smtClean="0"/>
              <a:t>Culture that demonstrates co-teaching as a standard practice- administrators should send a consistent message that co-teaching is/ will be a standard practice that can affect any teacher at any time. </a:t>
            </a:r>
          </a:p>
          <a:p>
            <a:pPr marL="171450" indent="-171450">
              <a:buFont typeface="Arial" panose="020B0604020202020204" pitchFamily="34" charset="0"/>
              <a:buChar char="•"/>
            </a:pPr>
            <a:r>
              <a:rPr lang="en-US" baseline="0" dirty="0" smtClean="0"/>
              <a:t>Student needs- co-teaching should be created around student needs, particularly those with IEPs</a:t>
            </a:r>
          </a:p>
          <a:p>
            <a:pPr marL="171450" indent="-171450">
              <a:buFont typeface="Arial" panose="020B0604020202020204" pitchFamily="34" charset="0"/>
              <a:buChar char="•"/>
            </a:pPr>
            <a:r>
              <a:rPr lang="en-US" baseline="0" dirty="0" smtClean="0"/>
              <a:t>Addressing concerns- If a teacher has expressed concerns about co-teaching with a particular person, it is important that the administrator researches and identifies the root of the problem in order to appropriately address that area of concern. For example, a teacher may have fears or anxieties about working with individuals with disabilities rather than be unwilling to work with a particular person. In this case, the teacher may require professional development to remediate the problem. </a:t>
            </a:r>
          </a:p>
          <a:p>
            <a:pPr marL="171450" indent="-171450">
              <a:buFont typeface="Arial" panose="020B0604020202020204" pitchFamily="34" charset="0"/>
              <a:buChar char="•"/>
            </a:pPr>
            <a:r>
              <a:rPr lang="en-US" baseline="0" dirty="0" smtClean="0"/>
              <a:t>Teacher refusal- If a teacher refuses to co-teach, district policies and procedures should be followed and administrative follow through would be most appropriate. </a:t>
            </a:r>
          </a:p>
        </p:txBody>
      </p:sp>
      <p:sp>
        <p:nvSpPr>
          <p:cNvPr id="4" name="Slide Number Placeholder 3"/>
          <p:cNvSpPr>
            <a:spLocks noGrp="1"/>
          </p:cNvSpPr>
          <p:nvPr>
            <p:ph type="sldNum" sz="quarter" idx="10"/>
          </p:nvPr>
        </p:nvSpPr>
        <p:spPr/>
        <p:txBody>
          <a:bodyPr/>
          <a:lstStyle/>
          <a:p>
            <a:fld id="{AEBAB40C-D0B1-2E49-A1D0-936D18D00BC1}" type="slidenum">
              <a:rPr lang="en-US" smtClean="0"/>
              <a:t>34</a:t>
            </a:fld>
            <a:endParaRPr lang="en-US"/>
          </a:p>
        </p:txBody>
      </p:sp>
    </p:spTree>
    <p:extLst>
      <p:ext uri="{BB962C8B-B14F-4D97-AF65-F5344CB8AC3E}">
        <p14:creationId xmlns:p14="http://schemas.microsoft.com/office/powerpoint/2010/main" val="176951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picture of boy to link</a:t>
            </a:r>
            <a:r>
              <a:rPr lang="en-US" baseline="0" dirty="0" smtClean="0"/>
              <a:t> to 37 second video clip </a:t>
            </a:r>
            <a:endParaRPr lang="en-US" dirty="0"/>
          </a:p>
        </p:txBody>
      </p:sp>
      <p:sp>
        <p:nvSpPr>
          <p:cNvPr id="4" name="Slide Number Placeholder 3"/>
          <p:cNvSpPr>
            <a:spLocks noGrp="1"/>
          </p:cNvSpPr>
          <p:nvPr>
            <p:ph type="sldNum" sz="quarter" idx="10"/>
          </p:nvPr>
        </p:nvSpPr>
        <p:spPr/>
        <p:txBody>
          <a:bodyPr/>
          <a:lstStyle/>
          <a:p>
            <a:fld id="{AEBAB40C-D0B1-2E49-A1D0-936D18D00BC1}" type="slidenum">
              <a:rPr lang="en-US" smtClean="0"/>
              <a:t>35</a:t>
            </a:fld>
            <a:endParaRPr lang="en-US"/>
          </a:p>
        </p:txBody>
      </p:sp>
    </p:spTree>
    <p:extLst>
      <p:ext uri="{BB962C8B-B14F-4D97-AF65-F5344CB8AC3E}">
        <p14:creationId xmlns:p14="http://schemas.microsoft.com/office/powerpoint/2010/main" val="231108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AB40C-D0B1-2E49-A1D0-936D18D00BC1}" type="slidenum">
              <a:rPr lang="en-US" smtClean="0"/>
              <a:t>38</a:t>
            </a:fld>
            <a:endParaRPr lang="en-US"/>
          </a:p>
        </p:txBody>
      </p:sp>
    </p:spTree>
    <p:extLst>
      <p:ext uri="{BB962C8B-B14F-4D97-AF65-F5344CB8AC3E}">
        <p14:creationId xmlns:p14="http://schemas.microsoft.com/office/powerpoint/2010/main" val="341026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AB40C-D0B1-2E49-A1D0-936D18D00BC1}" type="slidenum">
              <a:rPr lang="en-US" smtClean="0"/>
              <a:t>39</a:t>
            </a:fld>
            <a:endParaRPr lang="en-US"/>
          </a:p>
        </p:txBody>
      </p:sp>
    </p:spTree>
    <p:extLst>
      <p:ext uri="{BB962C8B-B14F-4D97-AF65-F5344CB8AC3E}">
        <p14:creationId xmlns:p14="http://schemas.microsoft.com/office/powerpoint/2010/main" val="357621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BAB40C-D0B1-2E49-A1D0-936D18D00BC1}" type="slidenum">
              <a:rPr lang="en-US" smtClean="0"/>
              <a:t>7</a:t>
            </a:fld>
            <a:endParaRPr lang="en-US"/>
          </a:p>
        </p:txBody>
      </p:sp>
    </p:spTree>
    <p:extLst>
      <p:ext uri="{BB962C8B-B14F-4D97-AF65-F5344CB8AC3E}">
        <p14:creationId xmlns:p14="http://schemas.microsoft.com/office/powerpoint/2010/main" val="161289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Janelle and Debra </a:t>
            </a:r>
            <a:endParaRPr lang="en-US" dirty="0"/>
          </a:p>
        </p:txBody>
      </p:sp>
      <p:sp>
        <p:nvSpPr>
          <p:cNvPr id="4" name="Slide Number Placeholder 3"/>
          <p:cNvSpPr>
            <a:spLocks noGrp="1"/>
          </p:cNvSpPr>
          <p:nvPr>
            <p:ph type="sldNum" sz="quarter" idx="10"/>
          </p:nvPr>
        </p:nvSpPr>
        <p:spPr/>
        <p:txBody>
          <a:bodyPr/>
          <a:lstStyle/>
          <a:p>
            <a:fld id="{AEBAB40C-D0B1-2E49-A1D0-936D18D00BC1}" type="slidenum">
              <a:rPr lang="en-US" smtClean="0"/>
              <a:t>10</a:t>
            </a:fld>
            <a:endParaRPr lang="en-US"/>
          </a:p>
        </p:txBody>
      </p:sp>
    </p:spTree>
    <p:extLst>
      <p:ext uri="{BB962C8B-B14F-4D97-AF65-F5344CB8AC3E}">
        <p14:creationId xmlns:p14="http://schemas.microsoft.com/office/powerpoint/2010/main" val="67954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9715" tIns="44858" rIns="89715" bIns="44858" numCol="1" anchor="t" anchorCtr="0" compatLnSpc="1">
            <a:prstTxWarp prst="textNoShape">
              <a:avLst/>
            </a:prstTxWarp>
          </a:bodyPr>
          <a:lstStyle/>
          <a:p>
            <a:endParaRPr lang="en-US">
              <a:latin typeface="Calibri" charset="0"/>
              <a:ea typeface="MS PGothic" charset="0"/>
              <a:cs typeface="MS PGothic"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58" rIns="89715" bIns="44858"/>
          <a:lstStyle>
            <a:lvl1pPr eaLnBrk="0" hangingPunct="0">
              <a:defRPr sz="2300">
                <a:solidFill>
                  <a:schemeClr val="tx1"/>
                </a:solidFill>
                <a:latin typeface="Arial" charset="0"/>
                <a:ea typeface="ＭＳ Ｐゴシック" charset="0"/>
                <a:cs typeface="Arial" charset="0"/>
              </a:defRPr>
            </a:lvl1pPr>
            <a:lvl2pPr marL="37093434" indent="-36646338" eaLnBrk="0" hangingPunct="0">
              <a:defRPr sz="2300">
                <a:solidFill>
                  <a:schemeClr val="tx1"/>
                </a:solidFill>
                <a:latin typeface="Arial" charset="0"/>
                <a:ea typeface="Arial" charset="0"/>
                <a:cs typeface="Arial" charset="0"/>
              </a:defRPr>
            </a:lvl2pPr>
            <a:lvl3pPr eaLnBrk="0" hangingPunct="0">
              <a:defRPr sz="2300">
                <a:solidFill>
                  <a:schemeClr val="tx1"/>
                </a:solidFill>
                <a:latin typeface="Arial" charset="0"/>
                <a:ea typeface="Arial" charset="0"/>
                <a:cs typeface="Arial" charset="0"/>
              </a:defRPr>
            </a:lvl3pPr>
            <a:lvl4pPr eaLnBrk="0" hangingPunct="0">
              <a:defRPr sz="2300">
                <a:solidFill>
                  <a:schemeClr val="tx1"/>
                </a:solidFill>
                <a:latin typeface="Arial" charset="0"/>
                <a:ea typeface="Arial" charset="0"/>
                <a:cs typeface="Arial" charset="0"/>
              </a:defRPr>
            </a:lvl4pPr>
            <a:lvl5pPr eaLnBrk="0" hangingPunct="0">
              <a:defRPr sz="2300">
                <a:solidFill>
                  <a:schemeClr val="tx1"/>
                </a:solidFill>
                <a:latin typeface="Arial" charset="0"/>
                <a:ea typeface="Arial" charset="0"/>
                <a:cs typeface="Arial" charset="0"/>
              </a:defRPr>
            </a:lvl5pPr>
            <a:lvl6pPr marL="447096" eaLnBrk="0" fontAlgn="base" hangingPunct="0">
              <a:spcBef>
                <a:spcPct val="0"/>
              </a:spcBef>
              <a:spcAft>
                <a:spcPct val="0"/>
              </a:spcAft>
              <a:defRPr sz="2300">
                <a:solidFill>
                  <a:schemeClr val="tx1"/>
                </a:solidFill>
                <a:latin typeface="Arial" charset="0"/>
                <a:ea typeface="Arial" charset="0"/>
                <a:cs typeface="Arial" charset="0"/>
              </a:defRPr>
            </a:lvl6pPr>
            <a:lvl7pPr marL="894192" eaLnBrk="0" fontAlgn="base" hangingPunct="0">
              <a:spcBef>
                <a:spcPct val="0"/>
              </a:spcBef>
              <a:spcAft>
                <a:spcPct val="0"/>
              </a:spcAft>
              <a:defRPr sz="2300">
                <a:solidFill>
                  <a:schemeClr val="tx1"/>
                </a:solidFill>
                <a:latin typeface="Arial" charset="0"/>
                <a:ea typeface="Arial" charset="0"/>
                <a:cs typeface="Arial" charset="0"/>
              </a:defRPr>
            </a:lvl7pPr>
            <a:lvl8pPr marL="1341288" eaLnBrk="0" fontAlgn="base" hangingPunct="0">
              <a:spcBef>
                <a:spcPct val="0"/>
              </a:spcBef>
              <a:spcAft>
                <a:spcPct val="0"/>
              </a:spcAft>
              <a:defRPr sz="2300">
                <a:solidFill>
                  <a:schemeClr val="tx1"/>
                </a:solidFill>
                <a:latin typeface="Arial" charset="0"/>
                <a:ea typeface="Arial" charset="0"/>
                <a:cs typeface="Arial" charset="0"/>
              </a:defRPr>
            </a:lvl8pPr>
            <a:lvl9pPr marL="1788384" eaLnBrk="0" fontAlgn="base" hangingPunct="0">
              <a:spcBef>
                <a:spcPct val="0"/>
              </a:spcBef>
              <a:spcAft>
                <a:spcPct val="0"/>
              </a:spcAft>
              <a:defRPr sz="2300">
                <a:solidFill>
                  <a:schemeClr val="tx1"/>
                </a:solidFill>
                <a:latin typeface="Arial" charset="0"/>
                <a:ea typeface="Arial" charset="0"/>
                <a:cs typeface="Arial" charset="0"/>
              </a:defRPr>
            </a:lvl9pPr>
          </a:lstStyle>
          <a:p>
            <a:pPr eaLnBrk="1" hangingPunct="1"/>
            <a:fld id="{ACEDADB0-A348-AC47-81D7-599BAB88C4FE}" type="slidenum">
              <a:rPr lang="en-US" sz="1800">
                <a:latin typeface="Calibri" charset="0"/>
                <a:ea typeface="MS PGothic" charset="0"/>
                <a:cs typeface="MS PGothic" charset="0"/>
              </a:rPr>
              <a:pPr eaLnBrk="1" hangingPunct="1"/>
              <a:t>13</a:t>
            </a:fld>
            <a:endParaRPr lang="en-US" sz="1800">
              <a:latin typeface="Calibri" charset="0"/>
              <a:ea typeface="MS PGothic" charset="0"/>
              <a:cs typeface="MS PGothic" charset="0"/>
            </a:endParaRPr>
          </a:p>
        </p:txBody>
      </p:sp>
    </p:spTree>
    <p:extLst>
      <p:ext uri="{BB962C8B-B14F-4D97-AF65-F5344CB8AC3E}">
        <p14:creationId xmlns:p14="http://schemas.microsoft.com/office/powerpoint/2010/main" val="206578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15" tIns="44858" rIns="89715" bIns="44858" numCol="1" anchor="t" anchorCtr="0" compatLnSpc="1">
            <a:prstTxWarp prst="textNoShape">
              <a:avLst/>
            </a:prstTxWarp>
          </a:bodyPr>
          <a:lstStyle/>
          <a:p>
            <a:r>
              <a:rPr lang="en-US" dirty="0">
                <a:latin typeface="Calibri" charset="0"/>
                <a:ea typeface="MS PGothic" charset="0"/>
                <a:cs typeface="MS PGothic" charset="0"/>
              </a:rPr>
              <a:t>The lens through which you should plan and deliver ever co-taught lesson. </a:t>
            </a:r>
            <a:endParaRPr lang="en-US" dirty="0" smtClean="0">
              <a:latin typeface="Calibri" charset="0"/>
              <a:ea typeface="MS PGothic" charset="0"/>
              <a:cs typeface="MS PGothic" charset="0"/>
            </a:endParaRPr>
          </a:p>
          <a:p>
            <a:endParaRPr lang="en-US" dirty="0" smtClean="0">
              <a:latin typeface="Calibri" charset="0"/>
              <a:ea typeface="MS PGothic" charset="0"/>
              <a:cs typeface="MS PGothic" charset="0"/>
            </a:endParaRPr>
          </a:p>
          <a:p>
            <a:r>
              <a:rPr lang="en-US" dirty="0" smtClean="0">
                <a:latin typeface="Calibri" charset="0"/>
                <a:ea typeface="MS PGothic" charset="0"/>
                <a:cs typeface="MS PGothic" charset="0"/>
              </a:rPr>
              <a:t>Do you or your colleagues divide</a:t>
            </a:r>
            <a:r>
              <a:rPr lang="en-US" baseline="0" dirty="0" smtClean="0">
                <a:latin typeface="Calibri" charset="0"/>
                <a:ea typeface="MS PGothic" charset="0"/>
                <a:cs typeface="MS PGothic" charset="0"/>
              </a:rPr>
              <a:t> students in your conversations, referring to “my students” or “your students?” Whenever this happens, you are reinforcing an antiquated “separate” system, one that communicates learners with special needs are the responsibility of the special educators/specialists, not general educators. It is important to remember that special education and other related services were designed to supplement or be added to in addition, not in lieu, of general education. Thus, general education teachers are charged with teaching every student in the class, including those with disabilities, and they are as accountable for their learning just as they are accountable for the students that do not have identified disabilities/those in general education. </a:t>
            </a:r>
          </a:p>
          <a:p>
            <a:endParaRPr lang="en-US" baseline="0" dirty="0" smtClean="0">
              <a:latin typeface="Calibri" charset="0"/>
              <a:ea typeface="MS PGothic" charset="0"/>
              <a:cs typeface="MS PGothic" charset="0"/>
            </a:endParaRPr>
          </a:p>
          <a:p>
            <a:r>
              <a:rPr lang="en-US" baseline="0" dirty="0" smtClean="0">
                <a:latin typeface="Calibri" charset="0"/>
                <a:ea typeface="MS PGothic" charset="0"/>
                <a:cs typeface="MS PGothic" charset="0"/>
              </a:rPr>
              <a:t>Co-teaching is very much about OUR students1 </a:t>
            </a:r>
            <a:endParaRPr lang="en-US" dirty="0">
              <a:latin typeface="Calibri" charset="0"/>
              <a:ea typeface="MS PGothic" charset="0"/>
              <a:cs typeface="MS PGothic"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58" rIns="89715" bIns="44858"/>
          <a:lstStyle>
            <a:lvl1pPr eaLnBrk="0" hangingPunct="0">
              <a:defRPr sz="2300">
                <a:solidFill>
                  <a:schemeClr val="tx1"/>
                </a:solidFill>
                <a:latin typeface="Arial" charset="0"/>
                <a:ea typeface="ＭＳ Ｐゴシック" charset="0"/>
                <a:cs typeface="Arial" charset="0"/>
              </a:defRPr>
            </a:lvl1pPr>
            <a:lvl2pPr marL="37093434" indent="-36646338" eaLnBrk="0" hangingPunct="0">
              <a:defRPr sz="2300">
                <a:solidFill>
                  <a:schemeClr val="tx1"/>
                </a:solidFill>
                <a:latin typeface="Arial" charset="0"/>
                <a:ea typeface="Arial" charset="0"/>
                <a:cs typeface="Arial" charset="0"/>
              </a:defRPr>
            </a:lvl2pPr>
            <a:lvl3pPr eaLnBrk="0" hangingPunct="0">
              <a:defRPr sz="2300">
                <a:solidFill>
                  <a:schemeClr val="tx1"/>
                </a:solidFill>
                <a:latin typeface="Arial" charset="0"/>
                <a:ea typeface="Arial" charset="0"/>
                <a:cs typeface="Arial" charset="0"/>
              </a:defRPr>
            </a:lvl3pPr>
            <a:lvl4pPr eaLnBrk="0" hangingPunct="0">
              <a:defRPr sz="2300">
                <a:solidFill>
                  <a:schemeClr val="tx1"/>
                </a:solidFill>
                <a:latin typeface="Arial" charset="0"/>
                <a:ea typeface="Arial" charset="0"/>
                <a:cs typeface="Arial" charset="0"/>
              </a:defRPr>
            </a:lvl4pPr>
            <a:lvl5pPr eaLnBrk="0" hangingPunct="0">
              <a:defRPr sz="2300">
                <a:solidFill>
                  <a:schemeClr val="tx1"/>
                </a:solidFill>
                <a:latin typeface="Arial" charset="0"/>
                <a:ea typeface="Arial" charset="0"/>
                <a:cs typeface="Arial" charset="0"/>
              </a:defRPr>
            </a:lvl5pPr>
            <a:lvl6pPr marL="447096" eaLnBrk="0" fontAlgn="base" hangingPunct="0">
              <a:spcBef>
                <a:spcPct val="0"/>
              </a:spcBef>
              <a:spcAft>
                <a:spcPct val="0"/>
              </a:spcAft>
              <a:defRPr sz="2300">
                <a:solidFill>
                  <a:schemeClr val="tx1"/>
                </a:solidFill>
                <a:latin typeface="Arial" charset="0"/>
                <a:ea typeface="Arial" charset="0"/>
                <a:cs typeface="Arial" charset="0"/>
              </a:defRPr>
            </a:lvl6pPr>
            <a:lvl7pPr marL="894192" eaLnBrk="0" fontAlgn="base" hangingPunct="0">
              <a:spcBef>
                <a:spcPct val="0"/>
              </a:spcBef>
              <a:spcAft>
                <a:spcPct val="0"/>
              </a:spcAft>
              <a:defRPr sz="2300">
                <a:solidFill>
                  <a:schemeClr val="tx1"/>
                </a:solidFill>
                <a:latin typeface="Arial" charset="0"/>
                <a:ea typeface="Arial" charset="0"/>
                <a:cs typeface="Arial" charset="0"/>
              </a:defRPr>
            </a:lvl7pPr>
            <a:lvl8pPr marL="1341288" eaLnBrk="0" fontAlgn="base" hangingPunct="0">
              <a:spcBef>
                <a:spcPct val="0"/>
              </a:spcBef>
              <a:spcAft>
                <a:spcPct val="0"/>
              </a:spcAft>
              <a:defRPr sz="2300">
                <a:solidFill>
                  <a:schemeClr val="tx1"/>
                </a:solidFill>
                <a:latin typeface="Arial" charset="0"/>
                <a:ea typeface="Arial" charset="0"/>
                <a:cs typeface="Arial" charset="0"/>
              </a:defRPr>
            </a:lvl8pPr>
            <a:lvl9pPr marL="1788384" eaLnBrk="0" fontAlgn="base" hangingPunct="0">
              <a:spcBef>
                <a:spcPct val="0"/>
              </a:spcBef>
              <a:spcAft>
                <a:spcPct val="0"/>
              </a:spcAft>
              <a:defRPr sz="2300">
                <a:solidFill>
                  <a:schemeClr val="tx1"/>
                </a:solidFill>
                <a:latin typeface="Arial" charset="0"/>
                <a:ea typeface="Arial" charset="0"/>
                <a:cs typeface="Arial" charset="0"/>
              </a:defRPr>
            </a:lvl9pPr>
          </a:lstStyle>
          <a:p>
            <a:pPr eaLnBrk="1" hangingPunct="1"/>
            <a:fld id="{414F9A9E-A512-2148-B5BB-79AA4A1FFE2B}" type="slidenum">
              <a:rPr lang="en-US" sz="1800">
                <a:latin typeface="Calibri" charset="0"/>
                <a:ea typeface="MS PGothic" charset="0"/>
                <a:cs typeface="MS PGothic" charset="0"/>
              </a:rPr>
              <a:pPr eaLnBrk="1" hangingPunct="1"/>
              <a:t>15</a:t>
            </a:fld>
            <a:endParaRPr lang="en-US" sz="1800">
              <a:latin typeface="Calibri" charset="0"/>
              <a:ea typeface="MS PGothic" charset="0"/>
              <a:cs typeface="MS PGothic" charset="0"/>
            </a:endParaRPr>
          </a:p>
        </p:txBody>
      </p:sp>
    </p:spTree>
    <p:extLst>
      <p:ext uri="{BB962C8B-B14F-4D97-AF65-F5344CB8AC3E}">
        <p14:creationId xmlns:p14="http://schemas.microsoft.com/office/powerpoint/2010/main" val="390111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Arial" charset="0"/>
              </a:defRPr>
            </a:lvl1pPr>
            <a:lvl2pPr marL="37093434" indent="-36646338" eaLnBrk="0" hangingPunct="0">
              <a:defRPr sz="2300">
                <a:solidFill>
                  <a:schemeClr val="tx1"/>
                </a:solidFill>
                <a:latin typeface="Arial" charset="0"/>
                <a:ea typeface="Arial" charset="0"/>
                <a:cs typeface="Arial" charset="0"/>
              </a:defRPr>
            </a:lvl2pPr>
            <a:lvl3pPr eaLnBrk="0" hangingPunct="0">
              <a:defRPr sz="2300">
                <a:solidFill>
                  <a:schemeClr val="tx1"/>
                </a:solidFill>
                <a:latin typeface="Arial" charset="0"/>
                <a:ea typeface="Arial" charset="0"/>
                <a:cs typeface="Arial" charset="0"/>
              </a:defRPr>
            </a:lvl3pPr>
            <a:lvl4pPr eaLnBrk="0" hangingPunct="0">
              <a:defRPr sz="2300">
                <a:solidFill>
                  <a:schemeClr val="tx1"/>
                </a:solidFill>
                <a:latin typeface="Arial" charset="0"/>
                <a:ea typeface="Arial" charset="0"/>
                <a:cs typeface="Arial" charset="0"/>
              </a:defRPr>
            </a:lvl4pPr>
            <a:lvl5pPr eaLnBrk="0" hangingPunct="0">
              <a:defRPr sz="2300">
                <a:solidFill>
                  <a:schemeClr val="tx1"/>
                </a:solidFill>
                <a:latin typeface="Arial" charset="0"/>
                <a:ea typeface="Arial" charset="0"/>
                <a:cs typeface="Arial" charset="0"/>
              </a:defRPr>
            </a:lvl5pPr>
            <a:lvl6pPr marL="447096" eaLnBrk="0" fontAlgn="base" hangingPunct="0">
              <a:spcBef>
                <a:spcPct val="0"/>
              </a:spcBef>
              <a:spcAft>
                <a:spcPct val="0"/>
              </a:spcAft>
              <a:defRPr sz="2300">
                <a:solidFill>
                  <a:schemeClr val="tx1"/>
                </a:solidFill>
                <a:latin typeface="Arial" charset="0"/>
                <a:ea typeface="Arial" charset="0"/>
                <a:cs typeface="Arial" charset="0"/>
              </a:defRPr>
            </a:lvl6pPr>
            <a:lvl7pPr marL="894192" eaLnBrk="0" fontAlgn="base" hangingPunct="0">
              <a:spcBef>
                <a:spcPct val="0"/>
              </a:spcBef>
              <a:spcAft>
                <a:spcPct val="0"/>
              </a:spcAft>
              <a:defRPr sz="2300">
                <a:solidFill>
                  <a:schemeClr val="tx1"/>
                </a:solidFill>
                <a:latin typeface="Arial" charset="0"/>
                <a:ea typeface="Arial" charset="0"/>
                <a:cs typeface="Arial" charset="0"/>
              </a:defRPr>
            </a:lvl7pPr>
            <a:lvl8pPr marL="1341288" eaLnBrk="0" fontAlgn="base" hangingPunct="0">
              <a:spcBef>
                <a:spcPct val="0"/>
              </a:spcBef>
              <a:spcAft>
                <a:spcPct val="0"/>
              </a:spcAft>
              <a:defRPr sz="2300">
                <a:solidFill>
                  <a:schemeClr val="tx1"/>
                </a:solidFill>
                <a:latin typeface="Arial" charset="0"/>
                <a:ea typeface="Arial" charset="0"/>
                <a:cs typeface="Arial" charset="0"/>
              </a:defRPr>
            </a:lvl8pPr>
            <a:lvl9pPr marL="1788384" eaLnBrk="0" fontAlgn="base" hangingPunct="0">
              <a:spcBef>
                <a:spcPct val="0"/>
              </a:spcBef>
              <a:spcAft>
                <a:spcPct val="0"/>
              </a:spcAft>
              <a:defRPr sz="2300">
                <a:solidFill>
                  <a:schemeClr val="tx1"/>
                </a:solidFill>
                <a:latin typeface="Arial" charset="0"/>
                <a:ea typeface="Arial" charset="0"/>
                <a:cs typeface="Arial" charset="0"/>
              </a:defRPr>
            </a:lvl9pPr>
          </a:lstStyle>
          <a:p>
            <a:pPr eaLnBrk="1" hangingPunct="1"/>
            <a:fld id="{DB161BB4-FAF4-C149-913A-65B4E81F4827}" type="slidenum">
              <a:rPr lang="en-US" sz="1800">
                <a:latin typeface="Calibri" charset="0"/>
                <a:ea typeface="MS PGothic" charset="0"/>
                <a:cs typeface="MS PGothic" charset="0"/>
              </a:rPr>
              <a:pPr eaLnBrk="1" hangingPunct="1"/>
              <a:t>16</a:t>
            </a:fld>
            <a:endParaRPr lang="en-US" sz="1800">
              <a:latin typeface="Calibri" charset="0"/>
              <a:ea typeface="MS PGothic" charset="0"/>
              <a:cs typeface="MS PGothic" charset="0"/>
            </a:endParaRPr>
          </a:p>
        </p:txBody>
      </p:sp>
    </p:spTree>
    <p:extLst>
      <p:ext uri="{BB962C8B-B14F-4D97-AF65-F5344CB8AC3E}">
        <p14:creationId xmlns:p14="http://schemas.microsoft.com/office/powerpoint/2010/main" val="76842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Arial" charset="0"/>
              </a:defRPr>
            </a:lvl1pPr>
            <a:lvl2pPr marL="37093434" indent="-36646338" eaLnBrk="0" hangingPunct="0">
              <a:defRPr sz="2300">
                <a:solidFill>
                  <a:schemeClr val="tx1"/>
                </a:solidFill>
                <a:latin typeface="Arial" charset="0"/>
                <a:ea typeface="Arial" charset="0"/>
                <a:cs typeface="Arial" charset="0"/>
              </a:defRPr>
            </a:lvl2pPr>
            <a:lvl3pPr eaLnBrk="0" hangingPunct="0">
              <a:defRPr sz="2300">
                <a:solidFill>
                  <a:schemeClr val="tx1"/>
                </a:solidFill>
                <a:latin typeface="Arial" charset="0"/>
                <a:ea typeface="Arial" charset="0"/>
                <a:cs typeface="Arial" charset="0"/>
              </a:defRPr>
            </a:lvl3pPr>
            <a:lvl4pPr eaLnBrk="0" hangingPunct="0">
              <a:defRPr sz="2300">
                <a:solidFill>
                  <a:schemeClr val="tx1"/>
                </a:solidFill>
                <a:latin typeface="Arial" charset="0"/>
                <a:ea typeface="Arial" charset="0"/>
                <a:cs typeface="Arial" charset="0"/>
              </a:defRPr>
            </a:lvl4pPr>
            <a:lvl5pPr eaLnBrk="0" hangingPunct="0">
              <a:defRPr sz="2300">
                <a:solidFill>
                  <a:schemeClr val="tx1"/>
                </a:solidFill>
                <a:latin typeface="Arial" charset="0"/>
                <a:ea typeface="Arial" charset="0"/>
                <a:cs typeface="Arial" charset="0"/>
              </a:defRPr>
            </a:lvl5pPr>
            <a:lvl6pPr marL="447096" eaLnBrk="0" fontAlgn="base" hangingPunct="0">
              <a:spcBef>
                <a:spcPct val="0"/>
              </a:spcBef>
              <a:spcAft>
                <a:spcPct val="0"/>
              </a:spcAft>
              <a:defRPr sz="2300">
                <a:solidFill>
                  <a:schemeClr val="tx1"/>
                </a:solidFill>
                <a:latin typeface="Arial" charset="0"/>
                <a:ea typeface="Arial" charset="0"/>
                <a:cs typeface="Arial" charset="0"/>
              </a:defRPr>
            </a:lvl6pPr>
            <a:lvl7pPr marL="894192" eaLnBrk="0" fontAlgn="base" hangingPunct="0">
              <a:spcBef>
                <a:spcPct val="0"/>
              </a:spcBef>
              <a:spcAft>
                <a:spcPct val="0"/>
              </a:spcAft>
              <a:defRPr sz="2300">
                <a:solidFill>
                  <a:schemeClr val="tx1"/>
                </a:solidFill>
                <a:latin typeface="Arial" charset="0"/>
                <a:ea typeface="Arial" charset="0"/>
                <a:cs typeface="Arial" charset="0"/>
              </a:defRPr>
            </a:lvl7pPr>
            <a:lvl8pPr marL="1341288" eaLnBrk="0" fontAlgn="base" hangingPunct="0">
              <a:spcBef>
                <a:spcPct val="0"/>
              </a:spcBef>
              <a:spcAft>
                <a:spcPct val="0"/>
              </a:spcAft>
              <a:defRPr sz="2300">
                <a:solidFill>
                  <a:schemeClr val="tx1"/>
                </a:solidFill>
                <a:latin typeface="Arial" charset="0"/>
                <a:ea typeface="Arial" charset="0"/>
                <a:cs typeface="Arial" charset="0"/>
              </a:defRPr>
            </a:lvl8pPr>
            <a:lvl9pPr marL="1788384" eaLnBrk="0" fontAlgn="base" hangingPunct="0">
              <a:spcBef>
                <a:spcPct val="0"/>
              </a:spcBef>
              <a:spcAft>
                <a:spcPct val="0"/>
              </a:spcAft>
              <a:defRPr sz="2300">
                <a:solidFill>
                  <a:schemeClr val="tx1"/>
                </a:solidFill>
                <a:latin typeface="Arial" charset="0"/>
                <a:ea typeface="Arial" charset="0"/>
                <a:cs typeface="Arial" charset="0"/>
              </a:defRPr>
            </a:lvl9pPr>
          </a:lstStyle>
          <a:p>
            <a:pPr eaLnBrk="1" hangingPunct="1"/>
            <a:fld id="{DB161BB4-FAF4-C149-913A-65B4E81F4827}" type="slidenum">
              <a:rPr lang="en-US" sz="1800">
                <a:latin typeface="Calibri" charset="0"/>
                <a:ea typeface="MS PGothic" charset="0"/>
                <a:cs typeface="MS PGothic" charset="0"/>
              </a:rPr>
              <a:pPr eaLnBrk="1" hangingPunct="1"/>
              <a:t>17</a:t>
            </a:fld>
            <a:endParaRPr lang="en-US" sz="1800">
              <a:latin typeface="Calibri" charset="0"/>
              <a:ea typeface="MS PGothic" charset="0"/>
              <a:cs typeface="MS PGothic" charset="0"/>
            </a:endParaRPr>
          </a:p>
        </p:txBody>
      </p:sp>
    </p:spTree>
    <p:extLst>
      <p:ext uri="{BB962C8B-B14F-4D97-AF65-F5344CB8AC3E}">
        <p14:creationId xmlns:p14="http://schemas.microsoft.com/office/powerpoint/2010/main" val="105030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663" y="8685552"/>
            <a:ext cx="2969793"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3C57963-F575-9C46-B71C-7958E6BCD35F}" type="slidenum">
              <a:rPr lang="en-US" sz="1800">
                <a:latin typeface="Calibri" charset="0"/>
              </a:rPr>
              <a:pPr eaLnBrk="1" hangingPunct="1"/>
              <a:t>25</a:t>
            </a:fld>
            <a:endParaRPr lang="en-US" sz="1800">
              <a:latin typeface="Calibri"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a:spcBef>
                <a:spcPct val="0"/>
              </a:spcBef>
            </a:pPr>
            <a:r>
              <a:rPr lang="en-US">
                <a:latin typeface="Calibri" charset="0"/>
                <a:ea typeface="MS PGothic" charset="0"/>
                <a:cs typeface="MS PGothic" charset="0"/>
              </a:rPr>
              <a:t>Students needs are considered in relation to curriculum objectives.  If the lesson requires the student to respond and demonstrate understanding, then the collaboration model and instructional accommodations reflect what instructional supports the student needs to achieve the lesson objectives. </a:t>
            </a:r>
          </a:p>
        </p:txBody>
      </p:sp>
    </p:spTree>
    <p:extLst>
      <p:ext uri="{BB962C8B-B14F-4D97-AF65-F5344CB8AC3E}">
        <p14:creationId xmlns:p14="http://schemas.microsoft.com/office/powerpoint/2010/main" val="91259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Prerequisites</a:t>
            </a:r>
          </a:p>
          <a:p>
            <a:pPr marL="0" indent="0">
              <a:buFont typeface="Arial" panose="020B0604020202020204" pitchFamily="34" charset="0"/>
              <a:buNone/>
            </a:pPr>
            <a:r>
              <a:rPr lang="en-US" dirty="0" smtClean="0"/>
              <a:t>	1. Personal Prerequisites- co-teachers should</a:t>
            </a:r>
            <a:r>
              <a:rPr lang="en-US" baseline="0" dirty="0" smtClean="0"/>
              <a:t> have personal characteristics/qualities that are supportive of working with others. They should have the ability and 	willingness</a:t>
            </a:r>
            <a:r>
              <a:rPr lang="en-US" dirty="0" smtClean="0"/>
              <a:t> to set aside differences, be flexible</a:t>
            </a:r>
            <a:r>
              <a:rPr lang="en-US" baseline="0" dirty="0" smtClean="0"/>
              <a:t> and </a:t>
            </a:r>
            <a:r>
              <a:rPr lang="en-US" dirty="0" smtClean="0"/>
              <a:t>surrender control.</a:t>
            </a:r>
            <a:r>
              <a:rPr lang="en-US" baseline="0" dirty="0" smtClean="0"/>
              <a:t> </a:t>
            </a:r>
            <a:endParaRPr lang="en-US" dirty="0" smtClean="0"/>
          </a:p>
          <a:p>
            <a:pPr marL="0" indent="0">
              <a:buFont typeface="Arial" panose="020B0604020202020204" pitchFamily="34" charset="0"/>
              <a:buNone/>
            </a:pPr>
            <a:r>
              <a:rPr lang="en-US" dirty="0" smtClean="0"/>
              <a:t>	2. Professionalism Prerequisite- co-teachers need to both understand school,</a:t>
            </a:r>
            <a:r>
              <a:rPr lang="en-US" baseline="0" dirty="0" smtClean="0"/>
              <a:t> teaching, and students and have a clear understanding of how to conduct themselves 	in a professional manner within the culture of the school. For example, a teacher needs to know how to be a mentor to a student rather than act as a friend to them. </a:t>
            </a:r>
          </a:p>
          <a:p>
            <a:pPr marL="0" indent="0">
              <a:buFont typeface="Arial" panose="020B0604020202020204" pitchFamily="34" charset="0"/>
              <a:buNone/>
            </a:pPr>
            <a:r>
              <a:rPr lang="en-US" baseline="0" dirty="0" smtClean="0"/>
              <a:t>	3. Discipline-specific prerequisites- co-teachers must possess expertise within their area of specialty in order to justify a reason for their partnership. For example,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Role Reciprocity: This is the process of exchanging expertise amongst co-teachers with the intention of benefiting their teaching and learning amongst students. </a:t>
            </a:r>
          </a:p>
          <a:p>
            <a:pPr marL="628650" lvl="1" indent="-171450">
              <a:buFont typeface="Arial" panose="020B0604020202020204" pitchFamily="34" charset="0"/>
              <a:buChar char="•"/>
            </a:pPr>
            <a:r>
              <a:rPr lang="en-US" baseline="0" dirty="0" smtClean="0"/>
              <a:t>General education teachers have these four areas of primary expertise:</a:t>
            </a:r>
          </a:p>
          <a:p>
            <a:pPr marL="457200" lvl="1" indent="0">
              <a:buFont typeface="Arial" panose="020B0604020202020204" pitchFamily="34" charset="0"/>
              <a:buNone/>
            </a:pPr>
            <a:r>
              <a:rPr lang="en-US" baseline="0" dirty="0" smtClean="0"/>
              <a:t>	1. Curriculum and instruction- knowledge of what needs to be taught, in what order, and how the content fits in the big picture within the curriculum</a:t>
            </a:r>
          </a:p>
          <a:p>
            <a:pPr marL="457200" lvl="1" indent="0">
              <a:buFont typeface="Arial" panose="020B0604020202020204" pitchFamily="34" charset="0"/>
              <a:buNone/>
            </a:pPr>
            <a:r>
              <a:rPr lang="en-US" baseline="0" dirty="0" smtClean="0"/>
              <a:t>	2. Classroom Management- because general education teachers have large class sizes, they must be skilled at getting all of the students to behave, focused, 	and engaged in learning.</a:t>
            </a:r>
          </a:p>
          <a:p>
            <a:pPr marL="457200" lvl="1" indent="0">
              <a:buFont typeface="Arial" panose="020B0604020202020204" pitchFamily="34" charset="0"/>
              <a:buNone/>
            </a:pPr>
            <a:r>
              <a:rPr lang="en-US" baseline="0" dirty="0" smtClean="0"/>
              <a:t>	3. Knowledge of typical students- good sense of whether student learning or social/behavioral functioning is within the parameters of what they expect </a:t>
            </a:r>
          </a:p>
          <a:p>
            <a:pPr marL="457200" lvl="1" indent="0">
              <a:buFont typeface="Arial" panose="020B0604020202020204" pitchFamily="34" charset="0"/>
              <a:buNone/>
            </a:pPr>
            <a:r>
              <a:rPr lang="en-US" baseline="0" dirty="0" smtClean="0"/>
              <a:t>	4. pacing- general education teachers are skilled at knowing how to move through curriculum and address all of the standards.  </a:t>
            </a:r>
          </a:p>
          <a:p>
            <a:pPr marL="628650" lvl="1" indent="-171450">
              <a:buFont typeface="Arial" panose="020B0604020202020204" pitchFamily="34" charset="0"/>
              <a:buChar char="•"/>
            </a:pPr>
            <a:r>
              <a:rPr lang="en-US" baseline="0" dirty="0" smtClean="0"/>
              <a:t>Specialists have these four areas of expertise:</a:t>
            </a:r>
          </a:p>
          <a:p>
            <a:pPr marL="457200" lvl="1" indent="0">
              <a:buFont typeface="Arial" panose="020B0604020202020204" pitchFamily="34" charset="0"/>
              <a:buNone/>
            </a:pPr>
            <a:r>
              <a:rPr lang="en-US" baseline="0" dirty="0" smtClean="0"/>
              <a:t>	1. Process of learning- teaching students how to learn. They are skilled at providing students with strategies, accommodations, modifications, language 	instruction, or other interventions that will facilitate learning. </a:t>
            </a:r>
          </a:p>
          <a:p>
            <a:pPr marL="457200" lvl="1" indent="0">
              <a:buFont typeface="Arial" panose="020B0604020202020204" pitchFamily="34" charset="0"/>
              <a:buNone/>
            </a:pPr>
            <a:r>
              <a:rPr lang="en-US" baseline="0" dirty="0" smtClean="0"/>
              <a:t>	2. Individualization- Trained to focus on the individual needs of students and to ensure that that particular student is getting what they need to learn. </a:t>
            </a:r>
          </a:p>
          <a:p>
            <a:pPr marL="457200" lvl="1" indent="0">
              <a:buFont typeface="Arial" panose="020B0604020202020204" pitchFamily="34" charset="0"/>
              <a:buNone/>
            </a:pPr>
            <a:r>
              <a:rPr lang="en-US" baseline="0" dirty="0" smtClean="0"/>
              <a:t>	3. Documentation and other accountability paperwork- although all teachers complete paperwork, the greatest burden placed on specialists is the extensive 	amount of paperwork, data and documentation required by law. </a:t>
            </a:r>
          </a:p>
          <a:p>
            <a:pPr marL="457200" lvl="1" indent="0">
              <a:buFont typeface="Arial" panose="020B0604020202020204" pitchFamily="34" charset="0"/>
              <a:buNone/>
            </a:pPr>
            <a:r>
              <a:rPr lang="en-US" baseline="0" dirty="0" smtClean="0"/>
              <a:t>	4. Emphasis on mastery versus coverage, with pacing and a secondary consideration- focus on assisting students in mastering a specific concept or skill.</a:t>
            </a:r>
          </a:p>
          <a:p>
            <a:pPr marL="457200" lvl="1" indent="0">
              <a:buFont typeface="Arial" panose="020B0604020202020204" pitchFamily="34" charset="0"/>
              <a:buNone/>
            </a:pPr>
            <a:r>
              <a:rPr lang="en-US" baseline="0" dirty="0" smtClean="0"/>
              <a:t>	* co-teachers often refer to their instruction in a way that they “cant be seen apart from one another.” If this is the case because they have strong co-	teaching skills and are both engaged in the instruction, that is fabulous. However, co-teachers should not be interchangeable. Each has a different skill set 	that should be contributed to create more successful outcomes then would have been had only one of the two been providing instruction independently.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Shared Philosophy: co-teachers lead a classroom family, which is why co-teachers often refer to their relationship as a co-teacher marriage. This is extremely accurate, in that co-teachers jointly establish their own shared vision, culture, roles and responsibilities within the classroom. They share successes and together solve problems that occur.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Collaboration: it is a style for interaction based on mutual goals, parity, voluntariness, shared responsibilities, shared accountability for outcomes, and shared resources (Friend and Cook, 2013). Trust and respect in the sense of a classroom community is needed.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Co-Planning: It is important that co-teachers have time allotted to them for co-planning to discuss their instruction and their students. However, shared planning time continues to be a struggle for many. Therefore, Dr. Friend suggests a three part model and a new way of thinking about planning.</a:t>
            </a:r>
          </a:p>
          <a:p>
            <a:pPr marL="685800" lvl="1" indent="-228600">
              <a:buFont typeface="Arial" panose="020B0604020202020204" pitchFamily="34" charset="0"/>
              <a:buAutoNum type="arabicPeriod"/>
            </a:pPr>
            <a:r>
              <a:rPr lang="en-US" baseline="0" dirty="0" smtClean="0"/>
              <a:t>Face-to-face planning- this can be done through a shared prep. period, finding coverage to allow for face-to-face planning (weekly/monthly). Other examples are summer planning, compensated after school planning, use of a substitute teacher, teacher development days, coverage by a teacher within related arts</a:t>
            </a:r>
          </a:p>
          <a:p>
            <a:pPr marL="685800" lvl="1" indent="-228600">
              <a:buFont typeface="Arial" panose="020B0604020202020204" pitchFamily="34" charset="0"/>
              <a:buAutoNum type="arabicPeriod"/>
            </a:pPr>
            <a:r>
              <a:rPr lang="en-US" baseline="0" dirty="0" smtClean="0"/>
              <a:t>Electronic Planning- use of electronic planning to compliment face-to-face planning. This can be done via e-mail, shared calendar, shared wiki space, google docs.</a:t>
            </a:r>
          </a:p>
          <a:p>
            <a:pPr marL="685800" lvl="1" indent="-228600">
              <a:buFont typeface="Arial" panose="020B0604020202020204" pitchFamily="34" charset="0"/>
              <a:buAutoNum type="arabicPeriod"/>
            </a:pPr>
            <a:r>
              <a:rPr lang="en-US" baseline="0" dirty="0" smtClean="0"/>
              <a:t>On the Spot Planning- CAUTIONARY not to be relied upon but can be used to fill in the details or to quickly touch base during short activities within the class (</a:t>
            </a:r>
            <a:r>
              <a:rPr lang="en-US" baseline="0" dirty="0" err="1" smtClean="0"/>
              <a:t>ie</a:t>
            </a:r>
            <a:r>
              <a:rPr lang="en-US" baseline="0" dirty="0" smtClean="0"/>
              <a:t>. warm ups, review, passing period, instructional videos, independent writing tasks). </a:t>
            </a:r>
          </a:p>
        </p:txBody>
      </p:sp>
      <p:sp>
        <p:nvSpPr>
          <p:cNvPr id="4" name="Slide Number Placeholder 3"/>
          <p:cNvSpPr>
            <a:spLocks noGrp="1"/>
          </p:cNvSpPr>
          <p:nvPr>
            <p:ph type="sldNum" sz="quarter" idx="10"/>
          </p:nvPr>
        </p:nvSpPr>
        <p:spPr/>
        <p:txBody>
          <a:bodyPr/>
          <a:lstStyle/>
          <a:p>
            <a:fld id="{AEBAB40C-D0B1-2E49-A1D0-936D18D00BC1}" type="slidenum">
              <a:rPr lang="en-US" smtClean="0"/>
              <a:t>28</a:t>
            </a:fld>
            <a:endParaRPr lang="en-US"/>
          </a:p>
        </p:txBody>
      </p:sp>
    </p:spTree>
    <p:extLst>
      <p:ext uri="{BB962C8B-B14F-4D97-AF65-F5344CB8AC3E}">
        <p14:creationId xmlns:p14="http://schemas.microsoft.com/office/powerpoint/2010/main" val="70269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36158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15269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376848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en-US" dirty="0" smtClean="0"/>
              <a:t>Click to edit Master title style</a:t>
            </a:r>
            <a:endParaRPr lang="en-US"/>
          </a:p>
        </p:txBody>
      </p:sp>
      <p:sp>
        <p:nvSpPr>
          <p:cNvPr id="4" name="Rectangle 6"/>
          <p:cNvSpPr>
            <a:spLocks noGrp="1"/>
          </p:cNvSpPr>
          <p:nvPr>
            <p:ph type="dt" sz="half" idx="10"/>
          </p:nvPr>
        </p:nvSpPr>
        <p:spPr>
          <a:xfrm>
            <a:off x="457200" y="6245225"/>
            <a:ext cx="2133600" cy="476250"/>
          </a:xfrm>
          <a:prstGeom prst="rect">
            <a:avLst/>
          </a:prstGeom>
        </p:spPr>
        <p:txBody>
          <a:bodyPr/>
          <a:lstStyle>
            <a:lvl1pPr>
              <a:defRPr/>
            </a:lvl1pPr>
          </a:lstStyle>
          <a:p>
            <a:fld id="{B0B254D3-231A-424D-AFC6-4FC658031E27}" type="datetime1">
              <a:rPr lang="en-US"/>
              <a:pPr/>
              <a:t>7/10/15</a:t>
            </a:fld>
            <a:endParaRPr lang="en-US"/>
          </a:p>
        </p:txBody>
      </p:sp>
      <p:sp>
        <p:nvSpPr>
          <p:cNvPr id="5" name="Rectangle 20"/>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t>Elk Grove Unified School District Student Services Department </a:t>
            </a:r>
          </a:p>
        </p:txBody>
      </p:sp>
      <p:sp>
        <p:nvSpPr>
          <p:cNvPr id="6" name="Rectangle 21"/>
          <p:cNvSpPr>
            <a:spLocks noGrp="1"/>
          </p:cNvSpPr>
          <p:nvPr>
            <p:ph type="sldNum" sz="quarter" idx="12"/>
          </p:nvPr>
        </p:nvSpPr>
        <p:spPr>
          <a:xfrm>
            <a:off x="6553200" y="6245225"/>
            <a:ext cx="2133600" cy="476250"/>
          </a:xfrm>
          <a:prstGeom prst="rect">
            <a:avLst/>
          </a:prstGeom>
        </p:spPr>
        <p:txBody>
          <a:bodyPr/>
          <a:lstStyle>
            <a:lvl1pPr>
              <a:defRPr/>
            </a:lvl1pPr>
          </a:lstStyle>
          <a:p>
            <a:fld id="{86C1C001-A4E0-864A-A45E-379DDDC12911}" type="slidenum">
              <a:rPr lang="en-US"/>
              <a:pPr/>
              <a:t>‹#›</a:t>
            </a:fld>
            <a:endParaRPr lang="en-US"/>
          </a:p>
        </p:txBody>
      </p:sp>
    </p:spTree>
    <p:extLst>
      <p:ext uri="{BB962C8B-B14F-4D97-AF65-F5344CB8AC3E}">
        <p14:creationId xmlns:p14="http://schemas.microsoft.com/office/powerpoint/2010/main" val="291683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30355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38114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106229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212826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326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291264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13710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A568C2-0829-3D45-9121-52037C26C1D7}" type="datetimeFigureOut">
              <a:rPr lang="en-US" smtClean="0"/>
              <a:t>7/10/15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DB697C-5413-DE4D-863D-F708B0802390}" type="slidenum">
              <a:rPr lang="en-US" smtClean="0"/>
              <a:t>‹#›</a:t>
            </a:fld>
            <a:endParaRPr lang="en-US"/>
          </a:p>
        </p:txBody>
      </p:sp>
    </p:spTree>
    <p:extLst>
      <p:ext uri="{BB962C8B-B14F-4D97-AF65-F5344CB8AC3E}">
        <p14:creationId xmlns:p14="http://schemas.microsoft.com/office/powerpoint/2010/main" val="8267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descr="wested-pms-hr-ai10-CMYK.eps"/>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700838" y="6324600"/>
            <a:ext cx="1816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68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Franklin Gothic Medium"/>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Franklin Gothic 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cte.jhu.edu/qacps/video_clips/video_clip1.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hyperlink" Target="http://cte.jhu.edu/qacps/video_clips/video_clip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hyperlink" Target="http://cte.jhu.edu/qacps/video_clips/video_clip3.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te.jhu.edu/qacps/video_clips/video_clip4.html" TargetMode="External"/><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cte.jhu.edu/qacps/video_clips/video_clip5.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hyperlink" Target="https://todaysmeet.com/OrangeCountyCo-Teaching" TargetMode="External"/><Relationship Id="rId4" Type="http://schemas.openxmlformats.org/officeDocument/2006/relationships/image" Target="../media/image4.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7p_eKV3SzwE&amp;feature=youtu.be" TargetMode="External"/><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dlet.com/debra6/coteaching" TargetMode="Externa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microsoft.com/office/2007/relationships/hdphoto" Target="../media/hdphoto3.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408"/>
            <a:ext cx="7772400" cy="2460912"/>
          </a:xfrm>
        </p:spPr>
        <p:txBody>
          <a:bodyPr>
            <a:normAutofit/>
          </a:bodyPr>
          <a:lstStyle/>
          <a:p>
            <a:r>
              <a:rPr lang="en-US" dirty="0" smtClean="0">
                <a:cs typeface="Franklin Gothic Medium"/>
              </a:rPr>
              <a:t>Executing the Grand Vision: Creating Driven Effective Learners</a:t>
            </a:r>
            <a:endParaRPr lang="en-US" dirty="0">
              <a:cs typeface="Franklin Gothic Medium"/>
            </a:endParaRPr>
          </a:p>
        </p:txBody>
      </p:sp>
      <p:sp>
        <p:nvSpPr>
          <p:cNvPr id="5" name="Subtitle 4"/>
          <p:cNvSpPr>
            <a:spLocks noGrp="1"/>
          </p:cNvSpPr>
          <p:nvPr>
            <p:ph type="subTitle" idx="1"/>
          </p:nvPr>
        </p:nvSpPr>
        <p:spPr>
          <a:xfrm>
            <a:off x="685800" y="2514984"/>
            <a:ext cx="7599142" cy="752600"/>
          </a:xfrm>
        </p:spPr>
        <p:txBody>
          <a:bodyPr/>
          <a:lstStyle/>
          <a:p>
            <a:r>
              <a:rPr lang="en-US" dirty="0" smtClean="0">
                <a:solidFill>
                  <a:schemeClr val="tx1"/>
                </a:solidFill>
                <a:latin typeface="Franklin Gothic Medium"/>
                <a:cs typeface="Franklin Gothic Medium"/>
              </a:rPr>
              <a:t>Inclusive Practices and Co-Teaching</a:t>
            </a:r>
          </a:p>
          <a:p>
            <a:endParaRPr lang="en-US" dirty="0" smtClean="0"/>
          </a:p>
          <a:p>
            <a:endParaRPr lang="en-US" dirty="0"/>
          </a:p>
        </p:txBody>
      </p:sp>
      <p:pic>
        <p:nvPicPr>
          <p:cNvPr id="7" name="Picture 6" descr="inclusion-word-cloud.jp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54304" y="3267585"/>
            <a:ext cx="9298303" cy="3725726"/>
          </a:xfrm>
          <a:prstGeom prst="rect">
            <a:avLst/>
          </a:prstGeom>
        </p:spPr>
      </p:pic>
    </p:spTree>
    <p:extLst>
      <p:ext uri="{BB962C8B-B14F-4D97-AF65-F5344CB8AC3E}">
        <p14:creationId xmlns:p14="http://schemas.microsoft.com/office/powerpoint/2010/main" val="210908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Inclusive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36392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77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10963216"/>
              </p:ext>
            </p:extLst>
          </p:nvPr>
        </p:nvGraphicFramePr>
        <p:xfrm>
          <a:off x="-3" y="0"/>
          <a:ext cx="9082944" cy="6781800"/>
        </p:xfrm>
        <a:graphic>
          <a:graphicData uri="http://schemas.openxmlformats.org/drawingml/2006/table">
            <a:tbl>
              <a:tblPr firstRow="1" bandRow="1">
                <a:tableStyleId>{BC89EF96-8CEA-46FF-86C4-4CE0E7609802}</a:tableStyleId>
              </a:tblPr>
              <a:tblGrid>
                <a:gridCol w="1513824"/>
                <a:gridCol w="1513824"/>
                <a:gridCol w="1513824"/>
                <a:gridCol w="1513824"/>
                <a:gridCol w="1513824"/>
                <a:gridCol w="1513824"/>
              </a:tblGrid>
              <a:tr h="1074568">
                <a:tc>
                  <a:txBody>
                    <a:bodyPr/>
                    <a:lstStyle/>
                    <a:p>
                      <a:pPr marL="0" marR="0" algn="ctr">
                        <a:spcBef>
                          <a:spcPts val="0"/>
                        </a:spcBef>
                        <a:spcAft>
                          <a:spcPts val="0"/>
                        </a:spcAft>
                      </a:pPr>
                      <a:r>
                        <a:rPr lang="en-US" sz="1300" dirty="0">
                          <a:effectLst/>
                        </a:rPr>
                        <a:t>Instruction in a Separate Setting (Special Day Class/</a:t>
                      </a:r>
                    </a:p>
                    <a:p>
                      <a:pPr marL="0" marR="0" algn="ctr">
                        <a:spcBef>
                          <a:spcPts val="0"/>
                        </a:spcBef>
                        <a:spcAft>
                          <a:spcPts val="0"/>
                        </a:spcAft>
                      </a:pPr>
                      <a:r>
                        <a:rPr lang="en-US" sz="1300" dirty="0">
                          <a:effectLst/>
                        </a:rPr>
                        <a:t>Self-</a:t>
                      </a:r>
                      <a:br>
                        <a:rPr lang="en-US" sz="1300" dirty="0">
                          <a:effectLst/>
                        </a:rPr>
                      </a:br>
                      <a:r>
                        <a:rPr lang="en-US" sz="1300" dirty="0">
                          <a:effectLst/>
                        </a:rPr>
                        <a:t>Contained Class)</a:t>
                      </a:r>
                      <a:endParaRPr lang="en-US" sz="1300" dirty="0">
                        <a:effectLst/>
                        <a:latin typeface="Cambria"/>
                        <a:ea typeface="Cambria"/>
                        <a:cs typeface="Times New Roman"/>
                      </a:endParaRPr>
                    </a:p>
                  </a:txBody>
                  <a:tcPr/>
                </a:tc>
                <a:tc>
                  <a:txBody>
                    <a:bodyPr/>
                    <a:lstStyle/>
                    <a:p>
                      <a:pPr marL="0" marR="0" algn="ctr">
                        <a:spcBef>
                          <a:spcPts val="0"/>
                        </a:spcBef>
                        <a:spcAft>
                          <a:spcPts val="0"/>
                        </a:spcAft>
                      </a:pPr>
                      <a:r>
                        <a:rPr lang="en-US" sz="1300" dirty="0">
                          <a:effectLst/>
                        </a:rPr>
                        <a:t>“Pull-Out” Support</a:t>
                      </a:r>
                      <a:endParaRPr lang="en-US" sz="1300" dirty="0">
                        <a:effectLst/>
                        <a:latin typeface="Cambria"/>
                        <a:ea typeface="Cambria"/>
                        <a:cs typeface="Times New Roman"/>
                      </a:endParaRPr>
                    </a:p>
                  </a:txBody>
                  <a:tcPr/>
                </a:tc>
                <a:tc>
                  <a:txBody>
                    <a:bodyPr/>
                    <a:lstStyle/>
                    <a:p>
                      <a:pPr marL="0" marR="0" algn="ctr">
                        <a:spcBef>
                          <a:spcPts val="0"/>
                        </a:spcBef>
                        <a:spcAft>
                          <a:spcPts val="0"/>
                        </a:spcAft>
                      </a:pPr>
                      <a:r>
                        <a:rPr lang="en-US" sz="1300" dirty="0">
                          <a:effectLst/>
                        </a:rPr>
                        <a:t>Homogeneous Intervention Class </a:t>
                      </a:r>
                      <a:endParaRPr lang="en-US" sz="1300" dirty="0">
                        <a:effectLst/>
                        <a:latin typeface="Cambria"/>
                        <a:ea typeface="Cambria"/>
                        <a:cs typeface="Times New Roman"/>
                      </a:endParaRPr>
                    </a:p>
                  </a:txBody>
                  <a:tcPr/>
                </a:tc>
                <a:tc>
                  <a:txBody>
                    <a:bodyPr/>
                    <a:lstStyle/>
                    <a:p>
                      <a:pPr marL="0" marR="0" algn="ctr">
                        <a:spcBef>
                          <a:spcPts val="0"/>
                        </a:spcBef>
                        <a:spcAft>
                          <a:spcPts val="0"/>
                        </a:spcAft>
                      </a:pPr>
                      <a:r>
                        <a:rPr lang="en-US" sz="1300">
                          <a:effectLst/>
                        </a:rPr>
                        <a:t>Co-Teaching</a:t>
                      </a:r>
                    </a:p>
                    <a:p>
                      <a:pPr marL="0" marR="0" algn="ctr">
                        <a:spcBef>
                          <a:spcPts val="0"/>
                        </a:spcBef>
                        <a:spcAft>
                          <a:spcPts val="0"/>
                        </a:spcAft>
                      </a:pPr>
                      <a:r>
                        <a:rPr lang="en-US" sz="1300">
                          <a:effectLst/>
                        </a:rPr>
                        <a:t> </a:t>
                      </a:r>
                      <a:endParaRPr lang="en-US" sz="1300">
                        <a:effectLst/>
                        <a:latin typeface="Cambria"/>
                        <a:ea typeface="Cambria"/>
                        <a:cs typeface="Times New Roman"/>
                      </a:endParaRPr>
                    </a:p>
                  </a:txBody>
                  <a:tcPr/>
                </a:tc>
                <a:tc>
                  <a:txBody>
                    <a:bodyPr/>
                    <a:lstStyle/>
                    <a:p>
                      <a:pPr marL="0" marR="0" algn="ctr">
                        <a:spcBef>
                          <a:spcPts val="0"/>
                        </a:spcBef>
                        <a:spcAft>
                          <a:spcPts val="0"/>
                        </a:spcAft>
                      </a:pPr>
                      <a:r>
                        <a:rPr lang="en-US" sz="1300" dirty="0">
                          <a:effectLst/>
                        </a:rPr>
                        <a:t>“Push-In” Support</a:t>
                      </a:r>
                      <a:endParaRPr lang="en-US" sz="1300" dirty="0">
                        <a:effectLst/>
                        <a:latin typeface="Cambria"/>
                        <a:ea typeface="Cambria"/>
                        <a:cs typeface="Times New Roman"/>
                      </a:endParaRPr>
                    </a:p>
                  </a:txBody>
                  <a:tcPr/>
                </a:tc>
                <a:tc>
                  <a:txBody>
                    <a:bodyPr/>
                    <a:lstStyle/>
                    <a:p>
                      <a:pPr marL="0" marR="0" algn="ctr">
                        <a:spcBef>
                          <a:spcPts val="0"/>
                        </a:spcBef>
                        <a:spcAft>
                          <a:spcPts val="0"/>
                        </a:spcAft>
                      </a:pPr>
                      <a:r>
                        <a:rPr lang="en-US" sz="1300" dirty="0">
                          <a:effectLst/>
                        </a:rPr>
                        <a:t>Consultation</a:t>
                      </a:r>
                      <a:endParaRPr lang="en-US" sz="1300" dirty="0">
                        <a:effectLst/>
                        <a:latin typeface="Cambria"/>
                        <a:ea typeface="Cambria"/>
                        <a:cs typeface="Times New Roman"/>
                      </a:endParaRPr>
                    </a:p>
                  </a:txBody>
                  <a:tcPr/>
                </a:tc>
              </a:tr>
              <a:tr h="5640079">
                <a:tc>
                  <a:txBody>
                    <a:bodyPr/>
                    <a:lstStyle/>
                    <a:p>
                      <a:pPr marL="0" marR="0">
                        <a:spcBef>
                          <a:spcPts val="0"/>
                        </a:spcBef>
                        <a:spcAft>
                          <a:spcPts val="0"/>
                        </a:spcAft>
                      </a:pPr>
                      <a:r>
                        <a:rPr lang="en-US" sz="1800" dirty="0">
                          <a:effectLst/>
                        </a:rPr>
                        <a:t>Although the goal in an inclusive school is for most instruction to occur in general education settings, occasionally student needs indicate this may not be the most appropriate and must be decided by the IEP team. </a:t>
                      </a:r>
                      <a:endParaRPr lang="en-US" sz="1800" dirty="0">
                        <a:effectLst/>
                        <a:latin typeface="Cambria"/>
                        <a:ea typeface="Cambria"/>
                        <a:cs typeface="Times New Roman"/>
                      </a:endParaRPr>
                    </a:p>
                  </a:txBody>
                  <a:tcPr/>
                </a:tc>
                <a:tc>
                  <a:txBody>
                    <a:bodyPr/>
                    <a:lstStyle/>
                    <a:p>
                      <a:pPr marL="0" marR="0">
                        <a:spcBef>
                          <a:spcPts val="0"/>
                        </a:spcBef>
                        <a:spcAft>
                          <a:spcPts val="0"/>
                        </a:spcAft>
                      </a:pPr>
                      <a:r>
                        <a:rPr lang="en-US" sz="1800" dirty="0">
                          <a:effectLst/>
                        </a:rPr>
                        <a:t>Special Ed ‘pull out’ at varying levels; for example, pull out twice a week for language/</a:t>
                      </a:r>
                    </a:p>
                    <a:p>
                      <a:pPr marL="0" marR="0">
                        <a:spcBef>
                          <a:spcPts val="0"/>
                        </a:spcBef>
                        <a:spcAft>
                          <a:spcPts val="0"/>
                        </a:spcAft>
                      </a:pPr>
                      <a:r>
                        <a:rPr lang="en-US" sz="1800" dirty="0">
                          <a:effectLst/>
                        </a:rPr>
                        <a:t>speech therapy; pull out every day for a significant period of time.  The frequency and duration of being pulled out will directly affect LRE. </a:t>
                      </a:r>
                      <a:endParaRPr lang="en-US" sz="1800" dirty="0">
                        <a:effectLst/>
                        <a:latin typeface="Cambria"/>
                        <a:ea typeface="Cambria"/>
                        <a:cs typeface="Times New Roman"/>
                      </a:endParaRPr>
                    </a:p>
                  </a:txBody>
                  <a:tcPr/>
                </a:tc>
                <a:tc>
                  <a:txBody>
                    <a:bodyPr/>
                    <a:lstStyle/>
                    <a:p>
                      <a:pPr marL="0" marR="0">
                        <a:spcBef>
                          <a:spcPts val="0"/>
                        </a:spcBef>
                        <a:spcAft>
                          <a:spcPts val="0"/>
                        </a:spcAft>
                      </a:pPr>
                      <a:r>
                        <a:rPr lang="en-US" sz="1600" dirty="0">
                          <a:effectLst/>
                        </a:rPr>
                        <a:t>A homogeneous class of all SWDs, taught by a special </a:t>
                      </a:r>
                      <a:r>
                        <a:rPr lang="en-US" sz="1600" dirty="0" err="1">
                          <a:effectLst/>
                        </a:rPr>
                        <a:t>ed</a:t>
                      </a:r>
                      <a:r>
                        <a:rPr lang="en-US" sz="1600" dirty="0">
                          <a:effectLst/>
                        </a:rPr>
                        <a:t> or gen </a:t>
                      </a:r>
                      <a:r>
                        <a:rPr lang="en-US" sz="1600" dirty="0" err="1">
                          <a:effectLst/>
                        </a:rPr>
                        <a:t>ed</a:t>
                      </a:r>
                      <a:r>
                        <a:rPr lang="en-US" sz="1600" dirty="0">
                          <a:effectLst/>
                        </a:rPr>
                        <a:t> teacher; limited interaction with non-disabled peers; possibly could lead to lower expectations of students, both academically and behaviorally; often starts out as an intervention class, can become remediation.</a:t>
                      </a:r>
                      <a:endParaRPr lang="en-US" sz="1600" dirty="0">
                        <a:effectLst/>
                        <a:latin typeface="Cambria"/>
                        <a:ea typeface="Cambria"/>
                        <a:cs typeface="Times New Roman"/>
                      </a:endParaRPr>
                    </a:p>
                  </a:txBody>
                  <a:tcPr/>
                </a:tc>
                <a:tc>
                  <a:txBody>
                    <a:bodyPr/>
                    <a:lstStyle/>
                    <a:p>
                      <a:pPr marL="0" marR="0">
                        <a:spcBef>
                          <a:spcPts val="0"/>
                        </a:spcBef>
                        <a:spcAft>
                          <a:spcPts val="0"/>
                        </a:spcAft>
                      </a:pPr>
                      <a:r>
                        <a:rPr lang="en-US" sz="1600" dirty="0">
                          <a:effectLst/>
                        </a:rPr>
                        <a:t>A mix of students with and without disabilities in the same gen </a:t>
                      </a:r>
                      <a:r>
                        <a:rPr lang="en-US" sz="1600" dirty="0" err="1">
                          <a:effectLst/>
                        </a:rPr>
                        <a:t>ed</a:t>
                      </a:r>
                      <a:r>
                        <a:rPr lang="en-US" sz="1600" dirty="0">
                          <a:effectLst/>
                        </a:rPr>
                        <a:t> class where the gen </a:t>
                      </a:r>
                      <a:r>
                        <a:rPr lang="en-US" sz="1600" dirty="0" err="1">
                          <a:effectLst/>
                        </a:rPr>
                        <a:t>ed</a:t>
                      </a:r>
                      <a:r>
                        <a:rPr lang="en-US" sz="1600" dirty="0">
                          <a:effectLst/>
                        </a:rPr>
                        <a:t> and special </a:t>
                      </a:r>
                      <a:r>
                        <a:rPr lang="en-US" sz="1600" dirty="0" err="1">
                          <a:effectLst/>
                        </a:rPr>
                        <a:t>ed</a:t>
                      </a:r>
                      <a:r>
                        <a:rPr lang="en-US" sz="1600" dirty="0">
                          <a:effectLst/>
                        </a:rPr>
                        <a:t> teachers work collaboratively to meet the diverse academic and social/behavioral  needs of all students; both teachers PLAN, INSTRUCT, and ASSESS all students.  </a:t>
                      </a:r>
                    </a:p>
                    <a:p>
                      <a:pPr marL="0" marR="0">
                        <a:spcBef>
                          <a:spcPts val="0"/>
                        </a:spcBef>
                        <a:spcAft>
                          <a:spcPts val="0"/>
                        </a:spcAft>
                      </a:pPr>
                      <a:r>
                        <a:rPr lang="en-US" sz="1100" dirty="0">
                          <a:effectLst/>
                        </a:rPr>
                        <a:t> </a:t>
                      </a:r>
                      <a:endParaRPr lang="en-US" sz="1200" dirty="0">
                        <a:effectLst/>
                        <a:latin typeface="Cambria"/>
                        <a:ea typeface="Cambria"/>
                        <a:cs typeface="Times New Roman"/>
                      </a:endParaRPr>
                    </a:p>
                  </a:txBody>
                  <a:tcPr/>
                </a:tc>
                <a:tc>
                  <a:txBody>
                    <a:bodyPr/>
                    <a:lstStyle/>
                    <a:p>
                      <a:pPr marL="0" marR="0">
                        <a:spcBef>
                          <a:spcPts val="0"/>
                        </a:spcBef>
                        <a:spcAft>
                          <a:spcPts val="0"/>
                        </a:spcAft>
                      </a:pPr>
                      <a:r>
                        <a:rPr lang="en-US" sz="2000" dirty="0">
                          <a:effectLst/>
                        </a:rPr>
                        <a:t>When the support for the student is brought into the gen </a:t>
                      </a:r>
                      <a:r>
                        <a:rPr lang="en-US" sz="2000" dirty="0" err="1">
                          <a:effectLst/>
                        </a:rPr>
                        <a:t>ed</a:t>
                      </a:r>
                      <a:r>
                        <a:rPr lang="en-US" sz="2000" dirty="0">
                          <a:effectLst/>
                        </a:rPr>
                        <a:t> class;  may occur daily, weekly, or monthly.</a:t>
                      </a:r>
                    </a:p>
                    <a:p>
                      <a:pPr marL="0" marR="0">
                        <a:spcBef>
                          <a:spcPts val="0"/>
                        </a:spcBef>
                        <a:spcAft>
                          <a:spcPts val="0"/>
                        </a:spcAft>
                      </a:pPr>
                      <a:r>
                        <a:rPr lang="en-US" sz="2000" dirty="0">
                          <a:effectLst/>
                        </a:rPr>
                        <a:t> </a:t>
                      </a:r>
                      <a:endParaRPr lang="en-US" sz="2000" dirty="0">
                        <a:effectLst/>
                        <a:latin typeface="Cambria"/>
                        <a:ea typeface="Cambria"/>
                        <a:cs typeface="Times New Roman"/>
                      </a:endParaRPr>
                    </a:p>
                  </a:txBody>
                  <a:tcPr/>
                </a:tc>
                <a:tc>
                  <a:txBody>
                    <a:bodyPr/>
                    <a:lstStyle/>
                    <a:p>
                      <a:pPr marL="0" marR="0">
                        <a:spcBef>
                          <a:spcPts val="0"/>
                        </a:spcBef>
                        <a:spcAft>
                          <a:spcPts val="0"/>
                        </a:spcAft>
                      </a:pPr>
                      <a:r>
                        <a:rPr lang="en-US" sz="1600" dirty="0">
                          <a:effectLst/>
                        </a:rPr>
                        <a:t>Monitoring Support is often indirect, rather than direct, support; a professional with specific expertise, such as the speech-language therapist and special education teacher, work together to identify student needs, develop an intervention, and monitor the effectiveness of the intervention. </a:t>
                      </a:r>
                      <a:endParaRPr lang="en-US" sz="1600" dirty="0">
                        <a:effectLst/>
                        <a:latin typeface="Cambria"/>
                        <a:ea typeface="Cambria"/>
                        <a:cs typeface="Times New Roman"/>
                      </a:endParaRPr>
                    </a:p>
                  </a:txBody>
                  <a:tcPr/>
                </a:tc>
              </a:tr>
            </a:tbl>
          </a:graphicData>
        </a:graphic>
      </p:graphicFrame>
      <p:sp>
        <p:nvSpPr>
          <p:cNvPr id="8" name="Line 1"/>
          <p:cNvSpPr>
            <a:spLocks noChangeShapeType="1"/>
          </p:cNvSpPr>
          <p:nvPr/>
        </p:nvSpPr>
        <p:spPr bwMode="auto">
          <a:xfrm>
            <a:off x="1331147" y="914400"/>
            <a:ext cx="6729007" cy="0"/>
          </a:xfrm>
          <a:prstGeom prst="line">
            <a:avLst/>
          </a:prstGeom>
          <a:noFill/>
          <a:ln w="50800">
            <a:solidFill>
              <a:srgbClr val="4A7EBB"/>
            </a:solidFill>
            <a:round/>
            <a:headEnd type="triangle" w="med" len="med"/>
            <a:tailEnd type="triangle" w="med" len="med"/>
          </a:ln>
          <a:effectLst>
            <a:outerShdw blurRad="38100" dist="26940" dir="5400000" algn="ctr" rotWithShape="0">
              <a:srgbClr val="000000">
                <a:alpha val="35001"/>
              </a:srgbClr>
            </a:outerShdw>
          </a:effectLst>
          <a:extLst>
            <a:ext uri="{909E8E84-426E-40dd-AFC4-6F175D3DCCD1}">
              <a14:hiddenFill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spTree>
    <p:extLst>
      <p:ext uri="{BB962C8B-B14F-4D97-AF65-F5344CB8AC3E}">
        <p14:creationId xmlns:p14="http://schemas.microsoft.com/office/powerpoint/2010/main" val="18099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7314358"/>
              </p:ext>
            </p:extLst>
          </p:nvPr>
        </p:nvGraphicFramePr>
        <p:xfrm>
          <a:off x="-3" y="0"/>
          <a:ext cx="9082944" cy="6781800"/>
        </p:xfrm>
        <a:graphic>
          <a:graphicData uri="http://schemas.openxmlformats.org/drawingml/2006/table">
            <a:tbl>
              <a:tblPr firstRow="1" bandRow="1">
                <a:tableStyleId>{BC89EF96-8CEA-46FF-86C4-4CE0E7609802}</a:tableStyleId>
              </a:tblPr>
              <a:tblGrid>
                <a:gridCol w="1513824"/>
                <a:gridCol w="1513824"/>
                <a:gridCol w="1513824"/>
                <a:gridCol w="1513824"/>
                <a:gridCol w="1513824"/>
                <a:gridCol w="1513824"/>
              </a:tblGrid>
              <a:tr h="1074568">
                <a:tc>
                  <a:txBody>
                    <a:bodyPr/>
                    <a:lstStyle/>
                    <a:p>
                      <a:pPr marL="0" marR="0" algn="ctr">
                        <a:spcBef>
                          <a:spcPts val="0"/>
                        </a:spcBef>
                        <a:spcAft>
                          <a:spcPts val="0"/>
                        </a:spcAft>
                      </a:pPr>
                      <a:r>
                        <a:rPr lang="en-US" sz="1300" dirty="0">
                          <a:effectLst/>
                        </a:rPr>
                        <a:t>Instruction in a Separate Setting (Special Day Class/</a:t>
                      </a:r>
                    </a:p>
                    <a:p>
                      <a:pPr marL="0" marR="0" algn="ctr">
                        <a:spcBef>
                          <a:spcPts val="0"/>
                        </a:spcBef>
                        <a:spcAft>
                          <a:spcPts val="0"/>
                        </a:spcAft>
                      </a:pPr>
                      <a:r>
                        <a:rPr lang="en-US" sz="1300" dirty="0">
                          <a:effectLst/>
                        </a:rPr>
                        <a:t>Self-</a:t>
                      </a:r>
                      <a:br>
                        <a:rPr lang="en-US" sz="1300" dirty="0">
                          <a:effectLst/>
                        </a:rPr>
                      </a:br>
                      <a:r>
                        <a:rPr lang="en-US" sz="1300" dirty="0">
                          <a:effectLst/>
                        </a:rPr>
                        <a:t>Contained Class)</a:t>
                      </a:r>
                      <a:endParaRPr lang="en-US" sz="1300" dirty="0">
                        <a:effectLst/>
                        <a:latin typeface="Cambria"/>
                        <a:ea typeface="Cambria"/>
                        <a:cs typeface="Times New Roman"/>
                      </a:endParaRPr>
                    </a:p>
                  </a:txBody>
                  <a:tcPr/>
                </a:tc>
                <a:tc>
                  <a:txBody>
                    <a:bodyPr/>
                    <a:lstStyle/>
                    <a:p>
                      <a:pPr marL="0" marR="0" algn="ctr">
                        <a:spcBef>
                          <a:spcPts val="0"/>
                        </a:spcBef>
                        <a:spcAft>
                          <a:spcPts val="0"/>
                        </a:spcAft>
                      </a:pPr>
                      <a:r>
                        <a:rPr lang="en-US" sz="1300">
                          <a:effectLst/>
                        </a:rPr>
                        <a:t>“Pull-Out” Support</a:t>
                      </a:r>
                      <a:endParaRPr lang="en-US" sz="1300">
                        <a:effectLst/>
                        <a:latin typeface="Cambria"/>
                        <a:ea typeface="Cambria"/>
                        <a:cs typeface="Times New Roman"/>
                      </a:endParaRPr>
                    </a:p>
                  </a:txBody>
                  <a:tcPr/>
                </a:tc>
                <a:tc>
                  <a:txBody>
                    <a:bodyPr/>
                    <a:lstStyle/>
                    <a:p>
                      <a:pPr marL="0" marR="0" algn="ctr">
                        <a:spcBef>
                          <a:spcPts val="0"/>
                        </a:spcBef>
                        <a:spcAft>
                          <a:spcPts val="0"/>
                        </a:spcAft>
                      </a:pPr>
                      <a:r>
                        <a:rPr lang="en-US" sz="1300">
                          <a:effectLst/>
                        </a:rPr>
                        <a:t>Homogeneous Intervention Class </a:t>
                      </a:r>
                      <a:endParaRPr lang="en-US" sz="1300">
                        <a:effectLst/>
                        <a:latin typeface="Cambria"/>
                        <a:ea typeface="Cambria"/>
                        <a:cs typeface="Times New Roman"/>
                      </a:endParaRPr>
                    </a:p>
                  </a:txBody>
                  <a:tcPr/>
                </a:tc>
                <a:tc>
                  <a:txBody>
                    <a:bodyPr/>
                    <a:lstStyle/>
                    <a:p>
                      <a:pPr marL="0" marR="0" algn="ctr">
                        <a:spcBef>
                          <a:spcPts val="0"/>
                        </a:spcBef>
                        <a:spcAft>
                          <a:spcPts val="0"/>
                        </a:spcAft>
                      </a:pPr>
                      <a:r>
                        <a:rPr lang="en-US" sz="1300">
                          <a:effectLst/>
                        </a:rPr>
                        <a:t>Co-Teaching</a:t>
                      </a:r>
                    </a:p>
                    <a:p>
                      <a:pPr marL="0" marR="0" algn="ctr">
                        <a:spcBef>
                          <a:spcPts val="0"/>
                        </a:spcBef>
                        <a:spcAft>
                          <a:spcPts val="0"/>
                        </a:spcAft>
                      </a:pPr>
                      <a:r>
                        <a:rPr lang="en-US" sz="1300">
                          <a:effectLst/>
                        </a:rPr>
                        <a:t> </a:t>
                      </a:r>
                      <a:endParaRPr lang="en-US" sz="1300">
                        <a:effectLst/>
                        <a:latin typeface="Cambria"/>
                        <a:ea typeface="Cambria"/>
                        <a:cs typeface="Times New Roman"/>
                      </a:endParaRPr>
                    </a:p>
                  </a:txBody>
                  <a:tcPr/>
                </a:tc>
                <a:tc>
                  <a:txBody>
                    <a:bodyPr/>
                    <a:lstStyle/>
                    <a:p>
                      <a:pPr marL="0" marR="0" algn="ctr">
                        <a:spcBef>
                          <a:spcPts val="0"/>
                        </a:spcBef>
                        <a:spcAft>
                          <a:spcPts val="0"/>
                        </a:spcAft>
                      </a:pPr>
                      <a:r>
                        <a:rPr lang="en-US" sz="1300" dirty="0">
                          <a:effectLst/>
                        </a:rPr>
                        <a:t>“Push-In” Support</a:t>
                      </a:r>
                      <a:endParaRPr lang="en-US" sz="1300" dirty="0">
                        <a:effectLst/>
                        <a:latin typeface="Cambria"/>
                        <a:ea typeface="Cambria"/>
                        <a:cs typeface="Times New Roman"/>
                      </a:endParaRPr>
                    </a:p>
                  </a:txBody>
                  <a:tcPr/>
                </a:tc>
                <a:tc>
                  <a:txBody>
                    <a:bodyPr/>
                    <a:lstStyle/>
                    <a:p>
                      <a:pPr marL="0" marR="0" algn="ctr">
                        <a:spcBef>
                          <a:spcPts val="0"/>
                        </a:spcBef>
                        <a:spcAft>
                          <a:spcPts val="0"/>
                        </a:spcAft>
                      </a:pPr>
                      <a:r>
                        <a:rPr lang="en-US" sz="1300" dirty="0">
                          <a:effectLst/>
                        </a:rPr>
                        <a:t>Consultation</a:t>
                      </a:r>
                      <a:endParaRPr lang="en-US" sz="1300" dirty="0">
                        <a:effectLst/>
                        <a:latin typeface="Cambria"/>
                        <a:ea typeface="Cambria"/>
                        <a:cs typeface="Times New Roman"/>
                      </a:endParaRPr>
                    </a:p>
                  </a:txBody>
                  <a:tcPr/>
                </a:tc>
              </a:tr>
              <a:tr h="5640079">
                <a:tc>
                  <a:txBody>
                    <a:bodyPr/>
                    <a:lstStyle/>
                    <a:p>
                      <a:pPr marL="0" marR="0">
                        <a:spcBef>
                          <a:spcPts val="0"/>
                        </a:spcBef>
                        <a:spcAft>
                          <a:spcPts val="0"/>
                        </a:spcAft>
                      </a:pPr>
                      <a:r>
                        <a:rPr lang="en-US" sz="1800" dirty="0">
                          <a:effectLst/>
                        </a:rPr>
                        <a:t>Although the goal in an inclusive school is for most instruction to occur in general education settings, occasionally student needs indicate this may not be the most appropriate and must be decided by the IEP team. </a:t>
                      </a:r>
                      <a:endParaRPr lang="en-US" sz="1800" dirty="0">
                        <a:effectLst/>
                        <a:latin typeface="Cambria"/>
                        <a:ea typeface="Cambria"/>
                        <a:cs typeface="Times New Roman"/>
                      </a:endParaRPr>
                    </a:p>
                  </a:txBody>
                  <a:tcPr/>
                </a:tc>
                <a:tc>
                  <a:txBody>
                    <a:bodyPr/>
                    <a:lstStyle/>
                    <a:p>
                      <a:pPr marL="0" marR="0">
                        <a:spcBef>
                          <a:spcPts val="0"/>
                        </a:spcBef>
                        <a:spcAft>
                          <a:spcPts val="0"/>
                        </a:spcAft>
                      </a:pPr>
                      <a:r>
                        <a:rPr lang="en-US" sz="1800" dirty="0">
                          <a:effectLst/>
                        </a:rPr>
                        <a:t>Special Ed ‘pull out’ at varying levels; for example, pull out twice a week for language/</a:t>
                      </a:r>
                    </a:p>
                    <a:p>
                      <a:pPr marL="0" marR="0">
                        <a:spcBef>
                          <a:spcPts val="0"/>
                        </a:spcBef>
                        <a:spcAft>
                          <a:spcPts val="0"/>
                        </a:spcAft>
                      </a:pPr>
                      <a:r>
                        <a:rPr lang="en-US" sz="1800" dirty="0">
                          <a:effectLst/>
                        </a:rPr>
                        <a:t>speech therapy; pull out every day for a significant period of time.  The frequency and duration of being pulled out will directly affect LRE. </a:t>
                      </a:r>
                      <a:endParaRPr lang="en-US" sz="1800" dirty="0">
                        <a:effectLst/>
                        <a:latin typeface="Cambria"/>
                        <a:ea typeface="Cambria"/>
                        <a:cs typeface="Times New Roman"/>
                      </a:endParaRPr>
                    </a:p>
                  </a:txBody>
                  <a:tcPr/>
                </a:tc>
                <a:tc>
                  <a:txBody>
                    <a:bodyPr/>
                    <a:lstStyle/>
                    <a:p>
                      <a:pPr marL="0" marR="0">
                        <a:spcBef>
                          <a:spcPts val="0"/>
                        </a:spcBef>
                        <a:spcAft>
                          <a:spcPts val="0"/>
                        </a:spcAft>
                      </a:pPr>
                      <a:r>
                        <a:rPr lang="en-US" sz="1600" dirty="0">
                          <a:effectLst/>
                        </a:rPr>
                        <a:t>A homogeneous class of all SWDs, taught by a special </a:t>
                      </a:r>
                      <a:r>
                        <a:rPr lang="en-US" sz="1600" dirty="0" err="1">
                          <a:effectLst/>
                        </a:rPr>
                        <a:t>ed</a:t>
                      </a:r>
                      <a:r>
                        <a:rPr lang="en-US" sz="1600" dirty="0">
                          <a:effectLst/>
                        </a:rPr>
                        <a:t> or gen </a:t>
                      </a:r>
                      <a:r>
                        <a:rPr lang="en-US" sz="1600" dirty="0" err="1">
                          <a:effectLst/>
                        </a:rPr>
                        <a:t>ed</a:t>
                      </a:r>
                      <a:r>
                        <a:rPr lang="en-US" sz="1600" dirty="0">
                          <a:effectLst/>
                        </a:rPr>
                        <a:t> teacher; limited interaction with non-disabled peers; possibly could lead to lower expectations of students, both academically and behaviorally; often starts out as an intervention class, can become remediation.</a:t>
                      </a:r>
                      <a:endParaRPr lang="en-US" sz="1600" dirty="0">
                        <a:effectLst/>
                        <a:latin typeface="Cambria"/>
                        <a:ea typeface="Cambria"/>
                        <a:cs typeface="Times New Roman"/>
                      </a:endParaRPr>
                    </a:p>
                  </a:txBody>
                  <a:tcPr/>
                </a:tc>
                <a:tc>
                  <a:txBody>
                    <a:bodyPr/>
                    <a:lstStyle/>
                    <a:p>
                      <a:pPr marL="0" marR="0">
                        <a:spcBef>
                          <a:spcPts val="0"/>
                        </a:spcBef>
                        <a:spcAft>
                          <a:spcPts val="0"/>
                        </a:spcAft>
                      </a:pPr>
                      <a:r>
                        <a:rPr lang="en-US" sz="1600" dirty="0">
                          <a:effectLst/>
                        </a:rPr>
                        <a:t>A mix of students with and without disabilities in the same gen </a:t>
                      </a:r>
                      <a:r>
                        <a:rPr lang="en-US" sz="1600" dirty="0" err="1">
                          <a:effectLst/>
                        </a:rPr>
                        <a:t>ed</a:t>
                      </a:r>
                      <a:r>
                        <a:rPr lang="en-US" sz="1600" dirty="0">
                          <a:effectLst/>
                        </a:rPr>
                        <a:t> class where the gen </a:t>
                      </a:r>
                      <a:r>
                        <a:rPr lang="en-US" sz="1600" dirty="0" err="1">
                          <a:effectLst/>
                        </a:rPr>
                        <a:t>ed</a:t>
                      </a:r>
                      <a:r>
                        <a:rPr lang="en-US" sz="1600" dirty="0">
                          <a:effectLst/>
                        </a:rPr>
                        <a:t> and special </a:t>
                      </a:r>
                      <a:r>
                        <a:rPr lang="en-US" sz="1600" dirty="0" err="1">
                          <a:effectLst/>
                        </a:rPr>
                        <a:t>ed</a:t>
                      </a:r>
                      <a:r>
                        <a:rPr lang="en-US" sz="1600" dirty="0">
                          <a:effectLst/>
                        </a:rPr>
                        <a:t> teachers work collaboratively to meet the diverse academic and social/behavioral  needs of all students; both teachers PLAN, INSTRUCT, and ASSESS all students.  </a:t>
                      </a:r>
                    </a:p>
                    <a:p>
                      <a:pPr marL="0" marR="0">
                        <a:spcBef>
                          <a:spcPts val="0"/>
                        </a:spcBef>
                        <a:spcAft>
                          <a:spcPts val="0"/>
                        </a:spcAft>
                      </a:pPr>
                      <a:r>
                        <a:rPr lang="en-US" sz="1100" dirty="0">
                          <a:effectLst/>
                        </a:rPr>
                        <a:t> </a:t>
                      </a:r>
                      <a:endParaRPr lang="en-US" sz="1200" dirty="0">
                        <a:effectLst/>
                        <a:latin typeface="Cambria"/>
                        <a:ea typeface="Cambria"/>
                        <a:cs typeface="Times New Roman"/>
                      </a:endParaRPr>
                    </a:p>
                  </a:txBody>
                  <a:tcPr/>
                </a:tc>
                <a:tc>
                  <a:txBody>
                    <a:bodyPr/>
                    <a:lstStyle/>
                    <a:p>
                      <a:pPr marL="0" marR="0">
                        <a:spcBef>
                          <a:spcPts val="0"/>
                        </a:spcBef>
                        <a:spcAft>
                          <a:spcPts val="0"/>
                        </a:spcAft>
                      </a:pPr>
                      <a:r>
                        <a:rPr lang="en-US" sz="2000" dirty="0">
                          <a:effectLst/>
                        </a:rPr>
                        <a:t>When the support for the student is brought into the gen </a:t>
                      </a:r>
                      <a:r>
                        <a:rPr lang="en-US" sz="2000" dirty="0" err="1">
                          <a:effectLst/>
                        </a:rPr>
                        <a:t>ed</a:t>
                      </a:r>
                      <a:r>
                        <a:rPr lang="en-US" sz="2000" dirty="0">
                          <a:effectLst/>
                        </a:rPr>
                        <a:t> class;  may occur daily, weekly, or monthly.</a:t>
                      </a:r>
                    </a:p>
                    <a:p>
                      <a:pPr marL="0" marR="0">
                        <a:spcBef>
                          <a:spcPts val="0"/>
                        </a:spcBef>
                        <a:spcAft>
                          <a:spcPts val="0"/>
                        </a:spcAft>
                      </a:pPr>
                      <a:r>
                        <a:rPr lang="en-US" sz="2000" dirty="0">
                          <a:effectLst/>
                        </a:rPr>
                        <a:t> </a:t>
                      </a:r>
                      <a:endParaRPr lang="en-US" sz="2000" dirty="0">
                        <a:effectLst/>
                        <a:latin typeface="Cambria"/>
                        <a:ea typeface="Cambria"/>
                        <a:cs typeface="Times New Roman"/>
                      </a:endParaRPr>
                    </a:p>
                  </a:txBody>
                  <a:tcPr/>
                </a:tc>
                <a:tc>
                  <a:txBody>
                    <a:bodyPr/>
                    <a:lstStyle/>
                    <a:p>
                      <a:pPr marL="0" marR="0">
                        <a:spcBef>
                          <a:spcPts val="0"/>
                        </a:spcBef>
                        <a:spcAft>
                          <a:spcPts val="0"/>
                        </a:spcAft>
                      </a:pPr>
                      <a:r>
                        <a:rPr lang="en-US" sz="1600" dirty="0">
                          <a:effectLst/>
                        </a:rPr>
                        <a:t>Monitoring Support is often indirect, rather than direct, support; a professional with specific expertise, such as the speech-language therapist and special education teacher, work together to identify student needs, develop an intervention, and monitor the effectiveness of the intervention. </a:t>
                      </a:r>
                      <a:endParaRPr lang="en-US" sz="1600" dirty="0">
                        <a:effectLst/>
                        <a:latin typeface="Cambria"/>
                        <a:ea typeface="Cambria"/>
                        <a:cs typeface="Times New Roman"/>
                      </a:endParaRPr>
                    </a:p>
                  </a:txBody>
                  <a:tcPr/>
                </a:tc>
              </a:tr>
            </a:tbl>
          </a:graphicData>
        </a:graphic>
      </p:graphicFrame>
      <p:sp>
        <p:nvSpPr>
          <p:cNvPr id="2" name="TextBox 1"/>
          <p:cNvSpPr txBox="1"/>
          <p:nvPr/>
        </p:nvSpPr>
        <p:spPr>
          <a:xfrm rot="20826421">
            <a:off x="493089" y="744872"/>
            <a:ext cx="8279976" cy="5355313"/>
          </a:xfrm>
          <a:prstGeom prst="rect">
            <a:avLst/>
          </a:prstGeom>
          <a:solidFill>
            <a:schemeClr val="bg1"/>
          </a:solidFill>
        </p:spPr>
        <p:txBody>
          <a:bodyPr wrap="square" rtlCol="0">
            <a:spAutoFit/>
          </a:bodyPr>
          <a:lstStyle/>
          <a:p>
            <a:r>
              <a:rPr lang="en-US" b="1" dirty="0" smtClean="0"/>
              <a:t>INSTRUCTION </a:t>
            </a:r>
            <a:r>
              <a:rPr lang="en-US" b="1" dirty="0"/>
              <a:t>(high-quality instruction is essential in every setting along the continuum)</a:t>
            </a:r>
            <a:endParaRPr lang="en-US" dirty="0"/>
          </a:p>
          <a:p>
            <a:r>
              <a:rPr lang="en-US" b="1" dirty="0"/>
              <a:t>Universal design for learning (UDL)</a:t>
            </a:r>
            <a:r>
              <a:rPr lang="en-US" dirty="0"/>
              <a:t> is a framework to improve and optimize teaching and learning for all learners based on scientific insights into how humans learn; UDL is the proactive design of curriculum and instruction to ensure they are educationally accessible regardless of learning style, physical or sensory abilities. </a:t>
            </a:r>
          </a:p>
          <a:p>
            <a:r>
              <a:rPr lang="en-US" b="1" dirty="0"/>
              <a:t> </a:t>
            </a:r>
            <a:endParaRPr lang="en-US" dirty="0"/>
          </a:p>
          <a:p>
            <a:pPr marL="285750" lvl="0" indent="-285750">
              <a:buFont typeface="Arial"/>
              <a:buChar char="•"/>
            </a:pPr>
            <a:r>
              <a:rPr lang="en-US" dirty="0"/>
              <a:t>Research-based, high-quality, general instruction and support for all learners;</a:t>
            </a:r>
          </a:p>
          <a:p>
            <a:pPr marL="285750" lvl="0" indent="-285750">
              <a:buFont typeface="Arial"/>
              <a:buChar char="•"/>
            </a:pPr>
            <a:r>
              <a:rPr lang="en-US" dirty="0"/>
              <a:t>Assessment for learning; </a:t>
            </a:r>
          </a:p>
          <a:p>
            <a:pPr marL="285750" lvl="0" indent="-285750">
              <a:buFont typeface="Arial"/>
              <a:buChar char="•"/>
            </a:pPr>
            <a:r>
              <a:rPr lang="en-US" dirty="0"/>
              <a:t>Scaffolding (providing each student the level of support needed to access learning in his/her Zone of Proximal Development).</a:t>
            </a:r>
          </a:p>
          <a:p>
            <a:r>
              <a:rPr lang="en-US" dirty="0"/>
              <a:t> </a:t>
            </a:r>
          </a:p>
          <a:p>
            <a:r>
              <a:rPr lang="en-US" dirty="0"/>
              <a:t>“In order to participate with success in the general curriculum, students with disabilities, as appropriate, may be provided additional supports and services, such as, instructional supports for learning based on the principles of Universal Design for Learning (UDL)</a:t>
            </a:r>
            <a:r>
              <a:rPr lang="en-US" b="1" dirty="0"/>
              <a:t> which foster student engagement by presenting information in multiple ways and allowing for diverse avenues of action and expression</a:t>
            </a:r>
            <a:r>
              <a:rPr lang="en-US" dirty="0"/>
              <a:t>” (Applications to Students with Disabilities, Common Core State Standards). </a:t>
            </a:r>
          </a:p>
        </p:txBody>
      </p:sp>
    </p:spTree>
    <p:extLst>
      <p:ext uri="{BB962C8B-B14F-4D97-AF65-F5344CB8AC3E}">
        <p14:creationId xmlns:p14="http://schemas.microsoft.com/office/powerpoint/2010/main" val="123435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p:cNvSpPr>
            <a:spLocks noGrp="1"/>
          </p:cNvSpPr>
          <p:nvPr>
            <p:ph type="body" idx="1"/>
          </p:nvPr>
        </p:nvSpPr>
        <p:spPr>
          <a:xfrm>
            <a:off x="457200" y="1355420"/>
            <a:ext cx="8229600" cy="5197780"/>
          </a:xfrm>
        </p:spPr>
        <p:txBody>
          <a:bodyPr/>
          <a:lstStyle/>
          <a:p>
            <a:pPr marL="0" indent="0" eaLnBrk="1" hangingPunct="1">
              <a:spcBef>
                <a:spcPct val="0"/>
              </a:spcBef>
              <a:buFontTx/>
              <a:buNone/>
            </a:pPr>
            <a:r>
              <a:rPr lang="en-US" sz="3600" dirty="0" smtClean="0">
                <a:solidFill>
                  <a:srgbClr val="000000"/>
                </a:solidFill>
                <a:ea typeface="ＭＳ Ｐゴシック" charset="0"/>
                <a:cs typeface="Franklin Gothic Book"/>
              </a:rPr>
              <a:t>When two or more educators </a:t>
            </a:r>
            <a:r>
              <a:rPr lang="en-US" sz="3600" b="1" u="sng" dirty="0" smtClean="0">
                <a:solidFill>
                  <a:srgbClr val="7030A0"/>
                </a:solidFill>
                <a:ea typeface="ＭＳ Ｐゴシック" charset="0"/>
                <a:cs typeface="Franklin Gothic Book"/>
              </a:rPr>
              <a:t>CO-PLAN, CO-INSTRUCT, AND CO-ASSESS </a:t>
            </a:r>
            <a:r>
              <a:rPr lang="en-US" sz="3600" dirty="0" smtClean="0">
                <a:solidFill>
                  <a:srgbClr val="000000"/>
                </a:solidFill>
                <a:ea typeface="ＭＳ Ｐゴシック" charset="0"/>
                <a:cs typeface="Franklin Gothic Book"/>
              </a:rPr>
              <a:t>a group of students with diverse needs in the same general education classroom (</a:t>
            </a:r>
            <a:r>
              <a:rPr lang="en-US" sz="3600" dirty="0" err="1" smtClean="0">
                <a:solidFill>
                  <a:srgbClr val="000000"/>
                </a:solidFill>
                <a:ea typeface="ＭＳ Ｐゴシック" charset="0"/>
                <a:cs typeface="Franklin Gothic Book"/>
              </a:rPr>
              <a:t>Murawski</a:t>
            </a:r>
            <a:r>
              <a:rPr lang="en-US" sz="3600" dirty="0" smtClean="0">
                <a:solidFill>
                  <a:srgbClr val="000000"/>
                </a:solidFill>
                <a:ea typeface="ＭＳ Ｐゴシック" charset="0"/>
                <a:cs typeface="Franklin Gothic Book"/>
              </a:rPr>
              <a:t>, 2003).</a:t>
            </a:r>
            <a:endParaRPr lang="en-US" sz="3600" dirty="0">
              <a:solidFill>
                <a:srgbClr val="000000"/>
              </a:solidFill>
              <a:ea typeface="ＭＳ Ｐゴシック" charset="0"/>
              <a:cs typeface="Franklin Gothic Book"/>
            </a:endParaRPr>
          </a:p>
          <a:p>
            <a:pPr marL="0" indent="0" eaLnBrk="1" hangingPunct="1">
              <a:spcBef>
                <a:spcPct val="0"/>
              </a:spcBef>
              <a:buFontTx/>
              <a:buNone/>
            </a:pPr>
            <a:endParaRPr lang="en-US" dirty="0">
              <a:solidFill>
                <a:srgbClr val="000000"/>
              </a:solidFill>
              <a:latin typeface="Corbel" charset="0"/>
              <a:ea typeface="ＭＳ Ｐゴシック" charset="0"/>
              <a:cs typeface="ＭＳ Ｐゴシック" charset="0"/>
            </a:endParaRPr>
          </a:p>
          <a:p>
            <a:pPr marL="0" indent="0" eaLnBrk="1" hangingPunct="1">
              <a:spcBef>
                <a:spcPct val="0"/>
              </a:spcBef>
              <a:buFontTx/>
              <a:buNone/>
            </a:pPr>
            <a:endParaRPr lang="en-US" dirty="0">
              <a:solidFill>
                <a:srgbClr val="000000"/>
              </a:solidFill>
              <a:latin typeface="Corbel" charset="0"/>
              <a:ea typeface="ＭＳ Ｐゴシック" charset="0"/>
              <a:cs typeface="ＭＳ Ｐゴシック" charset="0"/>
            </a:endParaRPr>
          </a:p>
          <a:p>
            <a:pPr marL="0" indent="0" eaLnBrk="1" hangingPunct="1">
              <a:spcBef>
                <a:spcPct val="0"/>
              </a:spcBef>
              <a:buFontTx/>
              <a:buNone/>
            </a:pPr>
            <a:endParaRPr lang="en-US" dirty="0">
              <a:solidFill>
                <a:srgbClr val="000000"/>
              </a:solidFill>
              <a:latin typeface="Corbel" charset="0"/>
              <a:ea typeface="ＭＳ Ｐゴシック" charset="0"/>
              <a:cs typeface="ＭＳ Ｐゴシック" charset="0"/>
            </a:endParaRPr>
          </a:p>
          <a:p>
            <a:pPr marL="0" indent="0" algn="ctr" eaLnBrk="1" hangingPunct="1">
              <a:spcBef>
                <a:spcPct val="0"/>
              </a:spcBef>
              <a:buFontTx/>
              <a:buNone/>
            </a:pPr>
            <a:r>
              <a:rPr lang="en-US" dirty="0">
                <a:solidFill>
                  <a:srgbClr val="000000"/>
                </a:solidFill>
                <a:latin typeface="Corbel" charset="0"/>
                <a:ea typeface="ＭＳ Ｐゴシック" charset="0"/>
                <a:cs typeface="ＭＳ Ｐゴシック" charset="0"/>
              </a:rPr>
              <a:t> </a:t>
            </a:r>
          </a:p>
        </p:txBody>
      </p:sp>
      <p:sp>
        <p:nvSpPr>
          <p:cNvPr id="62467" name="Title 2"/>
          <p:cNvSpPr>
            <a:spLocks noGrp="1"/>
          </p:cNvSpPr>
          <p:nvPr>
            <p:ph type="title"/>
          </p:nvPr>
        </p:nvSpPr>
        <p:spPr>
          <a:xfrm>
            <a:off x="457200" y="358775"/>
            <a:ext cx="8229600" cy="1143000"/>
          </a:xfrm>
        </p:spPr>
        <p:txBody>
          <a:bodyPr/>
          <a:lstStyle/>
          <a:p>
            <a:pPr eaLnBrk="1" hangingPunct="1"/>
            <a:r>
              <a:rPr lang="en-US" b="1" dirty="0">
                <a:solidFill>
                  <a:srgbClr val="7030A0"/>
                </a:solidFill>
                <a:ea typeface="ＭＳ Ｐゴシック" charset="0"/>
                <a:cs typeface="Franklin Gothic Medium"/>
              </a:rPr>
              <a:t>Co Teaching </a:t>
            </a:r>
            <a:r>
              <a:rPr lang="en-US" dirty="0">
                <a:latin typeface="Corbel" charset="0"/>
                <a:ea typeface="ＭＳ Ｐゴシック" charset="0"/>
                <a:cs typeface="ＭＳ Ｐゴシック" charset="0"/>
              </a:rPr>
              <a:t>	</a:t>
            </a:r>
          </a:p>
        </p:txBody>
      </p:sp>
      <p:pic>
        <p:nvPicPr>
          <p:cNvPr id="62468" name="Picture 4" descr="coteachingwordclou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7172" y="4337857"/>
            <a:ext cx="6549656" cy="190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40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idx="1"/>
          </p:nvPr>
        </p:nvSpPr>
        <p:spPr/>
        <p:txBody>
          <a:bodyPr/>
          <a:lstStyle/>
          <a:p>
            <a:pPr>
              <a:buFontTx/>
              <a:buNone/>
            </a:pPr>
            <a:r>
              <a:rPr lang="ja-JP" altLang="en-US" sz="3600" dirty="0">
                <a:solidFill>
                  <a:srgbClr val="000000"/>
                </a:solidFill>
                <a:ea typeface="ＭＳ Ｐゴシック" charset="0"/>
                <a:cs typeface="Franklin Gothic Book"/>
              </a:rPr>
              <a:t>“</a:t>
            </a:r>
            <a:r>
              <a:rPr lang="en-US" sz="3600" dirty="0">
                <a:solidFill>
                  <a:srgbClr val="000000"/>
                </a:solidFill>
                <a:ea typeface="ＭＳ Ｐゴシック" charset="0"/>
                <a:cs typeface="Franklin Gothic Book"/>
              </a:rPr>
              <a:t>The two teachers delivering content to the class have equivalent licensure or status and participate fully in the instructional process.  In other words, both teachers work with ALL students.</a:t>
            </a:r>
            <a:r>
              <a:rPr lang="ja-JP" altLang="en-US" sz="3600" dirty="0">
                <a:solidFill>
                  <a:srgbClr val="000000"/>
                </a:solidFill>
                <a:ea typeface="ＭＳ Ｐゴシック" charset="0"/>
                <a:cs typeface="Franklin Gothic Book"/>
              </a:rPr>
              <a:t>”</a:t>
            </a:r>
            <a:r>
              <a:rPr lang="en-US" sz="3600" dirty="0">
                <a:solidFill>
                  <a:srgbClr val="000000"/>
                </a:solidFill>
                <a:ea typeface="ＭＳ Ｐゴシック" charset="0"/>
                <a:cs typeface="Franklin Gothic Book"/>
              </a:rPr>
              <a:t> </a:t>
            </a:r>
          </a:p>
          <a:p>
            <a:pPr>
              <a:buFontTx/>
              <a:buNone/>
            </a:pPr>
            <a:endParaRPr lang="en-US" dirty="0">
              <a:solidFill>
                <a:srgbClr val="000000"/>
              </a:solidFill>
              <a:latin typeface="Corbel" charset="0"/>
              <a:ea typeface="ＭＳ Ｐゴシック" charset="0"/>
              <a:cs typeface="ＭＳ Ｐゴシック" charset="0"/>
            </a:endParaRPr>
          </a:p>
          <a:p>
            <a:pPr>
              <a:buFontTx/>
              <a:buNone/>
            </a:pPr>
            <a:r>
              <a:rPr lang="en-US" dirty="0">
                <a:solidFill>
                  <a:srgbClr val="000000"/>
                </a:solidFill>
                <a:ea typeface="ＭＳ Ｐゴシック" charset="0"/>
                <a:cs typeface="Franklin Gothic Book"/>
              </a:rPr>
              <a:t>--Marilyn Friend  </a:t>
            </a:r>
          </a:p>
        </p:txBody>
      </p:sp>
      <p:sp>
        <p:nvSpPr>
          <p:cNvPr id="3" name="Title 2"/>
          <p:cNvSpPr>
            <a:spLocks noGrp="1"/>
          </p:cNvSpPr>
          <p:nvPr>
            <p:ph type="title"/>
          </p:nvPr>
        </p:nvSpPr>
        <p:spPr>
          <a:xfrm>
            <a:off x="457200" y="358775"/>
            <a:ext cx="8229600" cy="1143000"/>
          </a:xfrm>
        </p:spPr>
        <p:txBody>
          <a:bodyPr/>
          <a:lstStyle/>
          <a:p>
            <a:r>
              <a:rPr lang="en-US" b="1" dirty="0">
                <a:solidFill>
                  <a:srgbClr val="8064A2"/>
                </a:solidFill>
                <a:ea typeface="ＭＳ Ｐゴシック" charset="0"/>
                <a:cs typeface="Franklin Gothic Medium"/>
              </a:rPr>
              <a:t>Qualities of Effective Co-teaching</a:t>
            </a:r>
          </a:p>
        </p:txBody>
      </p:sp>
    </p:spTree>
    <p:extLst>
      <p:ext uri="{BB962C8B-B14F-4D97-AF65-F5344CB8AC3E}">
        <p14:creationId xmlns:p14="http://schemas.microsoft.com/office/powerpoint/2010/main" val="2007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304800" y="1643063"/>
            <a:ext cx="457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dirty="0">
                <a:solidFill>
                  <a:srgbClr val="7030A0"/>
                </a:solidFill>
                <a:latin typeface="Franklin Gothic Book"/>
                <a:cs typeface="Franklin Gothic Book"/>
              </a:rPr>
              <a:t>How is what the two of you are doing together </a:t>
            </a:r>
            <a:r>
              <a:rPr lang="en-US" sz="3600" b="1" u="sng" dirty="0">
                <a:solidFill>
                  <a:srgbClr val="7030A0"/>
                </a:solidFill>
                <a:latin typeface="Franklin Gothic Book"/>
                <a:cs typeface="Franklin Gothic Book"/>
              </a:rPr>
              <a:t>substantively different and better </a:t>
            </a:r>
            <a:r>
              <a:rPr lang="en-US" sz="3600" b="1" dirty="0">
                <a:solidFill>
                  <a:srgbClr val="7030A0"/>
                </a:solidFill>
                <a:latin typeface="Franklin Gothic Book"/>
                <a:cs typeface="Franklin Gothic Book"/>
              </a:rPr>
              <a:t>for students than what each of you could do alone? </a:t>
            </a:r>
          </a:p>
        </p:txBody>
      </p:sp>
      <p:pic>
        <p:nvPicPr>
          <p:cNvPr id="6451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16488" y="1752600"/>
            <a:ext cx="38465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itle 3"/>
          <p:cNvSpPr>
            <a:spLocks noGrp="1"/>
          </p:cNvSpPr>
          <p:nvPr>
            <p:ph type="title"/>
          </p:nvPr>
        </p:nvSpPr>
        <p:spPr>
          <a:xfrm>
            <a:off x="457200" y="358775"/>
            <a:ext cx="8229600" cy="1143000"/>
          </a:xfrm>
        </p:spPr>
        <p:txBody>
          <a:bodyPr>
            <a:normAutofit fontScale="90000"/>
          </a:bodyPr>
          <a:lstStyle/>
          <a:p>
            <a:pPr algn="ctr"/>
            <a:r>
              <a:rPr lang="en-US" sz="4000" dirty="0">
                <a:solidFill>
                  <a:srgbClr val="000000"/>
                </a:solidFill>
                <a:ea typeface="ＭＳ Ｐゴシック" charset="0"/>
                <a:cs typeface="Franklin Gothic Medium"/>
              </a:rPr>
              <a:t>The lens you should </a:t>
            </a:r>
            <a:r>
              <a:rPr lang="en-US" sz="4000" dirty="0" smtClean="0">
                <a:solidFill>
                  <a:srgbClr val="000000"/>
                </a:solidFill>
                <a:ea typeface="ＭＳ Ｐゴシック" charset="0"/>
                <a:cs typeface="Franklin Gothic Medium"/>
              </a:rPr>
              <a:t>always look </a:t>
            </a:r>
            <a:r>
              <a:rPr lang="en-US" sz="4000" dirty="0">
                <a:solidFill>
                  <a:srgbClr val="000000"/>
                </a:solidFill>
                <a:ea typeface="ＭＳ Ｐゴシック" charset="0"/>
                <a:cs typeface="Franklin Gothic Medium"/>
              </a:rPr>
              <a:t>through</a:t>
            </a:r>
          </a:p>
        </p:txBody>
      </p:sp>
    </p:spTree>
    <p:extLst>
      <p:ext uri="{BB962C8B-B14F-4D97-AF65-F5344CB8AC3E}">
        <p14:creationId xmlns:p14="http://schemas.microsoft.com/office/powerpoint/2010/main" val="356540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p:cNvSpPr>
            <a:spLocks noGrp="1"/>
          </p:cNvSpPr>
          <p:nvPr>
            <p:ph type="body" idx="1"/>
          </p:nvPr>
        </p:nvSpPr>
        <p:spPr/>
        <p:txBody>
          <a:bodyPr>
            <a:normAutofit fontScale="92500" lnSpcReduction="20000"/>
          </a:bodyPr>
          <a:lstStyle/>
          <a:p>
            <a:pPr eaLnBrk="1" hangingPunct="1">
              <a:spcBef>
                <a:spcPct val="0"/>
              </a:spcBef>
            </a:pPr>
            <a:r>
              <a:rPr lang="en-US" sz="3600" dirty="0">
                <a:ea typeface="ＭＳ Ｐゴシック" charset="0"/>
                <a:cs typeface="Franklin Gothic Book"/>
              </a:rPr>
              <a:t>There are several instructional models for co-teaching—different structures that serve different purposes. </a:t>
            </a:r>
            <a:endParaRPr lang="en-US" sz="3600" dirty="0" smtClean="0">
              <a:ea typeface="ＭＳ Ｐゴシック" charset="0"/>
              <a:cs typeface="Franklin Gothic Book"/>
            </a:endParaRPr>
          </a:p>
          <a:p>
            <a:pPr marL="0" indent="0" eaLnBrk="1" hangingPunct="1">
              <a:spcBef>
                <a:spcPct val="0"/>
              </a:spcBef>
              <a:buNone/>
            </a:pPr>
            <a:endParaRPr lang="en-US" sz="3600" dirty="0">
              <a:ea typeface="ＭＳ Ｐゴシック" charset="0"/>
              <a:cs typeface="Franklin Gothic Book"/>
            </a:endParaRPr>
          </a:p>
          <a:p>
            <a:pPr eaLnBrk="1" hangingPunct="1">
              <a:spcBef>
                <a:spcPct val="0"/>
              </a:spcBef>
            </a:pPr>
            <a:r>
              <a:rPr lang="en-US" sz="3600" b="1" u="sng" dirty="0">
                <a:ea typeface="ＭＳ Ｐゴシック" charset="0"/>
                <a:cs typeface="Franklin Gothic Book"/>
              </a:rPr>
              <a:t>You will not use any one model all of the time</a:t>
            </a:r>
            <a:r>
              <a:rPr lang="en-US" sz="3600" dirty="0">
                <a:ea typeface="ＭＳ Ｐゴシック" charset="0"/>
                <a:cs typeface="Franklin Gothic Book"/>
              </a:rPr>
              <a:t>—it will depend on the goals and objectives of the lesson and how you are structuring student interaction for that particular lesson. </a:t>
            </a:r>
          </a:p>
          <a:p>
            <a:pPr eaLnBrk="1" hangingPunct="1">
              <a:spcBef>
                <a:spcPct val="0"/>
              </a:spcBef>
              <a:buFontTx/>
              <a:buNone/>
            </a:pPr>
            <a:r>
              <a:rPr lang="en-US" dirty="0">
                <a:latin typeface="Corbel" charset="0"/>
                <a:ea typeface="ＭＳ Ｐゴシック" charset="0"/>
                <a:cs typeface="ＭＳ Ｐゴシック" charset="0"/>
              </a:rPr>
              <a:t> </a:t>
            </a:r>
          </a:p>
        </p:txBody>
      </p:sp>
      <p:sp>
        <p:nvSpPr>
          <p:cNvPr id="68611" name="Title 2"/>
          <p:cNvSpPr>
            <a:spLocks noGrp="1"/>
          </p:cNvSpPr>
          <p:nvPr>
            <p:ph type="title"/>
          </p:nvPr>
        </p:nvSpPr>
        <p:spPr>
          <a:xfrm>
            <a:off x="457200" y="358775"/>
            <a:ext cx="8229600" cy="1143000"/>
          </a:xfrm>
        </p:spPr>
        <p:txBody>
          <a:bodyPr>
            <a:normAutofit fontScale="90000"/>
          </a:bodyPr>
          <a:lstStyle/>
          <a:p>
            <a:pPr eaLnBrk="1" hangingPunct="1"/>
            <a:r>
              <a:rPr lang="en-US" b="1" dirty="0">
                <a:solidFill>
                  <a:srgbClr val="7030A0"/>
                </a:solidFill>
                <a:ea typeface="ＭＳ Ｐゴシック" charset="0"/>
                <a:cs typeface="Franklin Gothic Medium"/>
              </a:rPr>
              <a:t>Instructional Models for Co-Teaching </a:t>
            </a:r>
          </a:p>
        </p:txBody>
      </p:sp>
    </p:spTree>
    <p:extLst>
      <p:ext uri="{BB962C8B-B14F-4D97-AF65-F5344CB8AC3E}">
        <p14:creationId xmlns:p14="http://schemas.microsoft.com/office/powerpoint/2010/main" val="20947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2"/>
          <p:cNvSpPr>
            <a:spLocks noGrp="1"/>
          </p:cNvSpPr>
          <p:nvPr>
            <p:ph type="title"/>
          </p:nvPr>
        </p:nvSpPr>
        <p:spPr/>
        <p:txBody>
          <a:bodyPr>
            <a:normAutofit fontScale="90000"/>
          </a:bodyPr>
          <a:lstStyle/>
          <a:p>
            <a:pPr eaLnBrk="1" hangingPunct="1"/>
            <a:r>
              <a:rPr lang="en-US" b="1" dirty="0">
                <a:solidFill>
                  <a:srgbClr val="7030A0"/>
                </a:solidFill>
                <a:ea typeface="ＭＳ Ｐゴシック" charset="0"/>
                <a:cs typeface="Franklin Gothic Medium"/>
              </a:rPr>
              <a:t>Instructional Models for Co-Teaching </a:t>
            </a:r>
          </a:p>
        </p:txBody>
      </p:sp>
      <p:pic>
        <p:nvPicPr>
          <p:cNvPr id="7" name="Content Placeholder 6" descr="points to ponder.jpeg"/>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half" idx="2"/>
          </p:nvPr>
        </p:nvSpPr>
        <p:spPr/>
        <p:txBody>
          <a:bodyPr/>
          <a:lstStyle/>
          <a:p>
            <a:pPr marL="0" indent="0">
              <a:buNone/>
            </a:pPr>
            <a:r>
              <a:rPr lang="en-US" dirty="0" smtClean="0"/>
              <a:t>Do you EVER stick to one single instructional model for the entire period of instruction, or do you use a variety of models, such as shorter lengths of direct instruction (lecture) interspersed with hands-on application and practice? </a:t>
            </a:r>
            <a:endParaRPr lang="en-US" dirty="0"/>
          </a:p>
        </p:txBody>
      </p:sp>
    </p:spTree>
    <p:extLst>
      <p:ext uri="{BB962C8B-B14F-4D97-AF65-F5344CB8AC3E}">
        <p14:creationId xmlns:p14="http://schemas.microsoft.com/office/powerpoint/2010/main" val="38558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8775"/>
            <a:ext cx="8229600" cy="1143000"/>
          </a:xfrm>
        </p:spPr>
        <p:txBody>
          <a:bodyPr>
            <a:normAutofit fontScale="90000"/>
          </a:bodyPr>
          <a:lstStyle/>
          <a:p>
            <a:pPr eaLnBrk="1" hangingPunct="1">
              <a:defRPr/>
            </a:pPr>
            <a:r>
              <a:rPr lang="en-US" b="1" dirty="0" smtClean="0">
                <a:solidFill>
                  <a:srgbClr val="7030A0"/>
                </a:solidFill>
                <a:cs typeface="Franklin Gothic Medium"/>
              </a:rPr>
              <a:t>Lead and Support (aka one teach, one assist/ one teach, one drift) </a:t>
            </a:r>
          </a:p>
        </p:txBody>
      </p:sp>
      <p:sp>
        <p:nvSpPr>
          <p:cNvPr id="70659" name="Rectangle 3"/>
          <p:cNvSpPr>
            <a:spLocks noGrp="1" noChangeArrowheads="1"/>
          </p:cNvSpPr>
          <p:nvPr>
            <p:ph type="body" idx="1"/>
          </p:nvPr>
        </p:nvSpPr>
        <p:spPr/>
        <p:txBody>
          <a:bodyPr/>
          <a:lstStyle/>
          <a:p>
            <a:pPr>
              <a:spcBef>
                <a:spcPct val="0"/>
              </a:spcBef>
            </a:pPr>
            <a:r>
              <a:rPr lang="en-US" dirty="0"/>
              <a:t>In this structure one teacher leads and the other teacher offers assistance to individual students or small groups. </a:t>
            </a:r>
            <a:endParaRPr lang="en-US" dirty="0">
              <a:solidFill>
                <a:srgbClr val="000000"/>
              </a:solidFill>
              <a:latin typeface="Corbel" charset="0"/>
              <a:ea typeface="ＭＳ Ｐゴシック" charset="0"/>
              <a:cs typeface="ＭＳ Ｐゴシック" charset="0"/>
            </a:endParaRPr>
          </a:p>
        </p:txBody>
      </p:sp>
      <p:pic>
        <p:nvPicPr>
          <p:cNvPr id="70665" name="Picture 40" descr="video-imag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5063" y="5308600"/>
            <a:ext cx="777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6" name="Text Box 41"/>
          <p:cNvSpPr txBox="1">
            <a:spLocks noChangeArrowheads="1"/>
          </p:cNvSpPr>
          <p:nvPr/>
        </p:nvSpPr>
        <p:spPr bwMode="auto">
          <a:xfrm>
            <a:off x="1020763" y="59309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1000">
                <a:latin typeface="Verdana" charset="0"/>
              </a:rPr>
              <a:t>Click the icon </a:t>
            </a:r>
            <a:br>
              <a:rPr lang="en-US" sz="1000">
                <a:latin typeface="Verdana" charset="0"/>
              </a:rPr>
            </a:br>
            <a:r>
              <a:rPr lang="en-US" sz="1000">
                <a:latin typeface="Verdana" charset="0"/>
              </a:rPr>
              <a:t>to view the video</a:t>
            </a:r>
          </a:p>
        </p:txBody>
      </p:sp>
      <p:pic>
        <p:nvPicPr>
          <p:cNvPr id="2" name="Picture 1" descr="One teach one drift .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94000" y="3212107"/>
            <a:ext cx="3251115" cy="3645893"/>
          </a:xfrm>
          <a:prstGeom prst="rect">
            <a:avLst/>
          </a:prstGeom>
        </p:spPr>
      </p:pic>
    </p:spTree>
    <p:extLst>
      <p:ext uri="{BB962C8B-B14F-4D97-AF65-F5344CB8AC3E}">
        <p14:creationId xmlns:p14="http://schemas.microsoft.com/office/powerpoint/2010/main" val="122260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b="1" dirty="0">
                <a:solidFill>
                  <a:srgbClr val="7030A0"/>
                </a:solidFill>
                <a:ea typeface="ＭＳ Ｐゴシック" charset="0"/>
                <a:cs typeface="Franklin Gothic Medium"/>
              </a:rPr>
              <a:t>Station Teaching</a:t>
            </a:r>
          </a:p>
        </p:txBody>
      </p:sp>
      <p:sp>
        <p:nvSpPr>
          <p:cNvPr id="71683" name="Rectangle 3"/>
          <p:cNvSpPr>
            <a:spLocks noGrp="1" noChangeArrowheads="1"/>
          </p:cNvSpPr>
          <p:nvPr>
            <p:ph sz="half" idx="1"/>
          </p:nvPr>
        </p:nvSpPr>
        <p:spPr/>
        <p:txBody>
          <a:bodyPr>
            <a:normAutofit fontScale="92500"/>
          </a:bodyPr>
          <a:lstStyle/>
          <a:p>
            <a:pPr eaLnBrk="1" hangingPunct="1">
              <a:lnSpc>
                <a:spcPct val="90000"/>
              </a:lnSpc>
              <a:spcBef>
                <a:spcPct val="0"/>
              </a:spcBef>
            </a:pPr>
            <a:r>
              <a:rPr lang="en-US" sz="2200" dirty="0">
                <a:solidFill>
                  <a:srgbClr val="000000"/>
                </a:solidFill>
                <a:ea typeface="ＭＳ Ｐゴシック" charset="0"/>
                <a:cs typeface="Franklin Gothic Book"/>
              </a:rPr>
              <a:t>Teachers divide instructional content into several segments and present the content in separate stations around the classroom.</a:t>
            </a:r>
          </a:p>
          <a:p>
            <a:pPr eaLnBrk="1" hangingPunct="1">
              <a:lnSpc>
                <a:spcPct val="90000"/>
              </a:lnSpc>
              <a:spcBef>
                <a:spcPct val="0"/>
              </a:spcBef>
            </a:pPr>
            <a:r>
              <a:rPr lang="en-US" sz="2200" dirty="0">
                <a:solidFill>
                  <a:srgbClr val="000000"/>
                </a:solidFill>
                <a:ea typeface="ＭＳ Ｐゴシック" charset="0"/>
                <a:cs typeface="Franklin Gothic Book"/>
              </a:rPr>
              <a:t>With two stations, the General Educator and Special Educator each teach their </a:t>
            </a:r>
            <a:r>
              <a:rPr lang="en-US" sz="2200" dirty="0" smtClean="0">
                <a:solidFill>
                  <a:srgbClr val="000000"/>
                </a:solidFill>
                <a:ea typeface="ＭＳ Ｐゴシック" charset="0"/>
                <a:cs typeface="Franklin Gothic Book"/>
              </a:rPr>
              <a:t>portion of </a:t>
            </a:r>
            <a:r>
              <a:rPr lang="en-US" sz="2200" dirty="0">
                <a:solidFill>
                  <a:srgbClr val="000000"/>
                </a:solidFill>
                <a:ea typeface="ＭＳ Ｐゴシック" charset="0"/>
                <a:cs typeface="Franklin Gothic Book"/>
              </a:rPr>
              <a:t>the content and then switch groups.  Alternatively, both teachers may move between groups in order to provide support.</a:t>
            </a:r>
          </a:p>
          <a:p>
            <a:pPr eaLnBrk="1" hangingPunct="1">
              <a:lnSpc>
                <a:spcPct val="90000"/>
              </a:lnSpc>
              <a:spcBef>
                <a:spcPct val="0"/>
              </a:spcBef>
            </a:pPr>
            <a:r>
              <a:rPr lang="en-US" sz="2200" dirty="0">
                <a:solidFill>
                  <a:srgbClr val="000000"/>
                </a:solidFill>
                <a:ea typeface="ＭＳ Ｐゴシック" charset="0"/>
                <a:cs typeface="Franklin Gothic Book"/>
              </a:rPr>
              <a:t>If students are able to work independently with content, a third station may be established.</a:t>
            </a:r>
          </a:p>
        </p:txBody>
      </p:sp>
      <p:sp>
        <p:nvSpPr>
          <p:cNvPr id="3" name="Content Placeholder 2"/>
          <p:cNvSpPr>
            <a:spLocks noGrp="1"/>
          </p:cNvSpPr>
          <p:nvPr>
            <p:ph sz="half" idx="2"/>
          </p:nvPr>
        </p:nvSpPr>
        <p:spPr/>
        <p:txBody>
          <a:bodyPr>
            <a:normAutofit fontScale="92500"/>
          </a:bodyPr>
          <a:lstStyle/>
          <a:p>
            <a:endParaRPr lang="en-US"/>
          </a:p>
        </p:txBody>
      </p:sp>
      <p:pic>
        <p:nvPicPr>
          <p:cNvPr id="71713" name="Picture 35" descr="video-imag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363" y="6048375"/>
            <a:ext cx="777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4" name="Text Box 36"/>
          <p:cNvSpPr txBox="1">
            <a:spLocks noChangeArrowheads="1"/>
          </p:cNvSpPr>
          <p:nvPr/>
        </p:nvSpPr>
        <p:spPr bwMode="auto">
          <a:xfrm>
            <a:off x="1228861" y="6273331"/>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1000" dirty="0">
                <a:latin typeface="Verdana" charset="0"/>
              </a:rPr>
              <a:t>Click the icon </a:t>
            </a:r>
            <a:br>
              <a:rPr lang="en-US" sz="1000" dirty="0">
                <a:latin typeface="Verdana" charset="0"/>
              </a:rPr>
            </a:br>
            <a:r>
              <a:rPr lang="en-US" sz="1000" dirty="0">
                <a:latin typeface="Verdana" charset="0"/>
              </a:rPr>
              <a:t>to view the video</a:t>
            </a:r>
          </a:p>
        </p:txBody>
      </p:sp>
      <p:pic>
        <p:nvPicPr>
          <p:cNvPr id="2" name="Picture 1" descr="station .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8199" y="1379796"/>
            <a:ext cx="4038601" cy="4746367"/>
          </a:xfrm>
          <a:prstGeom prst="rect">
            <a:avLst/>
          </a:prstGeom>
        </p:spPr>
      </p:pic>
    </p:spTree>
    <p:extLst>
      <p:ext uri="{BB962C8B-B14F-4D97-AF65-F5344CB8AC3E}">
        <p14:creationId xmlns:p14="http://schemas.microsoft.com/office/powerpoint/2010/main" val="14523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Subtitle 4"/>
          <p:cNvSpPr>
            <a:spLocks noGrp="1"/>
          </p:cNvSpPr>
          <p:nvPr>
            <p:ph type="subTitle" idx="1"/>
          </p:nvPr>
        </p:nvSpPr>
        <p:spPr>
          <a:xfrm>
            <a:off x="1371600" y="3316431"/>
            <a:ext cx="6400800" cy="1004317"/>
          </a:xfrm>
        </p:spPr>
        <p:txBody>
          <a:bodyPr/>
          <a:lstStyle/>
          <a:p>
            <a:r>
              <a:rPr lang="en-US" dirty="0" smtClean="0">
                <a:solidFill>
                  <a:schemeClr val="tx1"/>
                </a:solidFill>
              </a:rPr>
              <a:t>Who We Are </a:t>
            </a:r>
            <a:endParaRPr lang="en-US" dirty="0">
              <a:solidFill>
                <a:schemeClr val="tx1"/>
              </a:solidFill>
            </a:endParaRPr>
          </a:p>
        </p:txBody>
      </p:sp>
      <p:sp>
        <p:nvSpPr>
          <p:cNvPr id="6" name="Subtitle 4"/>
          <p:cNvSpPr txBox="1">
            <a:spLocks/>
          </p:cNvSpPr>
          <p:nvPr/>
        </p:nvSpPr>
        <p:spPr>
          <a:xfrm>
            <a:off x="282258" y="4059388"/>
            <a:ext cx="8679449" cy="24198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Franklin Gothic Book"/>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schemeClr val="tx1"/>
                </a:solidFill>
              </a:rPr>
              <a:t>Jennifer Ellerman	</a:t>
            </a:r>
            <a:r>
              <a:rPr lang="en-US" sz="2400" dirty="0" smtClean="0">
                <a:solidFill>
                  <a:schemeClr val="tx1"/>
                </a:solidFill>
              </a:rPr>
              <a:t>and Janelle </a:t>
            </a:r>
            <a:r>
              <a:rPr lang="en-US" sz="2400" dirty="0">
                <a:solidFill>
                  <a:schemeClr val="tx1"/>
                </a:solidFill>
              </a:rPr>
              <a:t>Mercado </a:t>
            </a:r>
            <a:r>
              <a:rPr lang="en-US" sz="2400" dirty="0" smtClean="0">
                <a:solidFill>
                  <a:schemeClr val="tx1"/>
                </a:solidFill>
              </a:rPr>
              <a:t>co-taught 7</a:t>
            </a:r>
            <a:r>
              <a:rPr lang="en-US" sz="2400" baseline="30000" dirty="0" smtClean="0">
                <a:solidFill>
                  <a:schemeClr val="tx1"/>
                </a:solidFill>
              </a:rPr>
              <a:t>th</a:t>
            </a:r>
            <a:r>
              <a:rPr lang="en-US" sz="2400" dirty="0" smtClean="0">
                <a:solidFill>
                  <a:schemeClr val="tx1"/>
                </a:solidFill>
              </a:rPr>
              <a:t> Grade ELA in Sac City Unified School District for several years. </a:t>
            </a:r>
            <a:r>
              <a:rPr lang="en-US" sz="2400" dirty="0">
                <a:solidFill>
                  <a:schemeClr val="tx1"/>
                </a:solidFill>
              </a:rPr>
              <a:t>	</a:t>
            </a:r>
            <a:endParaRPr lang="en-US" sz="2400" dirty="0" smtClean="0">
              <a:solidFill>
                <a:schemeClr val="tx1"/>
              </a:solidFill>
            </a:endParaRPr>
          </a:p>
          <a:p>
            <a:pPr algn="l"/>
            <a:r>
              <a:rPr lang="en-US" sz="2400" dirty="0" smtClean="0">
                <a:solidFill>
                  <a:schemeClr val="tx1"/>
                </a:solidFill>
              </a:rPr>
              <a:t>	</a:t>
            </a:r>
            <a:endParaRPr lang="en-US" sz="2400" dirty="0">
              <a:solidFill>
                <a:schemeClr val="tx1"/>
              </a:solidFill>
            </a:endParaRPr>
          </a:p>
          <a:p>
            <a:pPr algn="l"/>
            <a:r>
              <a:rPr lang="en-US" sz="2400" dirty="0" smtClean="0">
                <a:solidFill>
                  <a:schemeClr val="tx1"/>
                </a:solidFill>
              </a:rPr>
              <a:t>Debra Herburger	co-taught </a:t>
            </a:r>
            <a:r>
              <a:rPr lang="en-US" sz="2400" dirty="0" smtClean="0">
                <a:solidFill>
                  <a:schemeClr val="tx1"/>
                </a:solidFill>
              </a:rPr>
              <a:t>with different special </a:t>
            </a:r>
            <a:r>
              <a:rPr lang="en-US" sz="2400" dirty="0" err="1" smtClean="0">
                <a:solidFill>
                  <a:schemeClr val="tx1"/>
                </a:solidFill>
              </a:rPr>
              <a:t>ed</a:t>
            </a:r>
            <a:r>
              <a:rPr lang="en-US" sz="2400" dirty="0" smtClean="0">
                <a:solidFill>
                  <a:schemeClr val="tx1"/>
                </a:solidFill>
              </a:rPr>
              <a:t> teachers over the course of several years.</a:t>
            </a:r>
            <a:endParaRPr lang="en-US" sz="2400" dirty="0" smtClean="0">
              <a:solidFill>
                <a:schemeClr val="tx1"/>
              </a:solidFill>
            </a:endParaRPr>
          </a:p>
        </p:txBody>
      </p:sp>
      <p:pic>
        <p:nvPicPr>
          <p:cNvPr id="7" name="Picture 6" descr="introduce ourselv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6900" y="321830"/>
            <a:ext cx="2857500" cy="2857500"/>
          </a:xfrm>
          <a:prstGeom prst="rect">
            <a:avLst/>
          </a:prstGeom>
        </p:spPr>
      </p:pic>
    </p:spTree>
    <p:extLst>
      <p:ext uri="{BB962C8B-B14F-4D97-AF65-F5344CB8AC3E}">
        <p14:creationId xmlns:p14="http://schemas.microsoft.com/office/powerpoint/2010/main" val="389404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dirty="0">
                <a:solidFill>
                  <a:srgbClr val="7030A0"/>
                </a:solidFill>
                <a:ea typeface="ＭＳ Ｐゴシック" charset="0"/>
                <a:cs typeface="Franklin Gothic Medium"/>
              </a:rPr>
              <a:t>Parallel Teaching</a:t>
            </a:r>
          </a:p>
        </p:txBody>
      </p:sp>
      <p:sp>
        <p:nvSpPr>
          <p:cNvPr id="72707" name="Rectangle 3"/>
          <p:cNvSpPr>
            <a:spLocks noGrp="1" noChangeArrowheads="1"/>
          </p:cNvSpPr>
          <p:nvPr>
            <p:ph sz="half" idx="1"/>
          </p:nvPr>
        </p:nvSpPr>
        <p:spPr/>
        <p:txBody>
          <a:bodyPr/>
          <a:lstStyle/>
          <a:p>
            <a:pPr eaLnBrk="1" hangingPunct="1"/>
            <a:r>
              <a:rPr lang="en-US" dirty="0">
                <a:solidFill>
                  <a:srgbClr val="000000"/>
                </a:solidFill>
                <a:ea typeface="ＭＳ Ｐゴシック" charset="0"/>
                <a:cs typeface="Franklin Gothic Book"/>
              </a:rPr>
              <a:t>General Educator and Special Educator plan instruction jointly, but each delivers </a:t>
            </a:r>
            <a:r>
              <a:rPr lang="en-US" dirty="0" smtClean="0">
                <a:solidFill>
                  <a:srgbClr val="000000"/>
                </a:solidFill>
                <a:ea typeface="ＭＳ Ｐゴシック" charset="0"/>
                <a:cs typeface="Franklin Gothic Book"/>
              </a:rPr>
              <a:t>instruction on the same content </a:t>
            </a:r>
            <a:r>
              <a:rPr lang="en-US" dirty="0">
                <a:solidFill>
                  <a:srgbClr val="000000"/>
                </a:solidFill>
                <a:ea typeface="ＭＳ Ｐゴシック" charset="0"/>
                <a:cs typeface="Franklin Gothic Book"/>
              </a:rPr>
              <a:t>to a heterogeneous group consisting of approximately half the class</a:t>
            </a:r>
            <a:r>
              <a:rPr lang="en-US" dirty="0" smtClean="0">
                <a:solidFill>
                  <a:srgbClr val="000000"/>
                </a:solidFill>
                <a:ea typeface="ＭＳ Ｐゴシック" charset="0"/>
                <a:cs typeface="Franklin Gothic Book"/>
              </a:rPr>
              <a:t>.</a:t>
            </a:r>
          </a:p>
          <a:p>
            <a:pPr eaLnBrk="1" hangingPunct="1"/>
            <a:endParaRPr lang="en-US" dirty="0">
              <a:solidFill>
                <a:srgbClr val="000000"/>
              </a:solidFill>
              <a:ea typeface="ＭＳ Ｐゴシック" charset="0"/>
              <a:cs typeface="Franklin Gothic Book"/>
            </a:endParaRPr>
          </a:p>
        </p:txBody>
      </p:sp>
      <p:sp>
        <p:nvSpPr>
          <p:cNvPr id="3" name="Content Placeholder 2"/>
          <p:cNvSpPr>
            <a:spLocks noGrp="1"/>
          </p:cNvSpPr>
          <p:nvPr>
            <p:ph sz="half" idx="2"/>
          </p:nvPr>
        </p:nvSpPr>
        <p:spPr/>
        <p:txBody>
          <a:bodyPr/>
          <a:lstStyle/>
          <a:p>
            <a:endParaRPr lang="en-US"/>
          </a:p>
        </p:txBody>
      </p:sp>
      <p:pic>
        <p:nvPicPr>
          <p:cNvPr id="72718" name="Picture 40" descr="video-imag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844" y="6166268"/>
            <a:ext cx="777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Text Box 41"/>
          <p:cNvSpPr txBox="1">
            <a:spLocks noChangeArrowheads="1"/>
          </p:cNvSpPr>
          <p:nvPr/>
        </p:nvSpPr>
        <p:spPr bwMode="auto">
          <a:xfrm>
            <a:off x="1198346" y="6351977"/>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1000" dirty="0">
                <a:latin typeface="Verdana" charset="0"/>
              </a:rPr>
              <a:t>Click the icon </a:t>
            </a:r>
            <a:br>
              <a:rPr lang="en-US" sz="1000" dirty="0">
                <a:latin typeface="Verdana" charset="0"/>
              </a:rPr>
            </a:br>
            <a:r>
              <a:rPr lang="en-US" sz="1000" dirty="0">
                <a:latin typeface="Verdana" charset="0"/>
              </a:rPr>
              <a:t>to view the video</a:t>
            </a:r>
          </a:p>
        </p:txBody>
      </p:sp>
      <p:pic>
        <p:nvPicPr>
          <p:cNvPr id="2" name="Picture 1" descr="parallel.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8200" y="1580929"/>
            <a:ext cx="4038600" cy="4545234"/>
          </a:xfrm>
          <a:prstGeom prst="rect">
            <a:avLst/>
          </a:prstGeom>
        </p:spPr>
      </p:pic>
    </p:spTree>
    <p:extLst>
      <p:ext uri="{BB962C8B-B14F-4D97-AF65-F5344CB8AC3E}">
        <p14:creationId xmlns:p14="http://schemas.microsoft.com/office/powerpoint/2010/main" val="26172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dirty="0">
                <a:solidFill>
                  <a:srgbClr val="7030A0"/>
                </a:solidFill>
                <a:ea typeface="ＭＳ Ｐゴシック" charset="0"/>
                <a:cs typeface="Franklin Gothic Medium"/>
              </a:rPr>
              <a:t>Alternative Teaching</a:t>
            </a:r>
          </a:p>
        </p:txBody>
      </p:sp>
      <p:pic>
        <p:nvPicPr>
          <p:cNvPr id="3" name="Content Placeholder 2" descr="alternative.pn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p:pic>
      <p:sp>
        <p:nvSpPr>
          <p:cNvPr id="2" name="Content Placeholder 1"/>
          <p:cNvSpPr>
            <a:spLocks noGrp="1"/>
          </p:cNvSpPr>
          <p:nvPr>
            <p:ph sz="half" idx="2"/>
          </p:nvPr>
        </p:nvSpPr>
        <p:spPr/>
        <p:txBody>
          <a:bodyPr>
            <a:normAutofit lnSpcReduction="10000"/>
          </a:bodyPr>
          <a:lstStyle/>
          <a:p>
            <a:r>
              <a:rPr lang="en-US" dirty="0">
                <a:solidFill>
                  <a:srgbClr val="000000"/>
                </a:solidFill>
                <a:ea typeface="ＭＳ Ｐゴシック" charset="0"/>
                <a:cs typeface="Franklin Gothic Book"/>
              </a:rPr>
              <a:t>One teacher works with a small group while the other teacher interacts with the larger group.</a:t>
            </a:r>
          </a:p>
          <a:p>
            <a:r>
              <a:rPr lang="en-US" dirty="0">
                <a:solidFill>
                  <a:srgbClr val="000000"/>
                </a:solidFill>
                <a:ea typeface="ＭＳ Ｐゴシック" charset="0"/>
                <a:cs typeface="Franklin Gothic Book"/>
              </a:rPr>
              <a:t>Small groups can be pulled for pre-teaching, re-teaching, enrichment, interest groups, special projects, make-up work  or assessment groups.</a:t>
            </a:r>
          </a:p>
          <a:p>
            <a:endParaRPr lang="en-US" dirty="0"/>
          </a:p>
        </p:txBody>
      </p:sp>
      <p:pic>
        <p:nvPicPr>
          <p:cNvPr id="73740" name="Picture 39" descr="video-ima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650" y="6126163"/>
            <a:ext cx="777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Text Box 40"/>
          <p:cNvSpPr txBox="1">
            <a:spLocks noChangeArrowheads="1"/>
          </p:cNvSpPr>
          <p:nvPr/>
        </p:nvSpPr>
        <p:spPr bwMode="auto">
          <a:xfrm>
            <a:off x="1408746" y="63246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1000">
                <a:latin typeface="Verdana" charset="0"/>
              </a:rPr>
              <a:t>Click the icon </a:t>
            </a:r>
            <a:br>
              <a:rPr lang="en-US" sz="1000">
                <a:latin typeface="Verdana" charset="0"/>
              </a:rPr>
            </a:br>
            <a:r>
              <a:rPr lang="en-US" sz="1000">
                <a:latin typeface="Verdana" charset="0"/>
              </a:rPr>
              <a:t>to view the video</a:t>
            </a:r>
          </a:p>
        </p:txBody>
      </p:sp>
    </p:spTree>
    <p:extLst>
      <p:ext uri="{BB962C8B-B14F-4D97-AF65-F5344CB8AC3E}">
        <p14:creationId xmlns:p14="http://schemas.microsoft.com/office/powerpoint/2010/main" val="29223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229600" cy="1143000"/>
          </a:xfrm>
        </p:spPr>
        <p:txBody>
          <a:bodyPr/>
          <a:lstStyle/>
          <a:p>
            <a:pPr eaLnBrk="1" hangingPunct="1"/>
            <a:r>
              <a:rPr lang="en-US" b="1" dirty="0">
                <a:solidFill>
                  <a:srgbClr val="7030A0"/>
                </a:solidFill>
                <a:ea typeface="ＭＳ Ｐゴシック" charset="0"/>
                <a:cs typeface="Franklin Gothic Medium"/>
              </a:rPr>
              <a:t>Team Teaching</a:t>
            </a:r>
          </a:p>
        </p:txBody>
      </p:sp>
      <p:sp>
        <p:nvSpPr>
          <p:cNvPr id="74755" name="Rectangle 3"/>
          <p:cNvSpPr>
            <a:spLocks noGrp="1" noChangeArrowheads="1"/>
          </p:cNvSpPr>
          <p:nvPr>
            <p:ph type="body" idx="1"/>
          </p:nvPr>
        </p:nvSpPr>
        <p:spPr>
          <a:xfrm>
            <a:off x="457200" y="1219200"/>
            <a:ext cx="8567730" cy="2761584"/>
          </a:xfrm>
        </p:spPr>
        <p:txBody>
          <a:bodyPr/>
          <a:lstStyle/>
          <a:p>
            <a:r>
              <a:rPr lang="en-US" sz="2800" dirty="0"/>
              <a:t>Both teachers share in the planning and instruction of all students in a highly coordinated fashion .  </a:t>
            </a:r>
            <a:endParaRPr lang="en-US" sz="2800" dirty="0" smtClean="0"/>
          </a:p>
          <a:p>
            <a:r>
              <a:rPr lang="en-US" sz="2800" dirty="0" smtClean="0"/>
              <a:t>Both </a:t>
            </a:r>
            <a:r>
              <a:rPr lang="en-US" sz="2800" dirty="0"/>
              <a:t>teachers must have equality in content knowledge and teaching ability, and common planning time.  </a:t>
            </a:r>
            <a:endParaRPr lang="en-US" sz="2600" dirty="0">
              <a:solidFill>
                <a:srgbClr val="000000"/>
              </a:solidFill>
              <a:latin typeface="Corbel" charset="0"/>
              <a:ea typeface="ＭＳ Ｐゴシック" charset="0"/>
              <a:cs typeface="ＭＳ Ｐゴシック" charset="0"/>
            </a:endParaRPr>
          </a:p>
        </p:txBody>
      </p:sp>
      <p:pic>
        <p:nvPicPr>
          <p:cNvPr id="74761" name="Picture 39" descr="video-imag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3475" y="5308600"/>
            <a:ext cx="7778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40"/>
          <p:cNvSpPr txBox="1">
            <a:spLocks noChangeArrowheads="1"/>
          </p:cNvSpPr>
          <p:nvPr/>
        </p:nvSpPr>
        <p:spPr bwMode="auto">
          <a:xfrm>
            <a:off x="1052513" y="592772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1000">
                <a:latin typeface="Verdana" charset="0"/>
              </a:rPr>
              <a:t>Click the icon </a:t>
            </a:r>
            <a:br>
              <a:rPr lang="en-US" sz="1000">
                <a:latin typeface="Verdana" charset="0"/>
              </a:rPr>
            </a:br>
            <a:r>
              <a:rPr lang="en-US" sz="1000">
                <a:latin typeface="Verdana" charset="0"/>
              </a:rPr>
              <a:t>to view the video</a:t>
            </a:r>
          </a:p>
        </p:txBody>
      </p:sp>
      <p:pic>
        <p:nvPicPr>
          <p:cNvPr id="2" name="Picture 1" descr="te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1340" y="3331318"/>
            <a:ext cx="3619500" cy="3178033"/>
          </a:xfrm>
          <a:prstGeom prst="rect">
            <a:avLst/>
          </a:prstGeom>
        </p:spPr>
      </p:pic>
    </p:spTree>
    <p:extLst>
      <p:ext uri="{BB962C8B-B14F-4D97-AF65-F5344CB8AC3E}">
        <p14:creationId xmlns:p14="http://schemas.microsoft.com/office/powerpoint/2010/main" val="284275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b="1" dirty="0" smtClean="0">
                <a:solidFill>
                  <a:srgbClr val="7030A0"/>
                </a:solidFill>
                <a:ea typeface="ＭＳ Ｐゴシック" charset="0"/>
                <a:cs typeface="Franklin Gothic Medium"/>
              </a:rPr>
              <a:t>One Teach, One Observe  </a:t>
            </a:r>
            <a:endParaRPr lang="en-US" b="1" dirty="0">
              <a:solidFill>
                <a:srgbClr val="7030A0"/>
              </a:solidFill>
              <a:ea typeface="ＭＳ Ｐゴシック" charset="0"/>
              <a:cs typeface="Franklin Gothic Medium"/>
            </a:endParaRPr>
          </a:p>
        </p:txBody>
      </p:sp>
      <p:sp>
        <p:nvSpPr>
          <p:cNvPr id="74755" name="Rectangle 3"/>
          <p:cNvSpPr>
            <a:spLocks noGrp="1" noChangeArrowheads="1"/>
          </p:cNvSpPr>
          <p:nvPr>
            <p:ph sz="half" idx="1"/>
          </p:nvPr>
        </p:nvSpPr>
        <p:spPr/>
        <p:txBody>
          <a:bodyPr>
            <a:normAutofit fontScale="77500" lnSpcReduction="20000"/>
          </a:bodyPr>
          <a:lstStyle/>
          <a:p>
            <a:endParaRPr lang="en-US" sz="2600" dirty="0">
              <a:solidFill>
                <a:srgbClr val="000000"/>
              </a:solidFill>
              <a:latin typeface="Corbel" charset="0"/>
              <a:ea typeface="ＭＳ Ｐゴシック" charset="0"/>
              <a:cs typeface="ＭＳ Ｐゴシック" charset="0"/>
            </a:endParaRPr>
          </a:p>
        </p:txBody>
      </p:sp>
      <p:sp>
        <p:nvSpPr>
          <p:cNvPr id="4" name="Content Placeholder 3"/>
          <p:cNvSpPr>
            <a:spLocks noGrp="1"/>
          </p:cNvSpPr>
          <p:nvPr>
            <p:ph sz="half" idx="2"/>
          </p:nvPr>
        </p:nvSpPr>
        <p:spPr/>
        <p:txBody>
          <a:bodyPr>
            <a:normAutofit fontScale="77500" lnSpcReduction="20000"/>
          </a:bodyPr>
          <a:lstStyle/>
          <a:p>
            <a:r>
              <a:rPr lang="en-US" dirty="0"/>
              <a:t>In this structure, one teacher takes the instructional lead while the other teacher is observing students or a specific students for a clarified purpose, gathering data, identifying student needs, observing student learning patters, etc. </a:t>
            </a:r>
          </a:p>
          <a:p>
            <a:r>
              <a:rPr lang="en-US" dirty="0"/>
              <a:t>The observing teacher will share his/her observations with the instructional lead teacher and together they will make decisions based on the observations.  </a:t>
            </a:r>
            <a:endParaRPr lang="en-US" sz="2600" dirty="0">
              <a:solidFill>
                <a:srgbClr val="000000"/>
              </a:solidFill>
              <a:latin typeface="Corbel" charset="0"/>
              <a:ea typeface="ＭＳ Ｐゴシック" charset="0"/>
              <a:cs typeface="ＭＳ Ｐゴシック" charset="0"/>
            </a:endParaRPr>
          </a:p>
          <a:p>
            <a:endParaRPr lang="en-US" dirty="0"/>
          </a:p>
        </p:txBody>
      </p:sp>
      <p:pic>
        <p:nvPicPr>
          <p:cNvPr id="3" name="Picture 2" descr="one teach one observ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417637"/>
            <a:ext cx="4191000" cy="4950239"/>
          </a:xfrm>
          <a:prstGeom prst="rect">
            <a:avLst/>
          </a:prstGeom>
        </p:spPr>
      </p:pic>
    </p:spTree>
    <p:extLst>
      <p:ext uri="{BB962C8B-B14F-4D97-AF65-F5344CB8AC3E}">
        <p14:creationId xmlns:p14="http://schemas.microsoft.com/office/powerpoint/2010/main" val="403006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1"/>
          </p:nvPr>
        </p:nvSpPr>
        <p:spPr>
          <a:xfrm>
            <a:off x="457200" y="1600200"/>
            <a:ext cx="8229600" cy="4267200"/>
          </a:xfrm>
        </p:spPr>
        <p:txBody>
          <a:bodyPr>
            <a:noAutofit/>
          </a:bodyPr>
          <a:lstStyle/>
          <a:p>
            <a:pPr eaLnBrk="1" hangingPunct="1">
              <a:lnSpc>
                <a:spcPct val="90000"/>
              </a:lnSpc>
            </a:pPr>
            <a:r>
              <a:rPr lang="en-US" dirty="0" smtClean="0">
                <a:solidFill>
                  <a:srgbClr val="000000"/>
                </a:solidFill>
                <a:ea typeface="ＭＳ Ｐゴシック" charset="0"/>
                <a:cs typeface="Franklin Gothic Book"/>
              </a:rPr>
              <a:t>Both teachers have presence in their role</a:t>
            </a:r>
          </a:p>
          <a:p>
            <a:pPr eaLnBrk="1" hangingPunct="1">
              <a:lnSpc>
                <a:spcPct val="90000"/>
              </a:lnSpc>
            </a:pPr>
            <a:r>
              <a:rPr lang="en-US" dirty="0" smtClean="0">
                <a:solidFill>
                  <a:srgbClr val="000000"/>
                </a:solidFill>
                <a:ea typeface="ＭＳ Ｐゴシック" charset="0"/>
                <a:cs typeface="Franklin Gothic Book"/>
              </a:rPr>
              <a:t>A </a:t>
            </a:r>
            <a:r>
              <a:rPr lang="en-US" dirty="0">
                <a:solidFill>
                  <a:srgbClr val="000000"/>
                </a:solidFill>
                <a:ea typeface="ＭＳ Ｐゴシック" charset="0"/>
                <a:cs typeface="Franklin Gothic Book"/>
              </a:rPr>
              <a:t>climate of success for all students is created - with both teachers focusing on ALL</a:t>
            </a:r>
          </a:p>
          <a:p>
            <a:pPr eaLnBrk="1" hangingPunct="1">
              <a:lnSpc>
                <a:spcPct val="90000"/>
              </a:lnSpc>
            </a:pPr>
            <a:r>
              <a:rPr lang="en-US" dirty="0">
                <a:solidFill>
                  <a:srgbClr val="000000"/>
                </a:solidFill>
                <a:ea typeface="ＭＳ Ｐゴシック" charset="0"/>
                <a:cs typeface="Franklin Gothic Book"/>
              </a:rPr>
              <a:t>Progress is monitored and learning assessed daily</a:t>
            </a:r>
          </a:p>
          <a:p>
            <a:pPr eaLnBrk="1" hangingPunct="1">
              <a:lnSpc>
                <a:spcPct val="90000"/>
              </a:lnSpc>
            </a:pPr>
            <a:r>
              <a:rPr lang="en-US" dirty="0">
                <a:solidFill>
                  <a:srgbClr val="000000"/>
                </a:solidFill>
                <a:ea typeface="ＭＳ Ｐゴシック" charset="0"/>
                <a:cs typeface="Franklin Gothic Book"/>
              </a:rPr>
              <a:t>Academic and social skills are taught</a:t>
            </a:r>
          </a:p>
          <a:p>
            <a:pPr eaLnBrk="1" hangingPunct="1">
              <a:lnSpc>
                <a:spcPct val="90000"/>
              </a:lnSpc>
            </a:pPr>
            <a:r>
              <a:rPr lang="en-US" dirty="0">
                <a:solidFill>
                  <a:srgbClr val="000000"/>
                </a:solidFill>
                <a:ea typeface="ＭＳ Ｐゴシック" charset="0"/>
                <a:cs typeface="Franklin Gothic Book"/>
              </a:rPr>
              <a:t>Objectives are clear</a:t>
            </a:r>
          </a:p>
          <a:p>
            <a:pPr eaLnBrk="1" hangingPunct="1">
              <a:lnSpc>
                <a:spcPct val="90000"/>
              </a:lnSpc>
            </a:pPr>
            <a:r>
              <a:rPr lang="en-US" dirty="0">
                <a:solidFill>
                  <a:srgbClr val="000000"/>
                </a:solidFill>
                <a:ea typeface="ＭＳ Ｐゴシック" charset="0"/>
                <a:cs typeface="Franklin Gothic Book"/>
              </a:rPr>
              <a:t>Engaged learning time is maximized</a:t>
            </a:r>
          </a:p>
          <a:p>
            <a:pPr eaLnBrk="1" hangingPunct="1">
              <a:lnSpc>
                <a:spcPct val="90000"/>
              </a:lnSpc>
            </a:pPr>
            <a:r>
              <a:rPr lang="en-US" dirty="0">
                <a:solidFill>
                  <a:srgbClr val="000000"/>
                </a:solidFill>
                <a:ea typeface="ＭＳ Ｐゴシック" charset="0"/>
                <a:cs typeface="Franklin Gothic Book"/>
              </a:rPr>
              <a:t>Differentiation is expected by both </a:t>
            </a:r>
            <a:r>
              <a:rPr lang="en-US" dirty="0" smtClean="0">
                <a:solidFill>
                  <a:srgbClr val="000000"/>
                </a:solidFill>
                <a:ea typeface="ＭＳ Ｐゴシック" charset="0"/>
                <a:cs typeface="Franklin Gothic Book"/>
              </a:rPr>
              <a:t>teachers</a:t>
            </a:r>
          </a:p>
          <a:p>
            <a:pPr marL="0" indent="0" eaLnBrk="1" hangingPunct="1">
              <a:lnSpc>
                <a:spcPct val="90000"/>
              </a:lnSpc>
              <a:buNone/>
            </a:pPr>
            <a:r>
              <a:rPr lang="en-US" dirty="0" smtClean="0">
                <a:solidFill>
                  <a:srgbClr val="000000"/>
                </a:solidFill>
                <a:ea typeface="ＭＳ Ｐゴシック" charset="0"/>
                <a:cs typeface="Franklin Gothic Book"/>
              </a:rPr>
              <a:t>Lisa </a:t>
            </a:r>
            <a:r>
              <a:rPr lang="en-US" dirty="0" err="1" smtClean="0">
                <a:solidFill>
                  <a:srgbClr val="000000"/>
                </a:solidFill>
                <a:ea typeface="ＭＳ Ｐゴシック" charset="0"/>
                <a:cs typeface="Franklin Gothic Book"/>
              </a:rPr>
              <a:t>Dieker</a:t>
            </a:r>
            <a:r>
              <a:rPr lang="en-US" dirty="0" smtClean="0">
                <a:solidFill>
                  <a:srgbClr val="000000"/>
                </a:solidFill>
                <a:ea typeface="ＭＳ Ｐゴシック" charset="0"/>
                <a:cs typeface="Franklin Gothic Book"/>
              </a:rPr>
              <a:t> </a:t>
            </a:r>
            <a:endParaRPr lang="en-US" dirty="0">
              <a:solidFill>
                <a:srgbClr val="000000"/>
              </a:solidFill>
              <a:ea typeface="ＭＳ Ｐゴシック" charset="0"/>
              <a:cs typeface="Franklin Gothic Book"/>
            </a:endParaRPr>
          </a:p>
        </p:txBody>
      </p:sp>
      <p:sp>
        <p:nvSpPr>
          <p:cNvPr id="75779" name="Title 2"/>
          <p:cNvSpPr>
            <a:spLocks noGrp="1"/>
          </p:cNvSpPr>
          <p:nvPr>
            <p:ph type="title"/>
          </p:nvPr>
        </p:nvSpPr>
        <p:spPr>
          <a:xfrm>
            <a:off x="457200" y="358775"/>
            <a:ext cx="8229600" cy="1143000"/>
          </a:xfrm>
        </p:spPr>
        <p:txBody>
          <a:bodyPr/>
          <a:lstStyle/>
          <a:p>
            <a:r>
              <a:rPr lang="en-US" sz="3200" b="1" dirty="0">
                <a:solidFill>
                  <a:srgbClr val="7030A0"/>
                </a:solidFill>
                <a:ea typeface="ＭＳ Ｐゴシック" charset="0"/>
                <a:cs typeface="Franklin Gothic Medium"/>
              </a:rPr>
              <a:t>Common Characteristics of an Entire Lesson</a:t>
            </a:r>
          </a:p>
        </p:txBody>
      </p:sp>
    </p:spTree>
    <p:extLst>
      <p:ext uri="{BB962C8B-B14F-4D97-AF65-F5344CB8AC3E}">
        <p14:creationId xmlns:p14="http://schemas.microsoft.com/office/powerpoint/2010/main" val="398357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normAutofit fontScale="90000"/>
          </a:bodyPr>
          <a:lstStyle/>
          <a:p>
            <a:pPr eaLnBrk="1" hangingPunct="1"/>
            <a:r>
              <a:rPr lang="en-US" b="1" dirty="0">
                <a:solidFill>
                  <a:srgbClr val="7030A0"/>
                </a:solidFill>
                <a:ea typeface="ＭＳ Ｐゴシック" charset="0"/>
                <a:cs typeface="Franklin Gothic Medium"/>
              </a:rPr>
              <a:t>Elements to consider when choosing </a:t>
            </a:r>
            <a:r>
              <a:rPr lang="en-US" b="1" dirty="0" smtClean="0">
                <a:solidFill>
                  <a:srgbClr val="7030A0"/>
                </a:solidFill>
                <a:ea typeface="ＭＳ Ｐゴシック" charset="0"/>
                <a:cs typeface="Franklin Gothic Medium"/>
              </a:rPr>
              <a:t>an instructional </a:t>
            </a:r>
            <a:r>
              <a:rPr lang="en-US" b="1" dirty="0">
                <a:solidFill>
                  <a:srgbClr val="7030A0"/>
                </a:solidFill>
                <a:ea typeface="ＭＳ Ｐゴシック" charset="0"/>
                <a:cs typeface="Franklin Gothic Medium"/>
              </a:rPr>
              <a:t>model</a:t>
            </a:r>
          </a:p>
        </p:txBody>
      </p:sp>
      <p:sp>
        <p:nvSpPr>
          <p:cNvPr id="77827" name="Rectangle 3"/>
          <p:cNvSpPr>
            <a:spLocks noGrp="1" noChangeArrowheads="1"/>
          </p:cNvSpPr>
          <p:nvPr>
            <p:ph type="body" idx="4294967295"/>
          </p:nvPr>
        </p:nvSpPr>
        <p:spPr/>
        <p:txBody>
          <a:bodyPr>
            <a:normAutofit lnSpcReduction="10000"/>
          </a:bodyPr>
          <a:lstStyle/>
          <a:p>
            <a:pPr eaLnBrk="1" hangingPunct="1">
              <a:spcBef>
                <a:spcPct val="0"/>
              </a:spcBef>
              <a:buFont typeface="Wingdings" charset="0"/>
              <a:buNone/>
            </a:pPr>
            <a:endParaRPr lang="en-US" b="1" dirty="0">
              <a:solidFill>
                <a:srgbClr val="000000"/>
              </a:solidFill>
              <a:ea typeface="ＭＳ Ｐゴシック" charset="0"/>
              <a:cs typeface="Franklin Gothic Book"/>
            </a:endParaRPr>
          </a:p>
          <a:p>
            <a:pPr eaLnBrk="1" hangingPunct="1">
              <a:spcBef>
                <a:spcPct val="0"/>
              </a:spcBef>
            </a:pPr>
            <a:r>
              <a:rPr lang="en-US" dirty="0" smtClean="0">
                <a:solidFill>
                  <a:srgbClr val="000000"/>
                </a:solidFill>
                <a:ea typeface="ＭＳ Ｐゴシック" charset="0"/>
                <a:cs typeface="Franklin Gothic Book"/>
              </a:rPr>
              <a:t>Lesson objectives and learning outcomes </a:t>
            </a:r>
          </a:p>
          <a:p>
            <a:pPr eaLnBrk="1" hangingPunct="1">
              <a:spcBef>
                <a:spcPct val="0"/>
              </a:spcBef>
            </a:pPr>
            <a:r>
              <a:rPr lang="en-US" dirty="0" smtClean="0">
                <a:solidFill>
                  <a:srgbClr val="000000"/>
                </a:solidFill>
                <a:ea typeface="ＭＳ Ｐゴシック" charset="0"/>
                <a:cs typeface="Franklin Gothic Book"/>
              </a:rPr>
              <a:t>Student needs</a:t>
            </a:r>
          </a:p>
          <a:p>
            <a:pPr eaLnBrk="1" hangingPunct="1">
              <a:spcBef>
                <a:spcPct val="0"/>
              </a:spcBef>
            </a:pPr>
            <a:r>
              <a:rPr lang="en-US" dirty="0" smtClean="0">
                <a:solidFill>
                  <a:srgbClr val="000000"/>
                </a:solidFill>
                <a:ea typeface="ＭＳ Ｐゴシック" charset="0"/>
                <a:cs typeface="Franklin Gothic Book"/>
              </a:rPr>
              <a:t>Make up of the class </a:t>
            </a:r>
          </a:p>
          <a:p>
            <a:pPr eaLnBrk="1" hangingPunct="1">
              <a:spcBef>
                <a:spcPct val="0"/>
              </a:spcBef>
            </a:pPr>
            <a:r>
              <a:rPr lang="en-US" dirty="0" smtClean="0">
                <a:solidFill>
                  <a:srgbClr val="000000"/>
                </a:solidFill>
                <a:ea typeface="ＭＳ Ｐゴシック" charset="0"/>
                <a:cs typeface="Franklin Gothic Book"/>
              </a:rPr>
              <a:t>Available resources</a:t>
            </a:r>
          </a:p>
          <a:p>
            <a:pPr eaLnBrk="1" hangingPunct="1">
              <a:spcBef>
                <a:spcPct val="0"/>
              </a:spcBef>
            </a:pPr>
            <a:r>
              <a:rPr lang="en-US" dirty="0" smtClean="0">
                <a:solidFill>
                  <a:srgbClr val="000000"/>
                </a:solidFill>
                <a:ea typeface="ＭＳ Ｐゴシック" charset="0"/>
                <a:cs typeface="Franklin Gothic Book"/>
              </a:rPr>
              <a:t>Educator expertise</a:t>
            </a:r>
          </a:p>
          <a:p>
            <a:pPr eaLnBrk="1" hangingPunct="1">
              <a:spcBef>
                <a:spcPct val="0"/>
              </a:spcBef>
            </a:pPr>
            <a:r>
              <a:rPr lang="en-US" dirty="0" smtClean="0">
                <a:solidFill>
                  <a:srgbClr val="000000"/>
                </a:solidFill>
                <a:ea typeface="ＭＳ Ｐゴシック" charset="0"/>
                <a:cs typeface="Franklin Gothic Book"/>
              </a:rPr>
              <a:t>Each co-teacher</a:t>
            </a:r>
            <a:r>
              <a:rPr lang="ja-JP" altLang="en-US" dirty="0" smtClean="0">
                <a:solidFill>
                  <a:srgbClr val="000000"/>
                </a:solidFill>
                <a:ea typeface="MS PGothic" charset="0"/>
                <a:cs typeface="Franklin Gothic Book"/>
              </a:rPr>
              <a:t>’</a:t>
            </a:r>
            <a:r>
              <a:rPr lang="en-US" altLang="ja-JP" dirty="0" smtClean="0">
                <a:solidFill>
                  <a:srgbClr val="000000"/>
                </a:solidFill>
                <a:ea typeface="MS PGothic" charset="0"/>
                <a:cs typeface="Franklin Gothic Book"/>
              </a:rPr>
              <a:t>s comfort level with content </a:t>
            </a:r>
          </a:p>
          <a:p>
            <a:pPr eaLnBrk="1" hangingPunct="1">
              <a:spcBef>
                <a:spcPct val="0"/>
              </a:spcBef>
            </a:pPr>
            <a:r>
              <a:rPr lang="en-US" dirty="0" smtClean="0">
                <a:solidFill>
                  <a:srgbClr val="000000"/>
                </a:solidFill>
                <a:ea typeface="ＭＳ Ｐゴシック" charset="0"/>
                <a:cs typeface="Franklin Gothic Book"/>
              </a:rPr>
              <a:t>Purposeful student grouping </a:t>
            </a:r>
          </a:p>
          <a:p>
            <a:pPr eaLnBrk="1" hangingPunct="1">
              <a:spcBef>
                <a:spcPct val="0"/>
              </a:spcBef>
            </a:pPr>
            <a:r>
              <a:rPr lang="en-US" dirty="0" smtClean="0">
                <a:solidFill>
                  <a:srgbClr val="000000"/>
                </a:solidFill>
                <a:ea typeface="ＭＳ Ｐゴシック" charset="0"/>
                <a:cs typeface="Franklin Gothic Book"/>
              </a:rPr>
              <a:t>Opportunities to take advantage of having two educators </a:t>
            </a:r>
          </a:p>
          <a:p>
            <a:pPr eaLnBrk="1" hangingPunct="1">
              <a:spcBef>
                <a:spcPct val="0"/>
              </a:spcBef>
              <a:buFontTx/>
              <a:buNone/>
            </a:pPr>
            <a:endParaRPr lang="en-US" dirty="0">
              <a:solidFill>
                <a:srgbClr val="000000"/>
              </a:solidFill>
              <a:latin typeface="Corbel" charset="0"/>
              <a:ea typeface="ＭＳ Ｐゴシック" charset="0"/>
              <a:cs typeface="ＭＳ Ｐゴシック" charset="0"/>
            </a:endParaRPr>
          </a:p>
        </p:txBody>
      </p:sp>
    </p:spTree>
    <p:extLst>
      <p:ext uri="{BB962C8B-B14F-4D97-AF65-F5344CB8AC3E}">
        <p14:creationId xmlns:p14="http://schemas.microsoft.com/office/powerpoint/2010/main" val="49064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Bring to the </a:t>
            </a:r>
            <a:br>
              <a:rPr lang="en-US" dirty="0" smtClean="0"/>
            </a:br>
            <a:r>
              <a:rPr lang="en-US" dirty="0" smtClean="0"/>
              <a:t>Co-Teaching Relationship?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a:t>
            </a:r>
            <a:r>
              <a:rPr lang="en-US" dirty="0" smtClean="0"/>
              <a:t>hink </a:t>
            </a:r>
            <a:r>
              <a:rPr lang="en-US" dirty="0"/>
              <a:t>about the knowledge, skills and characteristics you bring to the partnership. </a:t>
            </a:r>
            <a:r>
              <a:rPr lang="en-US" dirty="0" smtClean="0"/>
              <a:t>In </a:t>
            </a:r>
            <a:r>
              <a:rPr lang="en-US" dirty="0"/>
              <a:t>what ways are you and your teaching partner/collaborator similar? </a:t>
            </a:r>
          </a:p>
          <a:p>
            <a:pPr lvl="1"/>
            <a:r>
              <a:rPr lang="en-US" dirty="0"/>
              <a:t>How might your similarities contribute to the effectiveness of your lesson planning? How might they detract from it? </a:t>
            </a:r>
          </a:p>
          <a:p>
            <a:pPr lvl="1"/>
            <a:r>
              <a:rPr lang="en-US" dirty="0"/>
              <a:t>In what ways are you and your teaching </a:t>
            </a:r>
            <a:r>
              <a:rPr lang="en-US" dirty="0" smtClean="0"/>
              <a:t>partner </a:t>
            </a:r>
            <a:r>
              <a:rPr lang="en-US" dirty="0"/>
              <a:t>different? </a:t>
            </a:r>
          </a:p>
          <a:p>
            <a:pPr lvl="1"/>
            <a:r>
              <a:rPr lang="en-US" dirty="0"/>
              <a:t>How might your differences contribute to the effectiveness of your lesson planning? How might they detract from it? </a:t>
            </a:r>
          </a:p>
          <a:p>
            <a:pPr lvl="1"/>
            <a:r>
              <a:rPr lang="en-US" dirty="0"/>
              <a:t>How might you and your teaching partner work together to incorporate shared lesson planning responsibilities? </a:t>
            </a:r>
          </a:p>
          <a:p>
            <a:endParaRPr lang="en-US" dirty="0"/>
          </a:p>
        </p:txBody>
      </p:sp>
    </p:spTree>
    <p:extLst>
      <p:ext uri="{BB962C8B-B14F-4D97-AF65-F5344CB8AC3E}">
        <p14:creationId xmlns:p14="http://schemas.microsoft.com/office/powerpoint/2010/main" val="271310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7-06 at 8.12.2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5435"/>
            <a:ext cx="9144000" cy="6587289"/>
          </a:xfrm>
          <a:prstGeom prst="rect">
            <a:avLst/>
          </a:prstGeom>
        </p:spPr>
      </p:pic>
    </p:spTree>
    <p:extLst>
      <p:ext uri="{BB962C8B-B14F-4D97-AF65-F5344CB8AC3E}">
        <p14:creationId xmlns:p14="http://schemas.microsoft.com/office/powerpoint/2010/main" val="10340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relationship</a:t>
            </a:r>
            <a:endParaRPr lang="en-US" dirty="0"/>
          </a:p>
        </p:txBody>
      </p:sp>
      <p:sp>
        <p:nvSpPr>
          <p:cNvPr id="3" name="Content Placeholder 2"/>
          <p:cNvSpPr>
            <a:spLocks noGrp="1"/>
          </p:cNvSpPr>
          <p:nvPr>
            <p:ph sz="half" idx="1"/>
          </p:nvPr>
        </p:nvSpPr>
        <p:spPr/>
        <p:txBody>
          <a:bodyPr/>
          <a:lstStyle/>
          <a:p>
            <a:r>
              <a:rPr lang="en-US" dirty="0" smtClean="0"/>
              <a:t>Prerequisites </a:t>
            </a:r>
          </a:p>
          <a:p>
            <a:r>
              <a:rPr lang="en-US" dirty="0" smtClean="0"/>
              <a:t>Role Reciprocity </a:t>
            </a:r>
          </a:p>
          <a:p>
            <a:r>
              <a:rPr lang="en-US" dirty="0" smtClean="0"/>
              <a:t>Shared Philosophy </a:t>
            </a:r>
          </a:p>
          <a:p>
            <a:r>
              <a:rPr lang="en-US" dirty="0" smtClean="0"/>
              <a:t>Collaboration </a:t>
            </a:r>
          </a:p>
          <a:p>
            <a:r>
              <a:rPr lang="en-US" dirty="0" smtClean="0"/>
              <a:t>co-planning</a:t>
            </a:r>
          </a:p>
          <a:p>
            <a:pPr lvl="1"/>
            <a:r>
              <a:rPr lang="en-US" dirty="0" smtClean="0"/>
              <a:t>Face to face planning</a:t>
            </a:r>
          </a:p>
          <a:p>
            <a:pPr lvl="1"/>
            <a:r>
              <a:rPr lang="en-US" dirty="0" smtClean="0"/>
              <a:t>Electronic planning </a:t>
            </a:r>
          </a:p>
          <a:p>
            <a:pPr lvl="1"/>
            <a:r>
              <a:rPr lang="en-US" dirty="0" smtClean="0"/>
              <a:t>On the spot planning  </a:t>
            </a:r>
          </a:p>
          <a:p>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648200" y="2348706"/>
            <a:ext cx="4038600" cy="3028950"/>
          </a:xfrm>
        </p:spPr>
      </p:pic>
    </p:spTree>
    <p:extLst>
      <p:ext uri="{BB962C8B-B14F-4D97-AF65-F5344CB8AC3E}">
        <p14:creationId xmlns:p14="http://schemas.microsoft.com/office/powerpoint/2010/main" val="5242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Right Arrow 4"/>
          <p:cNvSpPr>
            <a:spLocks noChangeArrowheads="1"/>
          </p:cNvSpPr>
          <p:nvPr/>
        </p:nvSpPr>
        <p:spPr bwMode="auto">
          <a:xfrm>
            <a:off x="590550" y="304800"/>
            <a:ext cx="7696200" cy="1023938"/>
          </a:xfrm>
          <a:prstGeom prst="leftRightArrow">
            <a:avLst>
              <a:gd name="adj1" fmla="val 50000"/>
              <a:gd name="adj2" fmla="val 50004"/>
            </a:avLst>
          </a:prstGeom>
          <a:solidFill>
            <a:srgbClr val="CCFFCC"/>
          </a:solidFill>
          <a:ln w="25400">
            <a:solidFill>
              <a:srgbClr val="385D8A"/>
            </a:solidFill>
            <a:miter lim="800000"/>
            <a:headEnd/>
            <a:tailEnd/>
          </a:ln>
        </p:spPr>
        <p:txBody>
          <a:bodyPr anchor="ctr"/>
          <a:lstStyle/>
          <a:p>
            <a:pPr algn="ctr">
              <a:defRPr/>
            </a:pPr>
            <a:endParaRPr lang="en-US">
              <a:solidFill>
                <a:schemeClr val="lt1"/>
              </a:solidFill>
              <a:latin typeface="+mn-lt"/>
              <a:ea typeface="+mn-ea"/>
              <a:cs typeface="Arial" pitchFamily="34" charset="0"/>
            </a:endParaRPr>
          </a:p>
        </p:txBody>
      </p:sp>
      <p:sp>
        <p:nvSpPr>
          <p:cNvPr id="49155" name="TextBox 9"/>
          <p:cNvSpPr txBox="1">
            <a:spLocks noChangeArrowheads="1"/>
          </p:cNvSpPr>
          <p:nvPr/>
        </p:nvSpPr>
        <p:spPr bwMode="auto">
          <a:xfrm>
            <a:off x="1143000" y="685800"/>
            <a:ext cx="6781800" cy="400110"/>
          </a:xfrm>
          <a:prstGeom prst="rect">
            <a:avLst/>
          </a:prstGeom>
          <a:noFill/>
          <a:ln w="9525">
            <a:noFill/>
            <a:miter lim="800000"/>
            <a:headEnd/>
            <a:tailEnd/>
          </a:ln>
        </p:spPr>
        <p:txBody>
          <a:bodyPr>
            <a:prstTxWarp prst="textNoShape">
              <a:avLst/>
            </a:prstTxWarp>
            <a:spAutoFit/>
          </a:bodyPr>
          <a:lstStyle/>
          <a:p>
            <a:pPr algn="ctr"/>
            <a:r>
              <a:rPr lang="en-US" sz="2000" b="1" dirty="0">
                <a:solidFill>
                  <a:srgbClr val="000090"/>
                </a:solidFill>
                <a:latin typeface="Franklin Gothic Medium"/>
                <a:cs typeface="Franklin Gothic Medium"/>
              </a:rPr>
              <a:t>Continuum of Co-Teaching</a:t>
            </a:r>
            <a:r>
              <a:rPr lang="en-US" b="1" dirty="0">
                <a:solidFill>
                  <a:srgbClr val="000090"/>
                </a:solidFill>
              </a:rPr>
              <a:t> </a:t>
            </a:r>
          </a:p>
        </p:txBody>
      </p:sp>
      <p:graphicFrame>
        <p:nvGraphicFramePr>
          <p:cNvPr id="24611" name="Group 35"/>
          <p:cNvGraphicFramePr>
            <a:graphicFrameLocks noGrp="1"/>
          </p:cNvGraphicFramePr>
          <p:nvPr>
            <p:extLst>
              <p:ext uri="{D42A27DB-BD31-4B8C-83A1-F6EECF244321}">
                <p14:modId xmlns:p14="http://schemas.microsoft.com/office/powerpoint/2010/main" val="1621725243"/>
              </p:ext>
            </p:extLst>
          </p:nvPr>
        </p:nvGraphicFramePr>
        <p:xfrm>
          <a:off x="457200" y="1447800"/>
          <a:ext cx="8077200" cy="4603926"/>
        </p:xfrm>
        <a:graphic>
          <a:graphicData uri="http://schemas.openxmlformats.org/drawingml/2006/table">
            <a:tbl>
              <a:tblPr/>
              <a:tblGrid>
                <a:gridCol w="1776413"/>
                <a:gridCol w="2052637"/>
                <a:gridCol w="2155825"/>
                <a:gridCol w="2092325"/>
              </a:tblGrid>
              <a:tr h="46039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A heterogeneous </a:t>
                      </a: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mix of students in the same </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classroom receiving instruction from a general </a:t>
                      </a:r>
                      <a:r>
                        <a:rPr kumimoji="0" lang="en-US" sz="1600" b="1" i="0" u="none" strike="noStrike" cap="none" normalizeH="0" baseline="0" dirty="0" err="1" smtClean="0">
                          <a:ln>
                            <a:noFill/>
                          </a:ln>
                          <a:solidFill>
                            <a:srgbClr val="000090"/>
                          </a:solidFill>
                          <a:effectLst/>
                          <a:latin typeface="Franklin Gothic Book"/>
                          <a:ea typeface="MS PGothic" pitchFamily="34" charset="-128"/>
                          <a:cs typeface="Franklin Gothic Book"/>
                        </a:rPr>
                        <a:t>ed</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 teacher; </a:t>
                      </a: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a second educator comes into the classroom for part of the time to help </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individuals or small groups of students (push-in support). </a:t>
                      </a:r>
                      <a:endPar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endParaRP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Two educators in the same classroom; one teacher clearly takes the lead in all areas including planning, instructing, managing behaviors, communicating with parents, </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etc.; the second teacher provides support for the students and the teacher. </a:t>
                      </a:r>
                      <a:endPar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endParaRP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Two educators working collaboratively to meet the academic and social-emotional learning needs of diverse students; both educators have a shared sense of responsibility for all learners;  may not plan and assess together; co-instruction is limited to one teacher/one support or observe.  </a:t>
                      </a: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Two educators working collaboratively to meet the academic and social-emotional learning needs of diverse students; co-planning, co-instructing (using a variety of the instructional models) and co-assessing takes place on a consistent basis; both educators create shared responsibility for all learners and all learning. </a:t>
                      </a: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44924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19369"/>
          </a:xfrm>
        </p:spPr>
        <p:txBody>
          <a:bodyPr>
            <a:normAutofit fontScale="90000"/>
          </a:bodyPr>
          <a:lstStyle/>
          <a:p>
            <a:r>
              <a:rPr lang="en-US" dirty="0">
                <a:hlinkClick r:id="rId3"/>
              </a:rPr>
              <a:t>https://</a:t>
            </a:r>
            <a:r>
              <a:rPr lang="en-US" dirty="0" smtClean="0">
                <a:hlinkClick r:id="rId3"/>
              </a:rPr>
              <a:t>todaysmeet.com/OrangeCountyCo-Teaching</a:t>
            </a:r>
            <a:r>
              <a:rPr lang="en-US" dirty="0" smtClean="0"/>
              <a:t/>
            </a:r>
            <a:br>
              <a:rPr lang="en-US" dirty="0" smtClean="0"/>
            </a:br>
            <a:r>
              <a:rPr lang="en-US" dirty="0" smtClean="0"/>
              <a:t/>
            </a:r>
            <a:br>
              <a:rPr lang="en-US" dirty="0" smtClean="0"/>
            </a:br>
            <a:r>
              <a:rPr lang="en-US" sz="3100" dirty="0" smtClean="0"/>
              <a:t>Make the change from audience member to active and learning participant! </a:t>
            </a:r>
            <a:endParaRPr lang="en-US" sz="3100" dirty="0"/>
          </a:p>
        </p:txBody>
      </p:sp>
      <p:pic>
        <p:nvPicPr>
          <p:cNvPr id="4" name="Content Placeholder 3" descr="participate"/>
          <p:cNvPicPr>
            <a:picLocks noGrp="1" noChangeAspect="1"/>
          </p:cNvPicPr>
          <p:nvPr>
            <p:ph idx="1"/>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a:xfrm>
            <a:off x="2254102" y="3115445"/>
            <a:ext cx="5379559" cy="2958551"/>
          </a:xfrm>
        </p:spPr>
      </p:pic>
    </p:spTree>
    <p:extLst>
      <p:ext uri="{BB962C8B-B14F-4D97-AF65-F5344CB8AC3E}">
        <p14:creationId xmlns:p14="http://schemas.microsoft.com/office/powerpoint/2010/main" val="23589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Right Arrow 4"/>
          <p:cNvSpPr>
            <a:spLocks noChangeArrowheads="1"/>
          </p:cNvSpPr>
          <p:nvPr/>
        </p:nvSpPr>
        <p:spPr bwMode="auto">
          <a:xfrm>
            <a:off x="590550" y="304800"/>
            <a:ext cx="7696200" cy="1023938"/>
          </a:xfrm>
          <a:prstGeom prst="leftRightArrow">
            <a:avLst>
              <a:gd name="adj1" fmla="val 50000"/>
              <a:gd name="adj2" fmla="val 50004"/>
            </a:avLst>
          </a:prstGeom>
          <a:solidFill>
            <a:srgbClr val="CCFFCC"/>
          </a:solidFill>
          <a:ln w="25400">
            <a:solidFill>
              <a:srgbClr val="385D8A"/>
            </a:solidFill>
            <a:miter lim="800000"/>
            <a:headEnd/>
            <a:tailEnd/>
          </a:ln>
        </p:spPr>
        <p:txBody>
          <a:bodyPr anchor="ctr"/>
          <a:lstStyle/>
          <a:p>
            <a:pPr algn="ctr">
              <a:defRPr/>
            </a:pPr>
            <a:endParaRPr lang="en-US">
              <a:solidFill>
                <a:schemeClr val="lt1"/>
              </a:solidFill>
              <a:latin typeface="+mn-lt"/>
              <a:ea typeface="+mn-ea"/>
              <a:cs typeface="Arial" pitchFamily="34" charset="0"/>
            </a:endParaRPr>
          </a:p>
        </p:txBody>
      </p:sp>
      <p:sp>
        <p:nvSpPr>
          <p:cNvPr id="49155" name="TextBox 9"/>
          <p:cNvSpPr txBox="1">
            <a:spLocks noChangeArrowheads="1"/>
          </p:cNvSpPr>
          <p:nvPr/>
        </p:nvSpPr>
        <p:spPr bwMode="auto">
          <a:xfrm>
            <a:off x="1143000" y="685800"/>
            <a:ext cx="6781800" cy="400110"/>
          </a:xfrm>
          <a:prstGeom prst="rect">
            <a:avLst/>
          </a:prstGeom>
          <a:noFill/>
          <a:ln w="9525">
            <a:noFill/>
            <a:miter lim="800000"/>
            <a:headEnd/>
            <a:tailEnd/>
          </a:ln>
        </p:spPr>
        <p:txBody>
          <a:bodyPr>
            <a:prstTxWarp prst="textNoShape">
              <a:avLst/>
            </a:prstTxWarp>
            <a:spAutoFit/>
          </a:bodyPr>
          <a:lstStyle/>
          <a:p>
            <a:pPr algn="ctr"/>
            <a:r>
              <a:rPr lang="en-US" sz="2000" b="1" dirty="0">
                <a:solidFill>
                  <a:srgbClr val="000090"/>
                </a:solidFill>
                <a:latin typeface="Franklin Gothic Medium"/>
                <a:cs typeface="Franklin Gothic Medium"/>
              </a:rPr>
              <a:t>Continuum of Co-Teaching</a:t>
            </a:r>
            <a:r>
              <a:rPr lang="en-US" b="1" dirty="0">
                <a:solidFill>
                  <a:srgbClr val="000090"/>
                </a:solidFill>
              </a:rPr>
              <a:t> </a:t>
            </a:r>
          </a:p>
        </p:txBody>
      </p:sp>
      <p:graphicFrame>
        <p:nvGraphicFramePr>
          <p:cNvPr id="24611" name="Group 35"/>
          <p:cNvGraphicFramePr>
            <a:graphicFrameLocks noGrp="1"/>
          </p:cNvGraphicFramePr>
          <p:nvPr>
            <p:extLst>
              <p:ext uri="{D42A27DB-BD31-4B8C-83A1-F6EECF244321}">
                <p14:modId xmlns:p14="http://schemas.microsoft.com/office/powerpoint/2010/main" val="407989106"/>
              </p:ext>
            </p:extLst>
          </p:nvPr>
        </p:nvGraphicFramePr>
        <p:xfrm>
          <a:off x="457200" y="1447800"/>
          <a:ext cx="8077200" cy="4603926"/>
        </p:xfrm>
        <a:graphic>
          <a:graphicData uri="http://schemas.openxmlformats.org/drawingml/2006/table">
            <a:tbl>
              <a:tblPr/>
              <a:tblGrid>
                <a:gridCol w="1776413"/>
                <a:gridCol w="2052637"/>
                <a:gridCol w="2155825"/>
                <a:gridCol w="2092325"/>
              </a:tblGrid>
              <a:tr h="46039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A heterogeneous </a:t>
                      </a: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mix of students in the same </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classroom receiving instruction from a general </a:t>
                      </a:r>
                      <a:r>
                        <a:rPr kumimoji="0" lang="en-US" sz="1600" b="1" i="0" u="none" strike="noStrike" cap="none" normalizeH="0" baseline="0" dirty="0" err="1" smtClean="0">
                          <a:ln>
                            <a:noFill/>
                          </a:ln>
                          <a:solidFill>
                            <a:srgbClr val="000090"/>
                          </a:solidFill>
                          <a:effectLst/>
                          <a:latin typeface="Franklin Gothic Book"/>
                          <a:ea typeface="MS PGothic" pitchFamily="34" charset="-128"/>
                          <a:cs typeface="Franklin Gothic Book"/>
                        </a:rPr>
                        <a:t>ed</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 teacher; </a:t>
                      </a: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a second educator comes into the classroom for part of the time to help </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individuals or small groups of students (push-in support). </a:t>
                      </a:r>
                      <a:endPar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endParaRP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Two educators in the same classroom; one teacher clearly takes the lead in all areas including planning, instructing, managing behaviors, communicating with parents, </a:t>
                      </a:r>
                      <a:r>
                        <a:rPr kumimoji="0" lang="en-US" sz="1600" b="1" i="0" u="none" strike="noStrike" cap="none" normalizeH="0" baseline="0" dirty="0" smtClean="0">
                          <a:ln>
                            <a:noFill/>
                          </a:ln>
                          <a:solidFill>
                            <a:srgbClr val="000090"/>
                          </a:solidFill>
                          <a:effectLst/>
                          <a:latin typeface="Franklin Gothic Book"/>
                          <a:ea typeface="MS PGothic" pitchFamily="34" charset="-128"/>
                          <a:cs typeface="Franklin Gothic Book"/>
                        </a:rPr>
                        <a:t>etc.; the second teacher provides support for the students and the teacher. </a:t>
                      </a:r>
                      <a:endPar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endParaRP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Two educators working collaboratively to meet the academic and social-emotional learning needs of diverse students; both educators have a shared sense of responsibility for all learners;  may not plan and assess together; co-instruction is limited to one teacher/one support or observe.  </a:t>
                      </a: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Franklin Gothic Book"/>
                          <a:ea typeface="MS PGothic" pitchFamily="34" charset="-128"/>
                          <a:cs typeface="Franklin Gothic Book"/>
                        </a:rPr>
                        <a:t>Two educators working collaboratively to meet the academic and social-emotional learning needs of diverse students; co-planning, co-instructing (using a variety of the instructional models) and co-assessing takes place on a consistent basis; both educators create shared responsibility for all learners and all learning. </a:t>
                      </a:r>
                    </a:p>
                  </a:txBody>
                  <a:tcPr marL="91439" marR="91439"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Left-Right Arrow 2"/>
          <p:cNvSpPr/>
          <p:nvPr/>
        </p:nvSpPr>
        <p:spPr>
          <a:xfrm rot="20346316">
            <a:off x="251979" y="2552168"/>
            <a:ext cx="8472560" cy="1879767"/>
          </a:xfrm>
          <a:prstGeom prst="lef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20240902">
            <a:off x="893748" y="3326461"/>
            <a:ext cx="7256171" cy="461665"/>
          </a:xfrm>
          <a:prstGeom prst="rect">
            <a:avLst/>
          </a:prstGeom>
          <a:noFill/>
        </p:spPr>
        <p:txBody>
          <a:bodyPr wrap="square" rtlCol="0">
            <a:spAutoFit/>
          </a:bodyPr>
          <a:lstStyle/>
          <a:p>
            <a:r>
              <a:rPr lang="en-US" sz="2400" b="1" dirty="0" smtClean="0">
                <a:latin typeface="Franklin Gothic Medium"/>
                <a:cs typeface="Franklin Gothic Medium"/>
              </a:rPr>
              <a:t>WHEREEVER YOU START IS YOUR STARTING POINT! </a:t>
            </a:r>
            <a:endParaRPr lang="en-US" sz="2400" b="1" dirty="0">
              <a:latin typeface="Franklin Gothic Medium"/>
              <a:cs typeface="Franklin Gothic Medium"/>
            </a:endParaRPr>
          </a:p>
        </p:txBody>
      </p:sp>
    </p:spTree>
    <p:extLst>
      <p:ext uri="{BB962C8B-B14F-4D97-AF65-F5344CB8AC3E}">
        <p14:creationId xmlns:p14="http://schemas.microsoft.com/office/powerpoint/2010/main" val="1933474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07-07 at 12.59.5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954"/>
            <a:ext cx="9144000" cy="6687046"/>
          </a:xfrm>
          <a:prstGeom prst="rect">
            <a:avLst/>
          </a:prstGeom>
        </p:spPr>
      </p:pic>
      <p:sp>
        <p:nvSpPr>
          <p:cNvPr id="2" name="Multiply 1"/>
          <p:cNvSpPr/>
          <p:nvPr/>
        </p:nvSpPr>
        <p:spPr>
          <a:xfrm>
            <a:off x="1195333" y="170954"/>
            <a:ext cx="1656037" cy="933908"/>
          </a:xfrm>
          <a:prstGeom prst="mathMultiply">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0891094">
            <a:off x="460702" y="322658"/>
            <a:ext cx="3224913" cy="707886"/>
          </a:xfrm>
          <a:prstGeom prst="rect">
            <a:avLst/>
          </a:prstGeom>
          <a:noFill/>
        </p:spPr>
        <p:txBody>
          <a:bodyPr wrap="square" rtlCol="0">
            <a:spAutoFit/>
          </a:bodyPr>
          <a:lstStyle/>
          <a:p>
            <a:r>
              <a:rPr lang="en-US" sz="4000" b="1" dirty="0" smtClean="0"/>
              <a:t>Co-Teachers</a:t>
            </a:r>
            <a:endParaRPr lang="en-US" sz="4000" b="1" dirty="0"/>
          </a:p>
        </p:txBody>
      </p:sp>
    </p:spTree>
    <p:extLst>
      <p:ext uri="{BB962C8B-B14F-4D97-AF65-F5344CB8AC3E}">
        <p14:creationId xmlns:p14="http://schemas.microsoft.com/office/powerpoint/2010/main" val="35901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07 at 1.03.4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2100"/>
            <a:ext cx="9144000" cy="6565900"/>
          </a:xfrm>
          <a:prstGeom prst="rect">
            <a:avLst/>
          </a:prstGeom>
        </p:spPr>
      </p:pic>
    </p:spTree>
    <p:extLst>
      <p:ext uri="{BB962C8B-B14F-4D97-AF65-F5344CB8AC3E}">
        <p14:creationId xmlns:p14="http://schemas.microsoft.com/office/powerpoint/2010/main" val="418619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f you want to go fast"/>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0" y="537284"/>
            <a:ext cx="4815254" cy="5246971"/>
          </a:xfrm>
        </p:spPr>
      </p:pic>
      <p:sp>
        <p:nvSpPr>
          <p:cNvPr id="4" name="Content Placeholder 3"/>
          <p:cNvSpPr>
            <a:spLocks noGrp="1"/>
          </p:cNvSpPr>
          <p:nvPr>
            <p:ph sz="half" idx="2"/>
          </p:nvPr>
        </p:nvSpPr>
        <p:spPr>
          <a:xfrm>
            <a:off x="4933790" y="451807"/>
            <a:ext cx="3920063" cy="5466769"/>
          </a:xfrm>
        </p:spPr>
        <p:txBody>
          <a:bodyPr>
            <a:noAutofit/>
          </a:bodyPr>
          <a:lstStyle/>
          <a:p>
            <a:pPr marL="0" indent="0" algn="ctr">
              <a:buNone/>
            </a:pPr>
            <a:endParaRPr lang="en-US" sz="4000" dirty="0" smtClean="0"/>
          </a:p>
          <a:p>
            <a:pPr marL="0" indent="0" algn="ctr">
              <a:buNone/>
            </a:pPr>
            <a:r>
              <a:rPr lang="en-US" sz="4000" dirty="0" smtClean="0"/>
              <a:t>Ponder what it would be like if we went together; not alone and fast but together and far. </a:t>
            </a:r>
            <a:endParaRPr lang="en-US" sz="4000" dirty="0"/>
          </a:p>
        </p:txBody>
      </p:sp>
    </p:spTree>
    <p:extLst>
      <p:ext uri="{BB962C8B-B14F-4D97-AF65-F5344CB8AC3E}">
        <p14:creationId xmlns:p14="http://schemas.microsoft.com/office/powerpoint/2010/main" val="729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rot="1811385">
            <a:off x="3446275" y="1958387"/>
            <a:ext cx="5198436" cy="2872525"/>
          </a:xfrm>
        </p:spPr>
      </p:pic>
      <p:sp>
        <p:nvSpPr>
          <p:cNvPr id="2" name="Title 1"/>
          <p:cNvSpPr>
            <a:spLocks noGrp="1"/>
          </p:cNvSpPr>
          <p:nvPr>
            <p:ph type="title"/>
          </p:nvPr>
        </p:nvSpPr>
        <p:spPr/>
        <p:txBody>
          <a:bodyPr/>
          <a:lstStyle/>
          <a:p>
            <a:r>
              <a:rPr lang="en-US" dirty="0" smtClean="0"/>
              <a:t>How to </a:t>
            </a:r>
            <a:r>
              <a:rPr lang="en-US" dirty="0"/>
              <a:t>A</a:t>
            </a:r>
            <a:r>
              <a:rPr lang="en-US" dirty="0" smtClean="0"/>
              <a:t>ssign </a:t>
            </a:r>
            <a:r>
              <a:rPr lang="en-US" dirty="0"/>
              <a:t>C</a:t>
            </a:r>
            <a:r>
              <a:rPr lang="en-US" dirty="0" smtClean="0"/>
              <a:t>o-teachers</a:t>
            </a:r>
            <a:endParaRPr lang="en-US" dirty="0"/>
          </a:p>
        </p:txBody>
      </p:sp>
      <p:sp>
        <p:nvSpPr>
          <p:cNvPr id="3" name="Content Placeholder 2"/>
          <p:cNvSpPr>
            <a:spLocks noGrp="1"/>
          </p:cNvSpPr>
          <p:nvPr>
            <p:ph sz="half" idx="1"/>
          </p:nvPr>
        </p:nvSpPr>
        <p:spPr>
          <a:xfrm>
            <a:off x="457200" y="1600200"/>
            <a:ext cx="4038600" cy="4928191"/>
          </a:xfrm>
        </p:spPr>
        <p:txBody>
          <a:bodyPr>
            <a:normAutofit fontScale="92500" lnSpcReduction="20000"/>
          </a:bodyPr>
          <a:lstStyle/>
          <a:p>
            <a:r>
              <a:rPr lang="en-US" dirty="0" smtClean="0"/>
              <a:t>Volunteers at the beginning of implementation</a:t>
            </a:r>
          </a:p>
          <a:p>
            <a:r>
              <a:rPr lang="en-US" dirty="0" smtClean="0"/>
              <a:t>Culture that demonstrates co-teaching as a standard practice </a:t>
            </a:r>
          </a:p>
          <a:p>
            <a:r>
              <a:rPr lang="en-US" dirty="0" smtClean="0"/>
              <a:t>Based upon student needs</a:t>
            </a:r>
          </a:p>
          <a:p>
            <a:r>
              <a:rPr lang="en-US" dirty="0" smtClean="0"/>
              <a:t>Addressing teacher concerns</a:t>
            </a:r>
          </a:p>
          <a:p>
            <a:r>
              <a:rPr lang="en-US" dirty="0" smtClean="0"/>
              <a:t>Dealing with teacher refusal </a:t>
            </a:r>
          </a:p>
          <a:p>
            <a:endParaRPr lang="en-US" dirty="0"/>
          </a:p>
        </p:txBody>
      </p:sp>
    </p:spTree>
    <p:extLst>
      <p:ext uri="{BB962C8B-B14F-4D97-AF65-F5344CB8AC3E}">
        <p14:creationId xmlns:p14="http://schemas.microsoft.com/office/powerpoint/2010/main" val="203769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"But what if I fail?"</a:t>
            </a:r>
            <a:endParaRPr lang="en-US" dirty="0"/>
          </a:p>
        </p:txBody>
      </p:sp>
      <p:sp>
        <p:nvSpPr>
          <p:cNvPr id="3" name="Content Placeholder 2"/>
          <p:cNvSpPr>
            <a:spLocks noGrp="1"/>
          </p:cNvSpPr>
          <p:nvPr>
            <p:ph sz="half" idx="1"/>
          </p:nvPr>
        </p:nvSpPr>
        <p:spPr>
          <a:xfrm>
            <a:off x="457200" y="1600200"/>
            <a:ext cx="4038600" cy="5257800"/>
          </a:xfrm>
        </p:spPr>
        <p:txBody>
          <a:bodyPr>
            <a:normAutofit fontScale="77500" lnSpcReduction="20000"/>
          </a:bodyPr>
          <a:lstStyle/>
          <a:p>
            <a:pPr marL="0" indent="0">
              <a:buNone/>
            </a:pPr>
            <a:r>
              <a:rPr lang="en-US" dirty="0" smtClean="0"/>
              <a:t>You </a:t>
            </a:r>
            <a:r>
              <a:rPr lang="en-US" dirty="0"/>
              <a:t>will</a:t>
            </a:r>
            <a:r>
              <a:rPr lang="en-US" dirty="0" smtClean="0"/>
              <a:t>.</a:t>
            </a:r>
          </a:p>
          <a:p>
            <a:pPr marL="0" indent="0">
              <a:buNone/>
            </a:pPr>
            <a:endParaRPr lang="en-US" dirty="0"/>
          </a:p>
          <a:p>
            <a:pPr marL="0" indent="0">
              <a:buNone/>
            </a:pPr>
            <a:r>
              <a:rPr lang="en-US" dirty="0"/>
              <a:t>The answer to the what if question is, </a:t>
            </a:r>
            <a:r>
              <a:rPr lang="en-US" i="1" dirty="0"/>
              <a:t>you will</a:t>
            </a:r>
            <a:r>
              <a:rPr lang="en-US" i="1" dirty="0" smtClean="0"/>
              <a:t>.</a:t>
            </a:r>
          </a:p>
          <a:p>
            <a:pPr marL="0" indent="0">
              <a:buNone/>
            </a:pPr>
            <a:endParaRPr lang="en-US" dirty="0"/>
          </a:p>
          <a:p>
            <a:pPr marL="0" indent="0">
              <a:buNone/>
            </a:pPr>
            <a:r>
              <a:rPr lang="en-US" dirty="0"/>
              <a:t>A better question might be, "after I fail, what then</a:t>
            </a:r>
            <a:r>
              <a:rPr lang="en-US" dirty="0" smtClean="0"/>
              <a:t>?“</a:t>
            </a:r>
          </a:p>
          <a:p>
            <a:pPr marL="0" indent="0">
              <a:buNone/>
            </a:pPr>
            <a:endParaRPr lang="en-US" dirty="0"/>
          </a:p>
          <a:p>
            <a:pPr marL="0" indent="0">
              <a:buNone/>
            </a:pPr>
            <a:r>
              <a:rPr lang="en-US" dirty="0"/>
              <a:t>Well, if you've chosen well, after you fail you will be one step closer to succeeding, you will be wiser and stronger and you almost certainly will be more respected by all of those that are afraid to try</a:t>
            </a:r>
            <a:r>
              <a:rPr lang="en-US" dirty="0" smtClean="0"/>
              <a:t>.</a:t>
            </a:r>
          </a:p>
          <a:p>
            <a:pPr marL="0" indent="0">
              <a:buNone/>
            </a:pPr>
            <a:endParaRPr lang="en-US" dirty="0" smtClean="0"/>
          </a:p>
          <a:p>
            <a:pPr marL="0" indent="0">
              <a:buNone/>
            </a:pPr>
            <a:r>
              <a:rPr lang="en-US" dirty="0" smtClean="0"/>
              <a:t>-Seth Godin </a:t>
            </a:r>
            <a:endParaRPr lang="en-US" dirty="0"/>
          </a:p>
          <a:p>
            <a:endParaRPr lang="en-US" dirty="0"/>
          </a:p>
        </p:txBody>
      </p:sp>
      <p:pic>
        <p:nvPicPr>
          <p:cNvPr id="5" name="Content Placeholder 4" descr="Screen Shot 2015-07-07 at 4.00.30 PM.png">
            <a:hlinkClick r:id="rId3"/>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5550196" y="2873190"/>
            <a:ext cx="2902688" cy="3252973"/>
          </a:xfrm>
        </p:spPr>
      </p:pic>
    </p:spTree>
    <p:extLst>
      <p:ext uri="{BB962C8B-B14F-4D97-AF65-F5344CB8AC3E}">
        <p14:creationId xmlns:p14="http://schemas.microsoft.com/office/powerpoint/2010/main" val="398826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endParaRPr lang="en-US" dirty="0"/>
          </a:p>
        </p:txBody>
      </p:sp>
      <p:sp>
        <p:nvSpPr>
          <p:cNvPr id="3" name="Content Placeholder 2"/>
          <p:cNvSpPr>
            <a:spLocks noGrp="1"/>
          </p:cNvSpPr>
          <p:nvPr>
            <p:ph sz="half" idx="1"/>
          </p:nvPr>
        </p:nvSpPr>
        <p:spPr>
          <a:xfrm>
            <a:off x="457199" y="1417638"/>
            <a:ext cx="4667693" cy="5217078"/>
          </a:xfrm>
        </p:spPr>
        <p:txBody>
          <a:bodyPr>
            <a:normAutofit fontScale="77500" lnSpcReduction="20000"/>
          </a:bodyPr>
          <a:lstStyle/>
          <a:p>
            <a:r>
              <a:rPr lang="en-US" dirty="0" smtClean="0"/>
              <a:t>Identify your co-teacher leaders </a:t>
            </a:r>
          </a:p>
          <a:p>
            <a:r>
              <a:rPr lang="en-US" dirty="0" smtClean="0"/>
              <a:t>Research co-teaching </a:t>
            </a:r>
          </a:p>
          <a:p>
            <a:r>
              <a:rPr lang="en-US" dirty="0" smtClean="0"/>
              <a:t>Faculty and staff training </a:t>
            </a:r>
          </a:p>
          <a:p>
            <a:r>
              <a:rPr lang="en-US" dirty="0" smtClean="0"/>
              <a:t>Gain administrative support </a:t>
            </a:r>
          </a:p>
          <a:p>
            <a:r>
              <a:rPr lang="en-US" dirty="0" smtClean="0"/>
              <a:t>Address how co-teaching will fit within the school program</a:t>
            </a:r>
          </a:p>
          <a:p>
            <a:r>
              <a:rPr lang="en-US" dirty="0" smtClean="0"/>
              <a:t>Arrange for resources</a:t>
            </a:r>
          </a:p>
          <a:p>
            <a:r>
              <a:rPr lang="en-US" dirty="0" smtClean="0"/>
              <a:t>Add co-teaching to school documents, attendance rosters, school plan, etc. </a:t>
            </a:r>
          </a:p>
          <a:p>
            <a:r>
              <a:rPr lang="en-US" dirty="0" smtClean="0"/>
              <a:t>Evaluate stakeholders</a:t>
            </a:r>
          </a:p>
          <a:p>
            <a:r>
              <a:rPr lang="en-US" dirty="0" smtClean="0"/>
              <a:t> plan and implement school policies for co-teaching services </a:t>
            </a:r>
          </a:p>
          <a:p>
            <a:r>
              <a:rPr lang="en-US" dirty="0" smtClean="0"/>
              <a:t>Review program on a regular basis- evaluation tool </a:t>
            </a:r>
            <a:endParaRPr lang="en-US" dirty="0" smtClean="0"/>
          </a:p>
          <a:p>
            <a:pPr marL="0" indent="0" algn="r">
              <a:buNone/>
            </a:pPr>
            <a:r>
              <a:rPr lang="en-US" b="1" dirty="0" smtClean="0"/>
              <a:t>--</a:t>
            </a:r>
            <a:r>
              <a:rPr lang="en-US" b="1" dirty="0" smtClean="0"/>
              <a:t>Marilyn Friend </a:t>
            </a:r>
            <a:endParaRPr lang="en-US" b="1" dirty="0" smtClean="0"/>
          </a:p>
          <a:p>
            <a:pPr marL="0" indent="0">
              <a:buNone/>
            </a:pPr>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525345" y="1850065"/>
            <a:ext cx="2912209" cy="3723205"/>
          </a:xfrm>
        </p:spPr>
      </p:pic>
    </p:spTree>
    <p:extLst>
      <p:ext uri="{BB962C8B-B14F-4D97-AF65-F5344CB8AC3E}">
        <p14:creationId xmlns:p14="http://schemas.microsoft.com/office/powerpoint/2010/main" val="11915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http://padlet.com/debra6/coteaching</a:t>
            </a:r>
            <a:endParaRPr lang="en-US" dirty="0"/>
          </a:p>
        </p:txBody>
      </p:sp>
      <p:pic>
        <p:nvPicPr>
          <p:cNvPr id="4" name="Content Placeholder 3" descr="Screen Shot 2015-07-07 at 3.50.46 PM.png"/>
          <p:cNvPicPr>
            <a:picLocks noGrp="1" noChangeAspect="1"/>
          </p:cNvPicPr>
          <p:nvPr>
            <p:ph idx="1"/>
          </p:nvPr>
        </p:nvPicPr>
        <p:blipFill>
          <a:blip r:embed="rId3" cstate="screen">
            <a:extLst>
              <a:ext uri="{28A0092B-C50C-407E-A947-70E740481C1C}">
                <a14:useLocalDpi xmlns:a14="http://schemas.microsoft.com/office/drawing/2010/main"/>
              </a:ext>
            </a:extLst>
          </a:blip>
          <a:srcRect t="6112" b="6112"/>
          <a:stretch>
            <a:fillRect/>
          </a:stretch>
        </p:blipFill>
        <p:spPr>
          <a:xfrm>
            <a:off x="219822" y="1578937"/>
            <a:ext cx="8601314" cy="4730391"/>
          </a:xfrm>
        </p:spPr>
      </p:pic>
    </p:spTree>
    <p:extLst>
      <p:ext uri="{BB962C8B-B14F-4D97-AF65-F5344CB8AC3E}">
        <p14:creationId xmlns:p14="http://schemas.microsoft.com/office/powerpoint/2010/main" val="79452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68814" y="4230153"/>
            <a:ext cx="2269130" cy="2060370"/>
          </a:xfrm>
        </p:spPr>
      </p:pic>
      <p:pic>
        <p:nvPicPr>
          <p:cNvPr id="6" name="Content Placeholder 5"/>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57200" y="1200389"/>
            <a:ext cx="2541181" cy="1905886"/>
          </a:xfrm>
        </p:spPr>
      </p:pic>
      <p:sp>
        <p:nvSpPr>
          <p:cNvPr id="2" name="Title 1"/>
          <p:cNvSpPr>
            <a:spLocks noGrp="1"/>
          </p:cNvSpPr>
          <p:nvPr>
            <p:ph type="title"/>
          </p:nvPr>
        </p:nvSpPr>
        <p:spPr>
          <a:xfrm>
            <a:off x="457200" y="274638"/>
            <a:ext cx="8229600" cy="2255912"/>
          </a:xfrm>
        </p:spPr>
        <p:txBody>
          <a:bodyPr>
            <a:normAutofit/>
          </a:bodyPr>
          <a:lstStyle/>
          <a:p>
            <a:r>
              <a:rPr lang="en-US" dirty="0" smtClean="0"/>
              <a:t>Seeds, Weeds, and Needs</a:t>
            </a:r>
            <a:br>
              <a:rPr lang="en-US" dirty="0" smtClean="0"/>
            </a:br>
            <a:r>
              <a:rPr lang="en-US" dirty="0" smtClean="0"/>
              <a:t>					</a:t>
            </a:r>
            <a:br>
              <a:rPr lang="en-US" dirty="0" smtClean="0"/>
            </a:br>
            <a:r>
              <a:rPr lang="en-US" dirty="0"/>
              <a:t>	</a:t>
            </a:r>
            <a:r>
              <a:rPr lang="en-US" dirty="0" smtClean="0"/>
              <a:t>					</a:t>
            </a:r>
            <a:endParaRPr lang="en-US" sz="3100" dirty="0"/>
          </a:p>
        </p:txBody>
      </p:sp>
      <p:sp>
        <p:nvSpPr>
          <p:cNvPr id="7" name="TextBox 6"/>
          <p:cNvSpPr txBox="1"/>
          <p:nvPr/>
        </p:nvSpPr>
        <p:spPr>
          <a:xfrm>
            <a:off x="797442" y="1445125"/>
            <a:ext cx="7549116" cy="5878532"/>
          </a:xfrm>
          <a:prstGeom prst="rect">
            <a:avLst/>
          </a:prstGeom>
          <a:noFill/>
        </p:spPr>
        <p:txBody>
          <a:bodyPr wrap="square" rtlCol="0">
            <a:spAutoFit/>
          </a:bodyPr>
          <a:lstStyle/>
          <a:p>
            <a:r>
              <a:rPr lang="en-US" sz="3200" dirty="0" smtClean="0">
                <a:latin typeface="Franklin Gothic Book" panose="020B0503020102020204" pitchFamily="34" charset="0"/>
              </a:rPr>
              <a:t>					</a:t>
            </a:r>
            <a:r>
              <a:rPr lang="en-US" sz="3200" b="1" dirty="0" smtClean="0">
                <a:latin typeface="Franklin Gothic Book" panose="020B0503020102020204" pitchFamily="34" charset="0"/>
              </a:rPr>
              <a:t>Seeds-</a:t>
            </a:r>
            <a:r>
              <a:rPr lang="en-US" sz="3200" dirty="0" smtClean="0">
                <a:latin typeface="Franklin Gothic Book" panose="020B0503020102020204" pitchFamily="34" charset="0"/>
              </a:rPr>
              <a:t> </a:t>
            </a:r>
            <a:r>
              <a:rPr lang="en-US" sz="2800" dirty="0">
                <a:latin typeface="Franklin Gothic Book" panose="020B0503020102020204" pitchFamily="34" charset="0"/>
              </a:rPr>
              <a:t>What information </a:t>
            </a:r>
            <a:r>
              <a:rPr lang="en-US" sz="2800" dirty="0" smtClean="0">
                <a:latin typeface="Franklin Gothic Book" panose="020B0503020102020204" pitchFamily="34" charset="0"/>
              </a:rPr>
              <a:t>can 					you </a:t>
            </a:r>
            <a:r>
              <a:rPr lang="en-US" sz="2800" dirty="0">
                <a:latin typeface="Franklin Gothic Book" panose="020B0503020102020204" pitchFamily="34" charset="0"/>
              </a:rPr>
              <a:t>take back to implement </a:t>
            </a:r>
            <a:r>
              <a:rPr lang="en-US" sz="2800" dirty="0" smtClean="0">
                <a:latin typeface="Franklin Gothic Book" panose="020B0503020102020204" pitchFamily="34" charset="0"/>
              </a:rPr>
              <a:t>						in your </a:t>
            </a:r>
            <a:r>
              <a:rPr lang="en-US" sz="2800" dirty="0">
                <a:latin typeface="Franklin Gothic Book" panose="020B0503020102020204" pitchFamily="34" charset="0"/>
              </a:rPr>
              <a:t>school/classroom </a:t>
            </a:r>
            <a:r>
              <a:rPr lang="en-US" sz="2800" dirty="0" smtClean="0">
                <a:latin typeface="Franklin Gothic Book" panose="020B0503020102020204" pitchFamily="34" charset="0"/>
              </a:rPr>
              <a:t>							immediately</a:t>
            </a:r>
            <a:r>
              <a:rPr lang="en-US" sz="2800" dirty="0">
                <a:latin typeface="Franklin Gothic Book" panose="020B0503020102020204" pitchFamily="34" charset="0"/>
              </a:rPr>
              <a:t>? </a:t>
            </a:r>
            <a:r>
              <a:rPr lang="en-US" sz="3200" dirty="0">
                <a:latin typeface="Franklin Gothic Book" panose="020B0503020102020204" pitchFamily="34" charset="0"/>
              </a:rPr>
              <a:t/>
            </a:r>
            <a:br>
              <a:rPr lang="en-US" sz="3200" dirty="0">
                <a:latin typeface="Franklin Gothic Book" panose="020B0503020102020204" pitchFamily="34" charset="0"/>
              </a:rPr>
            </a:br>
            <a:r>
              <a:rPr lang="en-US" sz="3200" dirty="0">
                <a:latin typeface="Franklin Gothic Book" panose="020B0503020102020204" pitchFamily="34" charset="0"/>
              </a:rPr>
              <a:t/>
            </a:r>
            <a:br>
              <a:rPr lang="en-US" sz="3200" dirty="0">
                <a:latin typeface="Franklin Gothic Book" panose="020B0503020102020204" pitchFamily="34" charset="0"/>
              </a:rPr>
            </a:br>
            <a:r>
              <a:rPr lang="en-US" sz="3200" b="1" dirty="0">
                <a:latin typeface="Franklin Gothic Book" panose="020B0503020102020204" pitchFamily="34" charset="0"/>
              </a:rPr>
              <a:t>Weeds-</a:t>
            </a:r>
            <a:r>
              <a:rPr lang="en-US" sz="3200" dirty="0">
                <a:latin typeface="Franklin Gothic Book" panose="020B0503020102020204" pitchFamily="34" charset="0"/>
              </a:rPr>
              <a:t> </a:t>
            </a:r>
            <a:r>
              <a:rPr lang="en-US" sz="3200" dirty="0" smtClean="0">
                <a:latin typeface="Franklin Gothic Book" panose="020B0503020102020204" pitchFamily="34" charset="0"/>
              </a:rPr>
              <a:t> </a:t>
            </a:r>
            <a:r>
              <a:rPr lang="en-US" sz="2800" dirty="0" smtClean="0">
                <a:latin typeface="Franklin Gothic Book" panose="020B0503020102020204" pitchFamily="34" charset="0"/>
              </a:rPr>
              <a:t>What </a:t>
            </a:r>
            <a:r>
              <a:rPr lang="en-US" sz="2800" dirty="0">
                <a:latin typeface="Franklin Gothic Book" panose="020B0503020102020204" pitchFamily="34" charset="0"/>
              </a:rPr>
              <a:t>questions do you have?</a:t>
            </a:r>
            <a:r>
              <a:rPr lang="en-US" sz="3200" dirty="0">
                <a:latin typeface="Franklin Gothic Book" panose="020B0503020102020204" pitchFamily="34" charset="0"/>
              </a:rPr>
              <a:t/>
            </a:r>
            <a:br>
              <a:rPr lang="en-US" sz="3200" dirty="0">
                <a:latin typeface="Franklin Gothic Book" panose="020B0503020102020204" pitchFamily="34" charset="0"/>
              </a:rPr>
            </a:br>
            <a:r>
              <a:rPr lang="en-US" sz="3200" dirty="0">
                <a:latin typeface="Franklin Gothic Book" panose="020B0503020102020204" pitchFamily="34" charset="0"/>
              </a:rPr>
              <a:t/>
            </a:r>
            <a:br>
              <a:rPr lang="en-US" sz="3200" dirty="0">
                <a:latin typeface="Franklin Gothic Book" panose="020B0503020102020204" pitchFamily="34" charset="0"/>
              </a:rPr>
            </a:br>
            <a:r>
              <a:rPr lang="en-US" sz="3200" b="1" dirty="0">
                <a:latin typeface="Franklin Gothic Book" panose="020B0503020102020204" pitchFamily="34" charset="0"/>
              </a:rPr>
              <a:t>Needs- </a:t>
            </a:r>
            <a:r>
              <a:rPr lang="en-US" sz="3200" dirty="0" smtClean="0">
                <a:latin typeface="Franklin Gothic Book" panose="020B0503020102020204" pitchFamily="34" charset="0"/>
              </a:rPr>
              <a:t> What </a:t>
            </a:r>
            <a:r>
              <a:rPr lang="en-US" sz="3200" dirty="0">
                <a:latin typeface="Franklin Gothic Book" panose="020B0503020102020204" pitchFamily="34" charset="0"/>
              </a:rPr>
              <a:t>will you need to </a:t>
            </a:r>
            <a:endParaRPr lang="en-US" sz="3200" dirty="0" smtClean="0">
              <a:latin typeface="Franklin Gothic Book" panose="020B0503020102020204" pitchFamily="34" charset="0"/>
            </a:endParaRPr>
          </a:p>
          <a:p>
            <a:r>
              <a:rPr lang="en-US" sz="3200" dirty="0">
                <a:latin typeface="Franklin Gothic Book" panose="020B0503020102020204" pitchFamily="34" charset="0"/>
              </a:rPr>
              <a:t>c</a:t>
            </a:r>
            <a:r>
              <a:rPr lang="en-US" sz="3200" dirty="0" smtClean="0">
                <a:latin typeface="Franklin Gothic Book" panose="020B0503020102020204" pitchFamily="34" charset="0"/>
              </a:rPr>
              <a:t>reate change </a:t>
            </a:r>
            <a:r>
              <a:rPr lang="en-US" sz="3200" dirty="0">
                <a:latin typeface="Franklin Gothic Book" panose="020B0503020102020204" pitchFamily="34" charset="0"/>
              </a:rPr>
              <a:t>at your school site? </a:t>
            </a:r>
            <a:endParaRPr lang="en-US" sz="3200" dirty="0" smtClean="0">
              <a:latin typeface="Franklin Gothic Book" panose="020B0503020102020204" pitchFamily="34" charset="0"/>
            </a:endParaRPr>
          </a:p>
          <a:p>
            <a:r>
              <a:rPr lang="en-US" sz="3200" dirty="0" smtClean="0">
                <a:latin typeface="Franklin Gothic Book" panose="020B0503020102020204" pitchFamily="34" charset="0"/>
              </a:rPr>
              <a:t>Or, to implement </a:t>
            </a:r>
            <a:r>
              <a:rPr lang="en-US" sz="3200" dirty="0">
                <a:latin typeface="Franklin Gothic Book" panose="020B0503020102020204" pitchFamily="34" charset="0"/>
              </a:rPr>
              <a:t>co-</a:t>
            </a:r>
            <a:r>
              <a:rPr lang="en-US" sz="3200" dirty="0" smtClean="0">
                <a:latin typeface="Franklin Gothic Book" panose="020B0503020102020204" pitchFamily="34" charset="0"/>
              </a:rPr>
              <a:t>teaching at your school site? </a:t>
            </a:r>
            <a:r>
              <a:rPr lang="en-US" sz="2400" dirty="0">
                <a:latin typeface="Franklin Gothic Book" panose="020B0503020102020204" pitchFamily="34" charset="0"/>
              </a:rPr>
              <a:t/>
            </a:r>
            <a:br>
              <a:rPr lang="en-US" sz="2400" dirty="0">
                <a:latin typeface="Franklin Gothic Book" panose="020B0503020102020204" pitchFamily="34" charset="0"/>
              </a:rPr>
            </a:b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408041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 </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1849701"/>
            <a:ext cx="4038600" cy="4026961"/>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648200" y="1849701"/>
            <a:ext cx="4038600" cy="4026961"/>
          </a:xfrm>
        </p:spPr>
      </p:pic>
    </p:spTree>
    <p:extLst>
      <p:ext uri="{BB962C8B-B14F-4D97-AF65-F5344CB8AC3E}">
        <p14:creationId xmlns:p14="http://schemas.microsoft.com/office/powerpoint/2010/main" val="128745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sten with heart.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887259" y="398417"/>
            <a:ext cx="5471858" cy="5914565"/>
          </a:xfrm>
          <a:prstGeom prst="rect">
            <a:avLst/>
          </a:prstGeom>
        </p:spPr>
      </p:pic>
    </p:spTree>
    <p:extLst>
      <p:ext uri="{BB962C8B-B14F-4D97-AF65-F5344CB8AC3E}">
        <p14:creationId xmlns:p14="http://schemas.microsoft.com/office/powerpoint/2010/main" val="26434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 yo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07" y="655159"/>
            <a:ext cx="7852301" cy="5047908"/>
          </a:xfrm>
          <a:prstGeom prst="rect">
            <a:avLst/>
          </a:prstGeom>
        </p:spPr>
      </p:pic>
    </p:spTree>
    <p:extLst>
      <p:ext uri="{BB962C8B-B14F-4D97-AF65-F5344CB8AC3E}">
        <p14:creationId xmlns:p14="http://schemas.microsoft.com/office/powerpoint/2010/main" val="200491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STAND UP!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latin typeface="Century Gothic" charset="0"/>
                <a:cs typeface="Century Gothic" charset="0"/>
              </a:rPr>
              <a:t>Sit down if you are currently or will be co-teaching soon.</a:t>
            </a:r>
          </a:p>
          <a:p>
            <a:r>
              <a:rPr lang="en-US" dirty="0" smtClean="0">
                <a:latin typeface="Century Gothic" charset="0"/>
                <a:cs typeface="Century Gothic" charset="0"/>
              </a:rPr>
              <a:t>Sit down if you have co-taught in the past. </a:t>
            </a:r>
          </a:p>
          <a:p>
            <a:r>
              <a:rPr lang="en-US" dirty="0" smtClean="0">
                <a:latin typeface="Century Gothic" charset="0"/>
                <a:cs typeface="Century Gothic" charset="0"/>
              </a:rPr>
              <a:t>Sit down if you support others who co-teach. </a:t>
            </a:r>
          </a:p>
          <a:p>
            <a:r>
              <a:rPr lang="en-US" dirty="0" smtClean="0">
                <a:latin typeface="Century Gothic" charset="0"/>
                <a:cs typeface="Century Gothic" charset="0"/>
              </a:rPr>
              <a:t>Sit down if you are considering co-teaching for the future. </a:t>
            </a:r>
          </a:p>
          <a:p>
            <a:r>
              <a:rPr lang="en-US" dirty="0" smtClean="0">
                <a:latin typeface="Century Gothic" charset="0"/>
                <a:cs typeface="Century Gothic" charset="0"/>
              </a:rPr>
              <a:t>Sit down if you love working with children.  </a:t>
            </a:r>
          </a:p>
          <a:p>
            <a:endParaRPr lang="en-US" dirty="0"/>
          </a:p>
        </p:txBody>
      </p:sp>
      <p:pic>
        <p:nvPicPr>
          <p:cNvPr id="10" name="Content Placeholder 9" descr="stand up "/>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554268" y="2381692"/>
            <a:ext cx="3132532" cy="3510554"/>
          </a:xfrm>
        </p:spPr>
      </p:pic>
    </p:spTree>
    <p:extLst>
      <p:ext uri="{BB962C8B-B14F-4D97-AF65-F5344CB8AC3E}">
        <p14:creationId xmlns:p14="http://schemas.microsoft.com/office/powerpoint/2010/main" val="18048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 </a:t>
            </a:r>
            <a:endParaRPr lang="en-US" dirty="0"/>
          </a:p>
        </p:txBody>
      </p:sp>
      <p:sp>
        <p:nvSpPr>
          <p:cNvPr id="3" name="Content Placeholder 2"/>
          <p:cNvSpPr>
            <a:spLocks noGrp="1"/>
          </p:cNvSpPr>
          <p:nvPr>
            <p:ph sz="half" idx="1"/>
          </p:nvPr>
        </p:nvSpPr>
        <p:spPr>
          <a:xfrm>
            <a:off x="457200" y="1600200"/>
            <a:ext cx="5399664" cy="4984421"/>
          </a:xfrm>
        </p:spPr>
        <p:txBody>
          <a:bodyPr>
            <a:noAutofit/>
          </a:bodyPr>
          <a:lstStyle/>
          <a:p>
            <a:r>
              <a:rPr lang="en-US" sz="3600" dirty="0" smtClean="0"/>
              <a:t>Inclusion as a way of thinking; </a:t>
            </a:r>
          </a:p>
          <a:p>
            <a:r>
              <a:rPr lang="en-US" sz="3600" dirty="0" smtClean="0"/>
              <a:t>Co-teaching Instructional Models; </a:t>
            </a:r>
          </a:p>
          <a:p>
            <a:r>
              <a:rPr lang="en-US" sz="3600" dirty="0" smtClean="0"/>
              <a:t>Building a relationship through collaboration; </a:t>
            </a:r>
          </a:p>
          <a:p>
            <a:r>
              <a:rPr lang="en-US" sz="3600" dirty="0" smtClean="0"/>
              <a:t>Tips to co-teach with success.</a:t>
            </a:r>
            <a:endParaRPr lang="en-US"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648200" y="2409285"/>
            <a:ext cx="4038600" cy="2907792"/>
          </a:xfrm>
        </p:spPr>
      </p:pic>
    </p:spTree>
    <p:extLst>
      <p:ext uri="{BB962C8B-B14F-4D97-AF65-F5344CB8AC3E}">
        <p14:creationId xmlns:p14="http://schemas.microsoft.com/office/powerpoint/2010/main" val="10057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47700"/>
            <a:ext cx="8229600" cy="1143000"/>
          </a:xfrm>
        </p:spPr>
        <p:txBody>
          <a:bodyPr>
            <a:noAutofit/>
          </a:bodyPr>
          <a:lstStyle/>
          <a:p>
            <a:pPr eaLnBrk="1" hangingPunct="1"/>
            <a:r>
              <a:rPr lang="en-US" sz="3200" b="1" dirty="0">
                <a:solidFill>
                  <a:srgbClr val="000000"/>
                </a:solidFill>
                <a:latin typeface="Franklin Gothic Medium" charset="0"/>
                <a:ea typeface="ＭＳ Ｐゴシック" charset="0"/>
              </a:rPr>
              <a:t>Changing the world is often seeing the familiar, but in a completely new way. </a:t>
            </a:r>
            <a:r>
              <a:rPr lang="en-US" sz="3200" b="1" dirty="0">
                <a:solidFill>
                  <a:srgbClr val="8064A2"/>
                </a:solidFill>
                <a:latin typeface="Franklin Gothic Medium" charset="0"/>
                <a:ea typeface="ＭＳ Ｐゴシック" charset="0"/>
              </a:rPr>
              <a:t/>
            </a:r>
            <a:br>
              <a:rPr lang="en-US" sz="3200" b="1" dirty="0">
                <a:solidFill>
                  <a:srgbClr val="8064A2"/>
                </a:solidFill>
                <a:latin typeface="Franklin Gothic Medium" charset="0"/>
                <a:ea typeface="ＭＳ Ｐゴシック" charset="0"/>
              </a:rPr>
            </a:br>
            <a:endParaRPr lang="en-US" sz="3200" b="1" dirty="0">
              <a:solidFill>
                <a:srgbClr val="8064A2"/>
              </a:solidFill>
              <a:latin typeface="Franklin Gothic Medium" charset="0"/>
              <a:ea typeface="ＭＳ Ｐゴシック" charset="0"/>
            </a:endParaRPr>
          </a:p>
        </p:txBody>
      </p:sp>
      <p:pic>
        <p:nvPicPr>
          <p:cNvPr id="31747" name="Content Placeholder 5" descr="lego braile printer"/>
          <p:cNvPicPr>
            <a:picLocks noGrp="1" noChangeAspect="1"/>
          </p:cNvPicPr>
          <p:nvPr>
            <p:ph idx="1"/>
          </p:nvPr>
        </p:nvPicPr>
        <p:blipFill>
          <a:blip r:embed="rId3" cstate="screen">
            <a:extLst>
              <a:ext uri="{28A0092B-C50C-407E-A947-70E740481C1C}">
                <a14:useLocalDpi xmlns:a14="http://schemas.microsoft.com/office/drawing/2010/main"/>
              </a:ext>
            </a:extLst>
          </a:blip>
          <a:srcRect l="-625"/>
          <a:stretch>
            <a:fillRect/>
          </a:stretch>
        </p:blipFill>
        <p:spPr>
          <a:xfrm>
            <a:off x="1468183" y="2020187"/>
            <a:ext cx="6360033" cy="3516152"/>
          </a:xfrm>
        </p:spPr>
      </p:pic>
    </p:spTree>
    <p:extLst>
      <p:ext uri="{BB962C8B-B14F-4D97-AF65-F5344CB8AC3E}">
        <p14:creationId xmlns:p14="http://schemas.microsoft.com/office/powerpoint/2010/main" val="356852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47700"/>
            <a:ext cx="8229600" cy="1143000"/>
          </a:xfrm>
        </p:spPr>
        <p:txBody>
          <a:bodyPr>
            <a:normAutofit fontScale="90000"/>
          </a:bodyPr>
          <a:lstStyle/>
          <a:p>
            <a:pPr eaLnBrk="1" hangingPunct="1"/>
            <a:r>
              <a:rPr lang="en-US" sz="3600" b="1" dirty="0">
                <a:solidFill>
                  <a:srgbClr val="000000"/>
                </a:solidFill>
                <a:latin typeface="Franklin Gothic Medium" charset="0"/>
                <a:ea typeface="ＭＳ Ｐゴシック" charset="0"/>
              </a:rPr>
              <a:t>Changing the world is often seeing the familiar, but in a completely new way. </a:t>
            </a:r>
            <a:r>
              <a:rPr lang="en-US" sz="3900" b="1" dirty="0">
                <a:solidFill>
                  <a:srgbClr val="8064A2"/>
                </a:solidFill>
                <a:latin typeface="Franklin Gothic Medium" charset="0"/>
                <a:ea typeface="ＭＳ Ｐゴシック" charset="0"/>
              </a:rPr>
              <a:t/>
            </a:r>
            <a:br>
              <a:rPr lang="en-US" sz="3900" b="1" dirty="0">
                <a:solidFill>
                  <a:srgbClr val="8064A2"/>
                </a:solidFill>
                <a:latin typeface="Franklin Gothic Medium" charset="0"/>
                <a:ea typeface="ＭＳ Ｐゴシック" charset="0"/>
              </a:rPr>
            </a:br>
            <a:endParaRPr lang="en-US" sz="3900" b="1" dirty="0">
              <a:solidFill>
                <a:srgbClr val="8064A2"/>
              </a:solidFill>
              <a:latin typeface="Franklin Gothic Medium" charset="0"/>
              <a:ea typeface="ＭＳ Ｐゴシック" charset="0"/>
            </a:endParaRPr>
          </a:p>
        </p:txBody>
      </p:sp>
      <p:pic>
        <p:nvPicPr>
          <p:cNvPr id="32771" name="Content Placeholder 6" descr="it was never a dress"/>
          <p:cNvPicPr>
            <a:picLocks noGrp="1" noChangeAspect="1"/>
          </p:cNvPicPr>
          <p:nvPr>
            <p:ph idx="1"/>
          </p:nvPr>
        </p:nvPicPr>
        <p:blipFill>
          <a:blip r:embed="rId2" cstate="screen">
            <a:extLst>
              <a:ext uri="{28A0092B-C50C-407E-A947-70E740481C1C}">
                <a14:useLocalDpi xmlns:a14="http://schemas.microsoft.com/office/drawing/2010/main"/>
              </a:ext>
            </a:extLst>
          </a:blip>
          <a:srcRect l="-1083" r="-1083"/>
          <a:stretch>
            <a:fillRect/>
          </a:stretch>
        </p:blipFill>
        <p:spPr>
          <a:xfrm>
            <a:off x="928717" y="1959202"/>
            <a:ext cx="7438966" cy="3804604"/>
          </a:xfrm>
        </p:spPr>
      </p:pic>
    </p:spTree>
    <p:extLst>
      <p:ext uri="{BB962C8B-B14F-4D97-AF65-F5344CB8AC3E}">
        <p14:creationId xmlns:p14="http://schemas.microsoft.com/office/powerpoint/2010/main" val="33724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47700"/>
            <a:ext cx="8229600" cy="1143000"/>
          </a:xfrm>
        </p:spPr>
        <p:txBody>
          <a:bodyPr>
            <a:normAutofit fontScale="90000"/>
          </a:bodyPr>
          <a:lstStyle/>
          <a:p>
            <a:pPr eaLnBrk="1" hangingPunct="1"/>
            <a:r>
              <a:rPr lang="en-US" sz="3600" b="1" dirty="0">
                <a:solidFill>
                  <a:srgbClr val="000000"/>
                </a:solidFill>
                <a:latin typeface="Franklin Gothic Medium" charset="0"/>
                <a:ea typeface="ＭＳ Ｐゴシック" charset="0"/>
              </a:rPr>
              <a:t>Changing the world is often seeing the familiar, but in a completely new way. </a:t>
            </a:r>
            <a:r>
              <a:rPr lang="en-US" sz="3900" b="1" dirty="0">
                <a:solidFill>
                  <a:srgbClr val="8064A2"/>
                </a:solidFill>
                <a:latin typeface="Franklin Gothic Medium" charset="0"/>
                <a:ea typeface="ＭＳ Ｐゴシック" charset="0"/>
              </a:rPr>
              <a:t/>
            </a:r>
            <a:br>
              <a:rPr lang="en-US" sz="3900" b="1" dirty="0">
                <a:solidFill>
                  <a:srgbClr val="8064A2"/>
                </a:solidFill>
                <a:latin typeface="Franklin Gothic Medium" charset="0"/>
                <a:ea typeface="ＭＳ Ｐゴシック" charset="0"/>
              </a:rPr>
            </a:br>
            <a:endParaRPr lang="en-US" sz="3900" b="1" dirty="0">
              <a:solidFill>
                <a:srgbClr val="8064A2"/>
              </a:solidFill>
              <a:latin typeface="Franklin Gothic Medium" charset="0"/>
              <a:ea typeface="ＭＳ Ｐゴシック" charset="0"/>
            </a:endParaRPr>
          </a:p>
        </p:txBody>
      </p:sp>
      <p:pic>
        <p:nvPicPr>
          <p:cNvPr id="33796" name="Picture 4" descr="flipped classroom"/>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3328" y="2083981"/>
            <a:ext cx="6929743" cy="371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8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02D904F45FA429548FFBE03485EE0" ma:contentTypeVersion="2" ma:contentTypeDescription="Create a new document." ma:contentTypeScope="" ma:versionID="d084eddf963dc6fd1251d4a5a0611602">
  <xsd:schema xmlns:xsd="http://www.w3.org/2001/XMLSchema" xmlns:xs="http://www.w3.org/2001/XMLSchema" xmlns:p="http://schemas.microsoft.com/office/2006/metadata/properties" xmlns:ns1="http://schemas.microsoft.com/sharepoint/v3" xmlns:ns2="584faa91-f796-43c2-b412-3d07b43e5f60" targetNamespace="http://schemas.microsoft.com/office/2006/metadata/properties" ma:root="true" ma:fieldsID="9dbbc6b5dc92f1bbd9dc05b46a709c07" ns1:_="" ns2:_="">
    <xsd:import namespace="http://schemas.microsoft.com/sharepoint/v3"/>
    <xsd:import namespace="584faa91-f796-43c2-b412-3d07b43e5f6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4faa91-f796-43c2-b412-3d07b43e5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BEDDC9-B7F7-425E-B432-E7ACA7C8B403}"/>
</file>

<file path=customXml/itemProps2.xml><?xml version="1.0" encoding="utf-8"?>
<ds:datastoreItem xmlns:ds="http://schemas.openxmlformats.org/officeDocument/2006/customXml" ds:itemID="{AE8D2179-4ED7-4EF5-9C2B-122FDDA8D2CB}"/>
</file>

<file path=customXml/itemProps3.xml><?xml version="1.0" encoding="utf-8"?>
<ds:datastoreItem xmlns:ds="http://schemas.openxmlformats.org/officeDocument/2006/customXml" ds:itemID="{CF75D3C2-97AF-4529-8B0A-003930399B29}"/>
</file>

<file path=docProps/app.xml><?xml version="1.0" encoding="utf-8"?>
<Properties xmlns="http://schemas.openxmlformats.org/officeDocument/2006/extended-properties" xmlns:vt="http://schemas.openxmlformats.org/officeDocument/2006/docPropsVTypes">
  <Template>Adjacency.thmx</Template>
  <TotalTime>871</TotalTime>
  <Words>2839</Words>
  <Application>Microsoft Macintosh PowerPoint</Application>
  <PresentationFormat>On-screen Show (4:3)</PresentationFormat>
  <Paragraphs>249</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Executing the Grand Vision: Creating Driven Effective Learners</vt:lpstr>
      <vt:lpstr> </vt:lpstr>
      <vt:lpstr>https://todaysmeet.com/OrangeCountyCo-Teaching  Make the change from audience member to active and learning participant! </vt:lpstr>
      <vt:lpstr>PowerPoint Presentation</vt:lpstr>
      <vt:lpstr>EVERYONE STAND UP! </vt:lpstr>
      <vt:lpstr>Big Ideas </vt:lpstr>
      <vt:lpstr>Changing the world is often seeing the familiar, but in a completely new way.  </vt:lpstr>
      <vt:lpstr>Changing the world is often seeing the familiar, but in a completely new way.  </vt:lpstr>
      <vt:lpstr>Changing the world is often seeing the familiar, but in a completely new way.  </vt:lpstr>
      <vt:lpstr>Inclusive </vt:lpstr>
      <vt:lpstr>PowerPoint Presentation</vt:lpstr>
      <vt:lpstr>PowerPoint Presentation</vt:lpstr>
      <vt:lpstr>Co Teaching  </vt:lpstr>
      <vt:lpstr>Qualities of Effective Co-teaching</vt:lpstr>
      <vt:lpstr>The lens you should always look through</vt:lpstr>
      <vt:lpstr>Instructional Models for Co-Teaching </vt:lpstr>
      <vt:lpstr>Instructional Models for Co-Teaching </vt:lpstr>
      <vt:lpstr>Lead and Support (aka one teach, one assist/ one teach, one drift) </vt:lpstr>
      <vt:lpstr>Station Teaching</vt:lpstr>
      <vt:lpstr>Parallel Teaching</vt:lpstr>
      <vt:lpstr>Alternative Teaching</vt:lpstr>
      <vt:lpstr>Team Teaching</vt:lpstr>
      <vt:lpstr>One Teach, One Observe  </vt:lpstr>
      <vt:lpstr>Common Characteristics of an Entire Lesson</vt:lpstr>
      <vt:lpstr>Elements to consider when choosing an instructional model</vt:lpstr>
      <vt:lpstr>What Do You Bring to the  Co-Teaching Relationship? </vt:lpstr>
      <vt:lpstr>PowerPoint Presentation</vt:lpstr>
      <vt:lpstr>Building a relationship</vt:lpstr>
      <vt:lpstr>PowerPoint Presentation</vt:lpstr>
      <vt:lpstr>PowerPoint Presentation</vt:lpstr>
      <vt:lpstr>PowerPoint Presentation</vt:lpstr>
      <vt:lpstr>PowerPoint Presentation</vt:lpstr>
      <vt:lpstr>PowerPoint Presentation</vt:lpstr>
      <vt:lpstr>How to Assign Co-teachers</vt:lpstr>
      <vt:lpstr>"But what if I fail?"</vt:lpstr>
      <vt:lpstr>Getting Started </vt:lpstr>
      <vt:lpstr>http://padlet.com/debra6/coteaching</vt:lpstr>
      <vt:lpstr>Seeds, Weeds, and Needs             </vt:lpstr>
      <vt:lpstr>Question and Answer </vt:lpstr>
      <vt:lpstr>PowerPoint Presentation</vt:lpstr>
    </vt:vector>
  </TitlesOfParts>
  <Company>West 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Executing the Grand Vision: Creating Driven Effective Learners</dc:title>
  <dc:creator>Debra Herburger</dc:creator>
  <cp:lastModifiedBy>Debra Herburger</cp:lastModifiedBy>
  <cp:revision>51</cp:revision>
  <dcterms:created xsi:type="dcterms:W3CDTF">2015-07-07T01:45:54Z</dcterms:created>
  <dcterms:modified xsi:type="dcterms:W3CDTF">2015-07-10T16:22:26Z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0x0101004C902D904F45FA429548FFBE03485EE0</vt:lpwstr>
  </property>
</Properties>
</file>